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1"/>
  </p:notesMasterIdLst>
  <p:sldIdLst>
    <p:sldId id="263" r:id="rId3"/>
    <p:sldId id="264" r:id="rId4"/>
    <p:sldId id="308" r:id="rId5"/>
    <p:sldId id="296" r:id="rId6"/>
    <p:sldId id="310" r:id="rId7"/>
    <p:sldId id="316" r:id="rId8"/>
    <p:sldId id="309" r:id="rId9"/>
    <p:sldId id="314" r:id="rId10"/>
    <p:sldId id="311" r:id="rId11"/>
    <p:sldId id="313" r:id="rId12"/>
    <p:sldId id="312" r:id="rId13"/>
    <p:sldId id="318" r:id="rId14"/>
    <p:sldId id="319" r:id="rId15"/>
    <p:sldId id="320" r:id="rId16"/>
    <p:sldId id="322" r:id="rId17"/>
    <p:sldId id="323" r:id="rId18"/>
    <p:sldId id="324" r:id="rId19"/>
    <p:sldId id="26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81355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453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95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37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94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13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76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CDC0-B9DA-4FAE-A762-02A7EE7282E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5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Społeczna odpowiedzialność w logistyce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528105"/>
              </p:ext>
            </p:extLst>
          </p:nvPr>
        </p:nvGraphicFramePr>
        <p:xfrm>
          <a:off x="250564" y="1753928"/>
          <a:ext cx="798734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636"/>
                <a:gridCol w="549471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Obszar działań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Przykłady działań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Zrównoważone magazynowanie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procedury na przechowywanie i zarządzanie materiałami niebezpiecznymi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przekazywanie nadwyżek produkcyjnych lokalnej społeczności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szkolenia dotyczące bezpieczeństwa przy operowaniu sprzętem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regulacja temperatury za pomocą sprzętu przyjaznemu środowisku 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Logistyka zwrotna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redukcja źródeł, substytucja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zarządzanie odpadami - recykling, ponowne użycie i usuwanie materiałów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50564" y="5554345"/>
            <a:ext cx="7987348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pl-PL" sz="1000" dirty="0" err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Szczanowicz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pl-PL" sz="1000" dirty="0" err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Saniuk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CSR w logistyce – ryzyko ESG i wskaźniki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efektywności, Czasopismo Logistyka 4/2014,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Poznań 2014</a:t>
            </a:r>
            <a:endParaRPr lang="pl-PL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ARGUMENTY ZA CSR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400" dirty="0"/>
              <a:t>Przedsiębiorstwa funkcjonują w społeczeństwie, w którym obowiązują określone normy </a:t>
            </a:r>
            <a:r>
              <a:rPr lang="pl-PL" sz="1400" dirty="0" err="1"/>
              <a:t>zachowań</a:t>
            </a:r>
            <a:r>
              <a:rPr lang="pl-PL" sz="1400" dirty="0"/>
              <a:t>, dlatego </a:t>
            </a:r>
            <a:r>
              <a:rPr lang="pl-PL" sz="1400" dirty="0" smtClean="0"/>
              <a:t>też </a:t>
            </a:r>
            <a:r>
              <a:rPr lang="pl-PL" sz="1400" dirty="0"/>
              <a:t>powinny brać odpowiedzialność za swoje decyzje i działania, by nie łamać powszechnie obowiązujących </a:t>
            </a:r>
            <a:r>
              <a:rPr lang="pl-PL" sz="1400" dirty="0" smtClean="0"/>
              <a:t>zasad.</a:t>
            </a:r>
          </a:p>
          <a:p>
            <a:pPr algn="just"/>
            <a:r>
              <a:rPr lang="pl-PL" sz="1400" dirty="0" smtClean="0"/>
              <a:t>Podmioty </a:t>
            </a:r>
            <a:r>
              <a:rPr lang="pl-PL" sz="1400" dirty="0"/>
              <a:t>gospodarcze wywierają negatywny wpływ na otoczenie, w którym funkcjonują (zanieczyszczanie atmosfery i wód, wyczerpywanie zasobów), powinny zatem odgrywać </a:t>
            </a:r>
            <a:r>
              <a:rPr lang="pl-PL" sz="1400" dirty="0" smtClean="0"/>
              <a:t>ważną </a:t>
            </a:r>
            <a:r>
              <a:rPr lang="pl-PL" sz="1400" dirty="0"/>
              <a:t>rolę w rozwiązywaniu problemów z tym związanych oraz brać pod uwagę wszystkie podmioty </a:t>
            </a:r>
            <a:r>
              <a:rPr lang="pl-PL" sz="1400" dirty="0" smtClean="0"/>
              <a:t>narażone </a:t>
            </a:r>
            <a:r>
              <a:rPr lang="pl-PL" sz="1400" dirty="0"/>
              <a:t>na ten wpływ. </a:t>
            </a:r>
          </a:p>
          <a:p>
            <a:pPr algn="just"/>
            <a:r>
              <a:rPr lang="pl-PL" sz="1400" dirty="0" smtClean="0"/>
              <a:t>Przedsiębiorstwa </a:t>
            </a:r>
            <a:r>
              <a:rPr lang="pl-PL" sz="1400" dirty="0"/>
              <a:t>często dysponują zasobami (np. </a:t>
            </a:r>
            <a:r>
              <a:rPr lang="pl-PL" sz="1400" dirty="0" smtClean="0"/>
              <a:t>nadwyżkami </a:t>
            </a:r>
            <a:r>
              <a:rPr lang="pl-PL" sz="1400" dirty="0"/>
              <a:t>dochodów, wyrobów), które mogłyby </a:t>
            </a:r>
            <a:r>
              <a:rPr lang="pl-PL" sz="1400" dirty="0" smtClean="0"/>
              <a:t>służyć rozwiązywaniu </a:t>
            </a:r>
            <a:r>
              <a:rPr lang="pl-PL" sz="1400" dirty="0"/>
              <a:t>problemów społecznych. </a:t>
            </a:r>
            <a:endParaRPr lang="pl-PL" sz="1400" dirty="0" smtClean="0"/>
          </a:p>
          <a:p>
            <a:pPr algn="just"/>
            <a:r>
              <a:rPr lang="pl-PL" sz="1400" dirty="0" smtClean="0"/>
              <a:t>Synergia </a:t>
            </a:r>
            <a:r>
              <a:rPr lang="pl-PL" sz="1400" dirty="0"/>
              <a:t>działań międzysektorowych (biznes, organizacje pozarządowe, administracja publiczna) daje wymierne korzyści beneficjentom działań. </a:t>
            </a:r>
            <a:endParaRPr lang="pl-PL" sz="1400" dirty="0" smtClean="0"/>
          </a:p>
          <a:p>
            <a:pPr algn="just"/>
            <a:r>
              <a:rPr lang="pl-PL" sz="1400" dirty="0" smtClean="0"/>
              <a:t>Działania </a:t>
            </a:r>
            <a:r>
              <a:rPr lang="pl-PL" sz="1400" dirty="0"/>
              <a:t>CSR, które są zaplanowane i zintegrowane z celami organizacji (będące elementem systemu zarządzania), mogą przynieść wymierne korzyści zarówno firmie, jak i jej interesariuszom. </a:t>
            </a:r>
          </a:p>
          <a:p>
            <a:pPr algn="just"/>
            <a:r>
              <a:rPr lang="pl-PL" sz="1400" dirty="0" smtClean="0"/>
              <a:t>Dzięki </a:t>
            </a:r>
            <a:r>
              <a:rPr lang="pl-PL" sz="1400" dirty="0" err="1"/>
              <a:t>zachowaniom</a:t>
            </a:r>
            <a:r>
              <a:rPr lang="pl-PL" sz="1400" dirty="0"/>
              <a:t> społecznie odpowiedzialnym buduje się zaufanie społeczeństwa do organizacji biznesowych. </a:t>
            </a:r>
            <a:endParaRPr lang="pl-PL" sz="1400" dirty="0" smtClean="0"/>
          </a:p>
          <a:p>
            <a:pPr algn="just"/>
            <a:endParaRPr lang="pl-PL" sz="14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50813" y="5475200"/>
            <a:ext cx="8229600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R.W. Griffin, Podstawy zarządzania organizacjami, Wydawnictwo Naukowe PWN, Warszawa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2004, s. 120-121</a:t>
            </a:r>
          </a:p>
          <a:p>
            <a:pPr algn="l"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A. Rudnicka, CSR – doskonalenie relacji społecznych w firmie, Wolters Kluwer Polska, Warszawa 2012, s.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49-53</a:t>
            </a:r>
          </a:p>
        </p:txBody>
      </p:sp>
    </p:spTree>
    <p:extLst>
      <p:ext uri="{BB962C8B-B14F-4D97-AF65-F5344CB8AC3E}">
        <p14:creationId xmlns:p14="http://schemas.microsoft.com/office/powerpoint/2010/main" val="33090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ARGUMENTY przeciw CSR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dirty="0"/>
              <a:t>Przedsiębiorstwo jest jak maszyna, której zadaniem jest osiąganie wytyczonych wcześniej celów. Ludzie w organizacji nie powinni kierować się osobistymi wartościami moralnymi, lecz realizować cele </a:t>
            </a:r>
            <a:r>
              <a:rPr lang="pl-PL" sz="1800" dirty="0" smtClean="0"/>
              <a:t>służące </a:t>
            </a:r>
            <a:r>
              <a:rPr lang="pl-PL" sz="1800" dirty="0"/>
              <a:t>organizacji. </a:t>
            </a:r>
            <a:endParaRPr lang="pl-PL" sz="1800" dirty="0" smtClean="0"/>
          </a:p>
          <a:p>
            <a:pPr algn="just"/>
            <a:r>
              <a:rPr lang="pl-PL" sz="1800" dirty="0" smtClean="0"/>
              <a:t>Społeczna </a:t>
            </a:r>
            <a:r>
              <a:rPr lang="pl-PL" sz="1800" dirty="0"/>
              <a:t>odpowiedzialność to narzędzie </a:t>
            </a:r>
            <a:r>
              <a:rPr lang="pl-PL" sz="1800" dirty="0" smtClean="0"/>
              <a:t>służące jedynie </a:t>
            </a:r>
            <a:r>
              <a:rPr lang="pl-PL" sz="1800" dirty="0"/>
              <a:t>poprawie </a:t>
            </a:r>
            <a:r>
              <a:rPr lang="pl-PL" sz="1800" dirty="0" smtClean="0"/>
              <a:t>wizerunku.</a:t>
            </a:r>
          </a:p>
          <a:p>
            <a:pPr algn="just"/>
            <a:r>
              <a:rPr lang="pl-PL" sz="1800" dirty="0" smtClean="0"/>
              <a:t>Przedsiębiorstwa </a:t>
            </a:r>
            <a:r>
              <a:rPr lang="pl-PL" sz="1800" dirty="0"/>
              <a:t>nie zostały powołane do rozwiązywania problemów społecznych. </a:t>
            </a:r>
          </a:p>
          <a:p>
            <a:pPr algn="just"/>
            <a:r>
              <a:rPr lang="pl-PL" sz="1800" dirty="0" smtClean="0"/>
              <a:t>CSR </a:t>
            </a:r>
            <a:r>
              <a:rPr lang="pl-PL" sz="1800" dirty="0"/>
              <a:t>jest postrzegany jako dodatkowy koszt i </a:t>
            </a:r>
            <a:r>
              <a:rPr lang="pl-PL" sz="1800" dirty="0" smtClean="0"/>
              <a:t>obciążenie </a:t>
            </a:r>
            <a:r>
              <a:rPr lang="pl-PL" sz="1800" dirty="0"/>
              <a:t>dla przedsiębiorstw. </a:t>
            </a:r>
          </a:p>
          <a:p>
            <a:pPr algn="just"/>
            <a:r>
              <a:rPr lang="pl-PL" sz="1800" dirty="0" smtClean="0"/>
              <a:t>Ingerencja </a:t>
            </a:r>
            <a:r>
              <a:rPr lang="pl-PL" sz="1800" dirty="0"/>
              <a:t>w sferę niezwiązaną bezpośrednio z funkcjonowaniem przedsiębiorstw </a:t>
            </a:r>
            <a:r>
              <a:rPr lang="pl-PL" sz="1800" dirty="0" smtClean="0"/>
              <a:t>może </a:t>
            </a:r>
            <a:r>
              <a:rPr lang="pl-PL" sz="1800" dirty="0"/>
              <a:t>rodzić dodatkowe dylematy etyczne bądź </a:t>
            </a:r>
            <a:r>
              <a:rPr lang="pl-PL" sz="1800" dirty="0" smtClean="0"/>
              <a:t>możliwość </a:t>
            </a:r>
            <a:r>
              <a:rPr lang="pl-PL" sz="1800" dirty="0"/>
              <a:t>konfliktu interesów. 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50813" y="5475200"/>
            <a:ext cx="8229600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R.W. Griffin, Podstawy zarządzania organizacjami, Wydawnictwo Naukowe PWN, Warszawa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2004, s. 120-121</a:t>
            </a:r>
          </a:p>
          <a:p>
            <a:pPr algn="l"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A. Rudnicka, CSR – doskonalenie relacji społecznych w firmie, Wolters Kluwer Polska, Warszawa 2012, s.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49-53</a:t>
            </a:r>
          </a:p>
        </p:txBody>
      </p:sp>
    </p:spTree>
    <p:extLst>
      <p:ext uri="{BB962C8B-B14F-4D97-AF65-F5344CB8AC3E}">
        <p14:creationId xmlns:p14="http://schemas.microsoft.com/office/powerpoint/2010/main" val="19110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Wymierne korzyści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Hewlett-Packard zredukował swoje odpady o 95% i zaoszczędził 870 tys. dolarów </a:t>
            </a:r>
            <a:endParaRPr lang="pl-PL" dirty="0" smtClean="0"/>
          </a:p>
          <a:p>
            <a:pPr algn="just"/>
            <a:r>
              <a:rPr lang="pl-PL" dirty="0" smtClean="0"/>
              <a:t>Polska</a:t>
            </a:r>
            <a:r>
              <a:rPr lang="pl-PL" dirty="0"/>
              <a:t>: </a:t>
            </a:r>
          </a:p>
          <a:p>
            <a:pPr lvl="1" algn="just"/>
            <a:r>
              <a:rPr lang="pl-PL" dirty="0" smtClean="0"/>
              <a:t>30</a:t>
            </a:r>
            <a:r>
              <a:rPr lang="pl-PL" dirty="0"/>
              <a:t>% konsumentów decyduje się na zakup wyrobów/ usług firmy, gdy ma o niej pozytywne informacje </a:t>
            </a:r>
            <a:endParaRPr lang="pl-PL" dirty="0" smtClean="0"/>
          </a:p>
          <a:p>
            <a:pPr lvl="1" algn="just"/>
            <a:r>
              <a:rPr lang="pl-PL" dirty="0" smtClean="0"/>
              <a:t>59</a:t>
            </a:r>
            <a:r>
              <a:rPr lang="pl-PL" dirty="0"/>
              <a:t>% osób skrytykuje firmę w rozmowie, jeśli posiada na jej temat negatywne informacje </a:t>
            </a:r>
          </a:p>
          <a:p>
            <a:pPr lvl="1" algn="just"/>
            <a:r>
              <a:rPr lang="pl-PL" dirty="0" smtClean="0"/>
              <a:t>Z </a:t>
            </a:r>
            <a:r>
              <a:rPr lang="pl-PL" dirty="0"/>
              <a:t>badań Fundacji Komunikacji Społecznej wynika, że prawie 76% Polaków kupuje produkty kierując się wizerunkiem społecznym producenta, 67% jest gotowe zapłacić więcej za produkt ze słusznym przesłaniem w </a:t>
            </a:r>
            <a:r>
              <a:rPr lang="pl-PL" dirty="0" smtClean="0"/>
              <a:t>tle</a:t>
            </a:r>
          </a:p>
          <a:p>
            <a:pPr algn="just"/>
            <a:r>
              <a:rPr lang="pl-PL" dirty="0" smtClean="0"/>
              <a:t>Amerykańska </a:t>
            </a:r>
            <a:r>
              <a:rPr lang="pl-PL" dirty="0"/>
              <a:t>firma Interface, producent wykładzin dywanowych przeanalizowała każdy etap produkcji i jego wpływ na otoczenie dzięki czemu udało się ograniczyć zużycie wody o ponad dwie trzecie. </a:t>
            </a:r>
          </a:p>
          <a:p>
            <a:pPr algn="just"/>
            <a:r>
              <a:rPr lang="pl-PL" dirty="0" smtClean="0"/>
              <a:t>Odzyskiwanym </a:t>
            </a:r>
            <a:r>
              <a:rPr lang="pl-PL" dirty="0"/>
              <a:t>w procesie oczyszczania ścieków metanem w należących do Grupy Żywiec browarach zasila się kotły grzewcze. W Warce i Żywcu do 7 proc. energii cieplnej w zakładach pochodzi z własnego źródła.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kroków do społecznej odpowiedzialności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Identyfikacja </a:t>
            </a:r>
            <a:r>
              <a:rPr lang="pl-PL" sz="1900" dirty="0"/>
              <a:t>kluczowych interesariuszy wewnętrznych i </a:t>
            </a:r>
            <a:r>
              <a:rPr lang="pl-PL" sz="1900" dirty="0" smtClean="0"/>
              <a:t>zewnętrznych.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Określenie </a:t>
            </a:r>
            <a:r>
              <a:rPr lang="pl-PL" sz="1900" dirty="0"/>
              <a:t>(lub modyfikacja) długofalowej wizji rozwoju firmy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i </a:t>
            </a:r>
            <a:r>
              <a:rPr lang="pl-PL" sz="1900" dirty="0"/>
              <a:t>operacyjnej misji, z uwzględnieniem wartości istotnych w działalności </a:t>
            </a:r>
            <a:r>
              <a:rPr lang="pl-PL" sz="1900" dirty="0" smtClean="0"/>
              <a:t>firmy.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Wstępne </a:t>
            </a:r>
            <a:r>
              <a:rPr lang="pl-PL" sz="1900" dirty="0"/>
              <a:t>sformułowanie priorytetów polityki </a:t>
            </a:r>
            <a:r>
              <a:rPr lang="pl-PL" sz="1900" dirty="0" smtClean="0"/>
              <a:t>społecznej.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Wyznaczenie </a:t>
            </a:r>
            <a:r>
              <a:rPr lang="pl-PL" sz="1900" dirty="0"/>
              <a:t>osób odpowiedzialnych za realizację polityki społecznej uwzględnieniem reprezentacji kadry menedżerskiej i </a:t>
            </a:r>
            <a:r>
              <a:rPr lang="pl-PL" sz="1900" dirty="0" smtClean="0"/>
              <a:t>pracowników.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900" dirty="0" smtClean="0"/>
              <a:t>Swoista </a:t>
            </a:r>
            <a:r>
              <a:rPr lang="pl-PL" sz="1900" dirty="0"/>
              <a:t>„inwentaryzacja” dobrowolnych (nie wymaganych przez prawo) programów i zobowiązań, realizowanych przez firmę 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/>
              <a:t>w </a:t>
            </a:r>
            <a:r>
              <a:rPr lang="pl-PL" sz="1900" dirty="0"/>
              <a:t>ostatnich latach wobec poszczególnych grup </a:t>
            </a:r>
            <a:r>
              <a:rPr lang="pl-PL" sz="1900" dirty="0" smtClean="0"/>
              <a:t>interesariuszy.</a:t>
            </a:r>
            <a:endParaRPr lang="pl-PL" sz="1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kroków do społecznej odpowiedzialności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6"/>
            </a:pPr>
            <a:r>
              <a:rPr lang="pl-PL" sz="2000" dirty="0" smtClean="0"/>
              <a:t>Przegląd </a:t>
            </a:r>
            <a:r>
              <a:rPr lang="pl-PL" sz="2000" dirty="0"/>
              <a:t>i szczegółowa analiza strategii społecznej odpowiedzialności w firmach odniesienia (</a:t>
            </a:r>
            <a:r>
              <a:rPr lang="pl-PL" sz="2000" dirty="0" err="1"/>
              <a:t>benchmarking</a:t>
            </a:r>
            <a:r>
              <a:rPr lang="pl-PL" sz="2000" dirty="0"/>
              <a:t> branżowy</a:t>
            </a:r>
            <a:r>
              <a:rPr lang="pl-PL" sz="2000" dirty="0" smtClean="0"/>
              <a:t>).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l-PL" sz="2000" dirty="0" smtClean="0"/>
              <a:t>Zorganizowanie </a:t>
            </a:r>
            <a:r>
              <a:rPr lang="pl-PL" sz="2000" dirty="0"/>
              <a:t>spotkań z przedstawicielami najważniejszych grup interesariuszy, aby lepiej poznać wzajemne oczekiwania, rezultaty prowadzonych wcześniej </a:t>
            </a:r>
            <a:r>
              <a:rPr lang="pl-PL" sz="2000" dirty="0" smtClean="0"/>
              <a:t>programów.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l-PL" sz="2000" dirty="0" smtClean="0"/>
              <a:t>Sformułowanie </a:t>
            </a:r>
            <a:r>
              <a:rPr lang="pl-PL" sz="2000" dirty="0"/>
              <a:t>zasad polityki społecznej, z uwzględnieniem istniejących oczekiwań i możliwości, realizowanych celów, planowanych </a:t>
            </a:r>
            <a:r>
              <a:rPr lang="pl-PL" sz="2000" dirty="0" smtClean="0"/>
              <a:t>procedur.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pl-PL" sz="2000" dirty="0" smtClean="0"/>
              <a:t>Określenie </a:t>
            </a:r>
            <a:r>
              <a:rPr lang="pl-PL" sz="2000" dirty="0"/>
              <a:t>szczegółowych zasad postępowania na podstawie istniejących uwarunkowań (regulacje prawne, dobrowolne zobowiązania, cele operacyjne, nakłady finansowe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kroków do społecznej odpowiedzialności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Budowanie </a:t>
            </a:r>
            <a:r>
              <a:rPr lang="pl-PL" sz="2000" dirty="0"/>
              <a:t>i wdrażanie strategii odpowiedzialności wobec poszczególnych grup interesariuszy (przede wszystkim: pracowników, społeczności lokalnej i klientów</a:t>
            </a:r>
            <a:r>
              <a:rPr lang="pl-PL" sz="2000" dirty="0" smtClean="0"/>
              <a:t>).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Włączenie </a:t>
            </a:r>
            <a:r>
              <a:rPr lang="pl-PL" sz="2000" dirty="0"/>
              <a:t>polityki społecznej do systemu wewnętrznej komunikacji (intranet, gazeta zakładowa</a:t>
            </a:r>
            <a:r>
              <a:rPr lang="pl-PL" sz="2000" dirty="0" smtClean="0"/>
              <a:t>).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Prowadzenie </a:t>
            </a:r>
            <a:r>
              <a:rPr lang="pl-PL" sz="2000" dirty="0"/>
              <a:t>szkoleń i warsztatów interaktywnych dla pracowników na temat polityki </a:t>
            </a:r>
            <a:r>
              <a:rPr lang="pl-PL" sz="2000" dirty="0" smtClean="0"/>
              <a:t>społecznej.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Określenie </a:t>
            </a:r>
            <a:r>
              <a:rPr lang="pl-PL" sz="2000" dirty="0"/>
              <a:t>metod oceny </a:t>
            </a:r>
            <a:r>
              <a:rPr lang="pl-PL" sz="2000" dirty="0" smtClean="0"/>
              <a:t>efektów.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Dokumentowanie </a:t>
            </a:r>
            <a:r>
              <a:rPr lang="pl-PL" sz="2000" dirty="0"/>
              <a:t>zasad, sposobów realizacji i wyników (sprawozdawczość </a:t>
            </a:r>
            <a:r>
              <a:rPr lang="pl-PL" sz="2000" dirty="0" smtClean="0"/>
              <a:t>wewnętrzna).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pl-PL" sz="2000" dirty="0" smtClean="0"/>
              <a:t>Okresowy </a:t>
            </a:r>
            <a:r>
              <a:rPr lang="pl-PL" sz="2000" dirty="0"/>
              <a:t>przegląd dokonywany przez kierownictwo firmy (lub przez audytora zewnętrznego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 kroków do społecznej odpowiedzialności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+mj-lt"/>
              <a:buAutoNum type="arabicPeriod" startAt="16"/>
            </a:pPr>
            <a:r>
              <a:rPr lang="pl-PL" sz="1700" dirty="0" smtClean="0"/>
              <a:t>Włączanie </a:t>
            </a:r>
            <a:r>
              <a:rPr lang="pl-PL" sz="1700" dirty="0"/>
              <a:t>do kryteriów wyboru kluczowych dostawców wymagań </a:t>
            </a:r>
            <a:r>
              <a:rPr lang="pl-PL" sz="1700" dirty="0" smtClean="0"/>
              <a:t>dotyczących </a:t>
            </a:r>
            <a:r>
              <a:rPr lang="pl-PL" sz="1700" dirty="0"/>
              <a:t>określonych elementów systemu </a:t>
            </a:r>
            <a:r>
              <a:rPr lang="pl-PL" sz="1700" dirty="0" smtClean="0"/>
              <a:t>odpowiedzialności.</a:t>
            </a:r>
          </a:p>
          <a:p>
            <a:pPr algn="just">
              <a:buFont typeface="+mj-lt"/>
              <a:buAutoNum type="arabicPeriod" startAt="16"/>
            </a:pPr>
            <a:r>
              <a:rPr lang="pl-PL" sz="1700" dirty="0" smtClean="0"/>
              <a:t>Doskonalenie </a:t>
            </a:r>
            <a:r>
              <a:rPr lang="pl-PL" sz="1700" dirty="0"/>
              <a:t>systemu zarządzania zasobami kadrowymi z wykorzystaniem zasad polityki społecznej, pamiętając, że o odpowiedzialnym charakterze firmy świadczą przede wszystkim zwyczaje dotyczące traktowania </a:t>
            </a:r>
            <a:r>
              <a:rPr lang="pl-PL" sz="1700" dirty="0" smtClean="0"/>
              <a:t>pracowników.</a:t>
            </a:r>
          </a:p>
          <a:p>
            <a:pPr algn="just">
              <a:buFont typeface="+mj-lt"/>
              <a:buAutoNum type="arabicPeriod" startAt="16"/>
            </a:pPr>
            <a:r>
              <a:rPr lang="pl-PL" sz="1700" dirty="0" smtClean="0"/>
              <a:t>Stopniowe </a:t>
            </a:r>
            <a:r>
              <a:rPr lang="pl-PL" sz="1700" dirty="0"/>
              <a:t>upowszechnianie tych samych wartości w całym ciągu dostawców </a:t>
            </a:r>
            <a:r>
              <a:rPr lang="pl-PL" sz="1700" dirty="0" smtClean="0"/>
              <a:t/>
            </a:r>
            <a:br>
              <a:rPr lang="pl-PL" sz="1700" dirty="0" smtClean="0"/>
            </a:br>
            <a:r>
              <a:rPr lang="pl-PL" sz="1700" dirty="0" smtClean="0"/>
              <a:t>i </a:t>
            </a:r>
            <a:r>
              <a:rPr lang="pl-PL" sz="1700" dirty="0"/>
              <a:t>innych partnerów </a:t>
            </a:r>
            <a:r>
              <a:rPr lang="pl-PL" sz="1700" dirty="0" smtClean="0"/>
              <a:t>biznesowych.</a:t>
            </a:r>
          </a:p>
          <a:p>
            <a:pPr algn="just">
              <a:buFont typeface="+mj-lt"/>
              <a:buAutoNum type="arabicPeriod" startAt="16"/>
            </a:pPr>
            <a:r>
              <a:rPr lang="pl-PL" sz="1700" dirty="0" smtClean="0"/>
              <a:t>Włączanie </a:t>
            </a:r>
            <a:r>
              <a:rPr lang="pl-PL" sz="1700" dirty="0"/>
              <a:t>polityki społecznej w proces komunikacji zewnętrznej, dostosowując język i formę do oczekiwań różnych grup interesariuszy (witryna internetowa, raporty społeczne, inne publikacje, wystąpienia </a:t>
            </a:r>
            <a:r>
              <a:rPr lang="pl-PL" sz="1700" dirty="0" smtClean="0"/>
              <a:t>publiczne).</a:t>
            </a:r>
          </a:p>
          <a:p>
            <a:pPr algn="just">
              <a:buFont typeface="+mj-lt"/>
              <a:buAutoNum type="arabicPeriod" startAt="16"/>
            </a:pPr>
            <a:r>
              <a:rPr lang="pl-PL" sz="1700" dirty="0" smtClean="0"/>
              <a:t>Ciągłe </a:t>
            </a:r>
            <a:r>
              <a:rPr lang="pl-PL" sz="1700" dirty="0"/>
              <a:t>doskonalenie zasad polityki społecznej i systemu </a:t>
            </a:r>
            <a:r>
              <a:rPr lang="pl-PL" sz="1700" dirty="0" smtClean="0"/>
              <a:t>komunikacji – </a:t>
            </a:r>
            <a:br>
              <a:rPr lang="pl-PL" sz="1700" dirty="0" smtClean="0"/>
            </a:br>
            <a:r>
              <a:rPr lang="pl-PL" sz="1700" dirty="0" smtClean="0"/>
              <a:t>z </a:t>
            </a:r>
            <a:r>
              <a:rPr lang="pl-PL" sz="1700" dirty="0"/>
              <a:t>uwzględnieniem otrzymywanych ocen, komentarzy, opinii ze strony różnych grup interesariuszy wewnętrznych i </a:t>
            </a:r>
            <a:r>
              <a:rPr lang="pl-PL" sz="1700" dirty="0" smtClean="0"/>
              <a:t>zewnętrznych.</a:t>
            </a:r>
            <a:endParaRPr lang="pl-PL" sz="17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01497" y="3808413"/>
            <a:ext cx="4446969" cy="113275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Społeczna odpowiedzialność przedsiębiorstw logistycznych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Adam Koliński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228600" y="1600200"/>
            <a:ext cx="8458200" cy="3576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endParaRPr lang="pl-PL" altLang="pl-PL" sz="2000" dirty="0" smtClean="0"/>
          </a:p>
          <a:p>
            <a:pPr marL="0" indent="0" algn="just">
              <a:buNone/>
            </a:pPr>
            <a:r>
              <a:rPr lang="pl-PL" altLang="pl-PL" sz="2000" dirty="0" smtClean="0"/>
              <a:t>Chociaż już w starożytności dyskutowano nad moralnym aspektem prowadzenia handlu i powinnościami wobec społeczeństwa, to dopiero w latach 90-tych ubiegłego wieku kwestia odpowiedzialności za pracowników, środowisko naturalne oraz społeczeństwo zyskała na znaczeniu. </a:t>
            </a:r>
          </a:p>
          <a:p>
            <a:pPr marL="0" indent="0" algn="just">
              <a:buNone/>
            </a:pPr>
            <a:r>
              <a:rPr lang="pl-PL" altLang="pl-PL" sz="2000" dirty="0" smtClean="0"/>
              <a:t>Ekonomiści dowodzili, że gospodarka nie ma szans na efektywne funkcjonowanie, jeżeli przedsiębiorstwa nie zrekompensują/wyeliminują negatywnych konsekwencji swojej działalności.</a:t>
            </a:r>
          </a:p>
        </p:txBody>
      </p:sp>
      <p:sp>
        <p:nvSpPr>
          <p:cNvPr id="4099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E933EA-B80F-46B3-A92D-9C35377A6CE5}" type="slidenum">
              <a:rPr lang="pl-PL" altLang="pl-PL"/>
              <a:pPr eaLnBrk="1" hangingPunct="1"/>
              <a:t>3</a:t>
            </a:fld>
            <a:endParaRPr lang="pl-PL" altLang="pl-PL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SPOŁECZNA ODPOWIEDZIALNOŚĆ PRZEDSIĘBIORSTW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4389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zawartości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514350" algn="just">
              <a:buFontTx/>
              <a:buNone/>
            </a:pPr>
            <a:r>
              <a:rPr lang="pl-PL" altLang="pl-PL" sz="2000" dirty="0" smtClean="0"/>
              <a:t>Społeczna odpowiedzialność biznesu to koncepcja </a:t>
            </a:r>
            <a:r>
              <a:rPr lang="pl-PL" altLang="pl-PL" sz="2000" b="1" dirty="0" smtClean="0"/>
              <a:t>dobrowolnego </a:t>
            </a:r>
            <a:r>
              <a:rPr lang="pl-PL" altLang="pl-PL" sz="2000" dirty="0" smtClean="0"/>
              <a:t>uwzględniania przez przedsiębiorstwo aspektów społecznych </a:t>
            </a:r>
            <a:br>
              <a:rPr lang="pl-PL" altLang="pl-PL" sz="2000" dirty="0" smtClean="0"/>
            </a:br>
            <a:r>
              <a:rPr lang="pl-PL" altLang="pl-PL" sz="2000" dirty="0" smtClean="0"/>
              <a:t>i ekologicznych zarówno w swoich działaniach, jak i w kontaktach </a:t>
            </a:r>
            <a:br>
              <a:rPr lang="pl-PL" altLang="pl-PL" sz="2000" dirty="0" smtClean="0"/>
            </a:br>
            <a:r>
              <a:rPr lang="pl-PL" altLang="pl-PL" sz="2000" dirty="0" smtClean="0"/>
              <a:t>z interesariuszami (grupami/jednostkami, które mogą wpływać na firmę </a:t>
            </a:r>
            <a:br>
              <a:rPr lang="pl-PL" altLang="pl-PL" sz="2000" dirty="0" smtClean="0"/>
            </a:br>
            <a:r>
              <a:rPr lang="pl-PL" altLang="pl-PL" sz="2000" dirty="0" smtClean="0"/>
              <a:t>i same również pod jej wpływem mogą się znaleźć).</a:t>
            </a:r>
          </a:p>
          <a:p>
            <a:pPr marL="0" indent="-514350" algn="just">
              <a:buFontTx/>
              <a:buNone/>
            </a:pPr>
            <a:endParaRPr lang="pl-PL" altLang="pl-PL" sz="2000" dirty="0"/>
          </a:p>
          <a:p>
            <a:pPr marL="0" indent="-514350" algn="just">
              <a:buFontTx/>
              <a:buNone/>
            </a:pPr>
            <a:endParaRPr lang="pl-PL" altLang="pl-PL" sz="2000" dirty="0" smtClean="0"/>
          </a:p>
          <a:p>
            <a:pPr marL="0" indent="-514350" algn="just">
              <a:buFontTx/>
              <a:buNone/>
            </a:pPr>
            <a:endParaRPr lang="pl-PL" altLang="pl-PL" sz="2000" dirty="0"/>
          </a:p>
          <a:p>
            <a:pPr marL="0" indent="-514350" algn="just">
              <a:buFontTx/>
              <a:buNone/>
            </a:pPr>
            <a:r>
              <a:rPr lang="pl-PL" altLang="pl-PL" sz="2000" dirty="0" smtClean="0"/>
              <a:t>Przedsiębiorstwo z </a:t>
            </a:r>
            <a:r>
              <a:rPr lang="pl-PL" altLang="pl-PL" sz="2000" b="1" dirty="0" smtClean="0"/>
              <a:t>własnej, nieprzymuszonej </a:t>
            </a:r>
            <a:r>
              <a:rPr lang="pl-PL" altLang="pl-PL" sz="2000" dirty="0" smtClean="0"/>
              <a:t>woli dba </a:t>
            </a:r>
            <a:br>
              <a:rPr lang="pl-PL" altLang="pl-PL" sz="2000" dirty="0" smtClean="0"/>
            </a:br>
            <a:r>
              <a:rPr lang="pl-PL" altLang="pl-PL" sz="2000" dirty="0" smtClean="0"/>
              <a:t>o pracowników, kontrahentów, środowisko naturalne, społeczności lokalne, ale jednocześnie stara się pomnażać swoją wartość.</a:t>
            </a:r>
          </a:p>
          <a:p>
            <a:pPr marL="0" indent="-514350" algn="just">
              <a:buFontTx/>
              <a:buNone/>
            </a:pPr>
            <a:endParaRPr lang="pl-PL" altLang="pl-PL" sz="2000" dirty="0" smtClean="0"/>
          </a:p>
          <a:p>
            <a:pPr marL="0" indent="-514350" algn="just">
              <a:buFontTx/>
              <a:buNone/>
            </a:pPr>
            <a:endParaRPr lang="pl-PL" altLang="pl-PL" sz="2000" dirty="0" smtClean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SPOŁECZNA ODWIEDZIALNOŚĆ PRZEDSIĘBIORSTW - DEFINICJA</a:t>
            </a:r>
            <a:endParaRPr lang="pl-PL" altLang="pl-PL" dirty="0"/>
          </a:p>
        </p:txBody>
      </p:sp>
      <p:sp>
        <p:nvSpPr>
          <p:cNvPr id="3" name="Strzałka w dół 2"/>
          <p:cNvSpPr/>
          <p:nvPr/>
        </p:nvSpPr>
        <p:spPr>
          <a:xfrm>
            <a:off x="4149235" y="3319203"/>
            <a:ext cx="232756" cy="714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4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SPOŁECZNA ODWIEDZIALNOŚĆ PRZEDSIĘBIORSTW - </a:t>
            </a:r>
            <a:r>
              <a:rPr lang="pl-PL" altLang="pl-PL" dirty="0" smtClean="0"/>
              <a:t>UWAGA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Społeczna odpowiedzialność to </a:t>
            </a:r>
            <a:r>
              <a:rPr lang="pl-PL" sz="2000" b="1" dirty="0" smtClean="0"/>
              <a:t>nie jest </a:t>
            </a:r>
            <a:r>
              <a:rPr lang="pl-PL" sz="2000" dirty="0" smtClean="0"/>
              <a:t>przestrzeganie prawa, ale działania, do których nikt nie jest </a:t>
            </a:r>
            <a:r>
              <a:rPr lang="pl-PL" sz="2000" dirty="0"/>
              <a:t>zmuszany. </a:t>
            </a:r>
            <a:r>
              <a:rPr lang="pl-PL" sz="2000" dirty="0" smtClean="0"/>
              <a:t>To </a:t>
            </a:r>
            <a:r>
              <a:rPr lang="pl-PL" sz="2000" dirty="0"/>
              <a:t>wychodzenie ponad ogólnie przyjęte normy prawne, działanie ponad minimum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uwzględnianie norm etycznych przy jednoczesnym dbaniu o interesy wszystkich interesariuszy, w tym właścicieli, oraz zapewnianiu sobie stabilnej sytuacji ekonomicznej pozwalającej na rozwój </a:t>
            </a:r>
            <a:r>
              <a:rPr lang="pl-PL" sz="2000" dirty="0" smtClean="0"/>
              <a:t>również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długim </a:t>
            </a:r>
            <a:r>
              <a:rPr lang="pl-PL" sz="2000" dirty="0" smtClean="0"/>
              <a:t>okresie.</a:t>
            </a:r>
            <a:endParaRPr lang="pl-PL" sz="20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150813" y="5568950"/>
            <a:ext cx="8229600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A. Rudnicka, CSR – doskonalenie relacji społecznych w firmie, Wolters Kluwer Polska, Warszawa 2012, s.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37–38</a:t>
            </a:r>
            <a:endParaRPr lang="pl-PL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SPOŁECZNA ODWIEDZIALNOŚĆ PRZEDSIĘBIORSTW </a:t>
            </a:r>
            <a:r>
              <a:rPr lang="pl-PL" altLang="pl-PL" dirty="0" smtClean="0"/>
              <a:t>wg </a:t>
            </a:r>
            <a:r>
              <a:rPr lang="pl-PL" altLang="pl-PL" dirty="0" err="1" smtClean="0"/>
              <a:t>iso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 smtClean="0"/>
              <a:t>Wg normy </a:t>
            </a:r>
            <a:r>
              <a:rPr lang="pl-PL" sz="1800" dirty="0"/>
              <a:t>ISO </a:t>
            </a:r>
            <a:r>
              <a:rPr lang="pl-PL" sz="1800" dirty="0" smtClean="0"/>
              <a:t>26000 (stanowiącej przewodnik dla organizacji w zakresie stosowania zasad społecznej odpowiedzialności i stworzonej przez Międzynarodową Organizację Standaryzacyjną), przedsiębiorstwo jest odpowiedzialne społecznie, jeżeli:</a:t>
            </a:r>
          </a:p>
          <a:p>
            <a:pPr algn="just"/>
            <a:r>
              <a:rPr lang="pl-PL" sz="1800" dirty="0" smtClean="0"/>
              <a:t>przyczynia </a:t>
            </a:r>
            <a:r>
              <a:rPr lang="pl-PL" sz="1800" dirty="0"/>
              <a:t>się do </a:t>
            </a:r>
            <a:r>
              <a:rPr lang="pl-PL" sz="1800" dirty="0" smtClean="0"/>
              <a:t>zrównoważonego </a:t>
            </a:r>
            <a:r>
              <a:rPr lang="pl-PL" sz="1800" dirty="0"/>
              <a:t>rozwoju, w tym dobrobytu i zdrowia </a:t>
            </a:r>
            <a:r>
              <a:rPr lang="pl-PL" sz="1800" dirty="0" smtClean="0"/>
              <a:t>społeczeństwa</a:t>
            </a:r>
          </a:p>
          <a:p>
            <a:pPr algn="just"/>
            <a:r>
              <a:rPr lang="pl-PL" sz="1800" dirty="0" smtClean="0"/>
              <a:t>uwzględnia </a:t>
            </a:r>
            <a:r>
              <a:rPr lang="pl-PL" sz="1800" dirty="0"/>
              <a:t>oczekiwania </a:t>
            </a:r>
            <a:r>
              <a:rPr lang="pl-PL" sz="1800" dirty="0" smtClean="0"/>
              <a:t>interesariuszy</a:t>
            </a:r>
          </a:p>
          <a:p>
            <a:pPr algn="just"/>
            <a:r>
              <a:rPr lang="pl-PL" sz="1800" dirty="0" smtClean="0"/>
              <a:t>jest </a:t>
            </a:r>
            <a:r>
              <a:rPr lang="pl-PL" sz="1800" dirty="0"/>
              <a:t>zgodne z obowiązującym prawem i spójne z międzynarodowymi normami </a:t>
            </a:r>
            <a:r>
              <a:rPr lang="pl-PL" sz="1800" dirty="0" smtClean="0"/>
              <a:t>postępowania</a:t>
            </a:r>
          </a:p>
          <a:p>
            <a:pPr algn="just"/>
            <a:r>
              <a:rPr lang="pl-PL" sz="1800" dirty="0"/>
              <a:t>j</a:t>
            </a:r>
            <a:r>
              <a:rPr lang="pl-PL" sz="1800" dirty="0" smtClean="0"/>
              <a:t>est zintegrowane </a:t>
            </a:r>
            <a:r>
              <a:rPr lang="pl-PL" sz="1800" dirty="0"/>
              <a:t>z działaniami organizacji i praktykowane w jej </a:t>
            </a:r>
            <a:r>
              <a:rPr lang="pl-PL" sz="1800" dirty="0" smtClean="0"/>
              <a:t>relacjach</a:t>
            </a:r>
            <a:endParaRPr lang="pl-PL" sz="18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150813" y="5568950"/>
            <a:ext cx="8229600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/>
              <a:t>PN-ISO 26000:2012, s.16</a:t>
            </a:r>
            <a:endParaRPr lang="pl-PL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społecznej odpowiedzialności w przedsiębiorstwach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WEWNĘTRZNA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Dobrobyt pracowników: </a:t>
            </a:r>
          </a:p>
          <a:p>
            <a:pPr lvl="1" algn="just"/>
            <a:r>
              <a:rPr lang="pl-PL" dirty="0" smtClean="0"/>
              <a:t>Opieka </a:t>
            </a:r>
            <a:r>
              <a:rPr lang="pl-PL" dirty="0"/>
              <a:t>medyczna </a:t>
            </a:r>
            <a:endParaRPr lang="pl-PL" dirty="0" smtClean="0"/>
          </a:p>
          <a:p>
            <a:pPr lvl="1" algn="just"/>
            <a:r>
              <a:rPr lang="pl-PL" dirty="0" smtClean="0"/>
              <a:t>Pomoc </a:t>
            </a:r>
            <a:r>
              <a:rPr lang="pl-PL" dirty="0"/>
              <a:t>w spłacaniu </a:t>
            </a:r>
            <a:r>
              <a:rPr lang="pl-PL" dirty="0" smtClean="0"/>
              <a:t>wierzytelności</a:t>
            </a:r>
          </a:p>
          <a:p>
            <a:pPr lvl="1" algn="just"/>
            <a:r>
              <a:rPr lang="pl-PL" dirty="0" smtClean="0"/>
              <a:t>Urlopy zdrowotne</a:t>
            </a:r>
          </a:p>
          <a:p>
            <a:pPr lvl="1" algn="just"/>
            <a:r>
              <a:rPr lang="pl-PL" dirty="0" smtClean="0"/>
              <a:t>Odprawy </a:t>
            </a:r>
            <a:r>
              <a:rPr lang="pl-PL" dirty="0"/>
              <a:t>dla </a:t>
            </a:r>
            <a:r>
              <a:rPr lang="pl-PL" dirty="0" smtClean="0"/>
              <a:t>odchodzących</a:t>
            </a:r>
          </a:p>
          <a:p>
            <a:pPr lvl="1" algn="just"/>
            <a:r>
              <a:rPr lang="pl-PL" dirty="0" smtClean="0"/>
              <a:t>Wsparcie </a:t>
            </a:r>
            <a:r>
              <a:rPr lang="pl-PL" dirty="0"/>
              <a:t>pracowników w godzeniu obowiązków rodzinnych z </a:t>
            </a:r>
            <a:r>
              <a:rPr lang="pl-PL" dirty="0" smtClean="0"/>
              <a:t>pracą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ZEWNĘTRZNA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pl-PL" dirty="0"/>
              <a:t>Środowisko naturalne: </a:t>
            </a:r>
          </a:p>
          <a:p>
            <a:pPr lvl="1" algn="just"/>
            <a:r>
              <a:rPr lang="pl-PL" dirty="0" smtClean="0"/>
              <a:t>Redukcja </a:t>
            </a:r>
            <a:r>
              <a:rPr lang="pl-PL" dirty="0"/>
              <a:t>zanieczyszczeń poniżej obowiązujących norm, nawet jeżeli konkurencja tego nie </a:t>
            </a:r>
            <a:r>
              <a:rPr lang="pl-PL" dirty="0" smtClean="0"/>
              <a:t>czyni</a:t>
            </a:r>
          </a:p>
          <a:p>
            <a:pPr lvl="1" algn="just"/>
            <a:r>
              <a:rPr lang="pl-PL" dirty="0" smtClean="0"/>
              <a:t>Oszczędzanie </a:t>
            </a:r>
            <a:r>
              <a:rPr lang="pl-PL" dirty="0"/>
              <a:t>energii </a:t>
            </a:r>
          </a:p>
          <a:p>
            <a:pPr algn="just"/>
            <a:r>
              <a:rPr lang="pl-PL" dirty="0" smtClean="0"/>
              <a:t>Produkty</a:t>
            </a:r>
            <a:r>
              <a:rPr lang="pl-PL" dirty="0"/>
              <a:t>: </a:t>
            </a:r>
          </a:p>
          <a:p>
            <a:pPr lvl="1" algn="just"/>
            <a:r>
              <a:rPr lang="pl-PL" dirty="0" smtClean="0"/>
              <a:t>Uwzględnianie </a:t>
            </a:r>
            <a:r>
              <a:rPr lang="pl-PL" dirty="0"/>
              <a:t>niebezpieczeństw wynikających z nieostrożnego używania produktów przez konsumentów </a:t>
            </a:r>
          </a:p>
          <a:p>
            <a:pPr algn="just"/>
            <a:r>
              <a:rPr lang="pl-PL" dirty="0" smtClean="0"/>
              <a:t>Rynek </a:t>
            </a:r>
            <a:r>
              <a:rPr lang="pl-PL" dirty="0"/>
              <a:t>i marketing: </a:t>
            </a:r>
          </a:p>
          <a:p>
            <a:pPr lvl="1" algn="just"/>
            <a:r>
              <a:rPr lang="pl-PL" dirty="0" smtClean="0"/>
              <a:t>Standardy </a:t>
            </a:r>
            <a:r>
              <a:rPr lang="pl-PL" dirty="0"/>
              <a:t>reklamy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społecznej odpowiedzialności w przedsiębiorstwach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WEWNĘTRZNA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Warunki </a:t>
            </a:r>
            <a:r>
              <a:rPr lang="pl-PL" dirty="0"/>
              <a:t>pracy</a:t>
            </a:r>
            <a:r>
              <a:rPr lang="pl-PL" dirty="0" smtClean="0"/>
              <a:t>:</a:t>
            </a:r>
          </a:p>
          <a:p>
            <a:pPr lvl="1" algn="just"/>
            <a:r>
              <a:rPr lang="pl-PL" dirty="0" smtClean="0"/>
              <a:t>Podwyższenie </a:t>
            </a:r>
            <a:r>
              <a:rPr lang="pl-PL" dirty="0"/>
              <a:t>standardów najbliższego otoczenia stanowiska pracy </a:t>
            </a:r>
          </a:p>
          <a:p>
            <a:pPr lvl="1" algn="just"/>
            <a:r>
              <a:rPr lang="pl-PL" dirty="0" smtClean="0"/>
              <a:t>Świadczenia </a:t>
            </a:r>
            <a:r>
              <a:rPr lang="pl-PL" dirty="0"/>
              <a:t>socjalne powyżej obowiązujących </a:t>
            </a:r>
            <a:r>
              <a:rPr lang="pl-PL" dirty="0" smtClean="0"/>
              <a:t>norm</a:t>
            </a:r>
          </a:p>
          <a:p>
            <a:pPr lvl="1" algn="just"/>
            <a:r>
              <a:rPr lang="pl-PL" dirty="0" smtClean="0"/>
              <a:t>Inwestowanie </a:t>
            </a:r>
            <a:r>
              <a:rPr lang="pl-PL" dirty="0"/>
              <a:t>w rozwój </a:t>
            </a:r>
            <a:r>
              <a:rPr lang="pl-PL" dirty="0" smtClean="0"/>
              <a:t>pracowników</a:t>
            </a:r>
          </a:p>
          <a:p>
            <a:pPr lvl="1" algn="just"/>
            <a:r>
              <a:rPr lang="pl-PL" dirty="0" smtClean="0"/>
              <a:t>Projektowanie </a:t>
            </a:r>
            <a:r>
              <a:rPr lang="pl-PL" dirty="0"/>
              <a:t>zadań </a:t>
            </a:r>
            <a:r>
              <a:rPr lang="pl-PL" dirty="0" smtClean="0"/>
              <a:t>pracowniczych:</a:t>
            </a:r>
          </a:p>
          <a:p>
            <a:pPr lvl="1" algn="just"/>
            <a:r>
              <a:rPr lang="pl-PL" dirty="0" smtClean="0"/>
              <a:t>Zwiększanie </a:t>
            </a:r>
            <a:r>
              <a:rPr lang="pl-PL" dirty="0"/>
              <a:t>satysfakcji pracowników zamiast efektywności </a:t>
            </a:r>
            <a:r>
              <a:rPr lang="pl-PL" dirty="0" smtClean="0"/>
              <a:t>ekonomicznej</a:t>
            </a:r>
          </a:p>
          <a:p>
            <a:pPr lvl="1" algn="just"/>
            <a:r>
              <a:rPr lang="pl-PL" dirty="0" smtClean="0"/>
              <a:t>Partycypacja </a:t>
            </a:r>
            <a:r>
              <a:rPr lang="pl-PL" dirty="0"/>
              <a:t>pracowników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ZEWNĘTRZNA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pl-PL" dirty="0"/>
              <a:t>Dostawcy: </a:t>
            </a:r>
          </a:p>
          <a:p>
            <a:pPr lvl="1" algn="just"/>
            <a:r>
              <a:rPr lang="pl-PL" dirty="0" smtClean="0"/>
              <a:t>Uczciwe </a:t>
            </a:r>
            <a:r>
              <a:rPr lang="pl-PL" dirty="0"/>
              <a:t>zasady handlowe </a:t>
            </a:r>
          </a:p>
          <a:p>
            <a:pPr lvl="1" algn="just"/>
            <a:r>
              <a:rPr lang="pl-PL" dirty="0" smtClean="0"/>
              <a:t>Czarna </a:t>
            </a:r>
            <a:r>
              <a:rPr lang="pl-PL" dirty="0"/>
              <a:t>lista </a:t>
            </a:r>
            <a:r>
              <a:rPr lang="pl-PL" dirty="0" smtClean="0"/>
              <a:t>dostawców</a:t>
            </a:r>
          </a:p>
          <a:p>
            <a:pPr algn="just"/>
            <a:r>
              <a:rPr lang="pl-PL" dirty="0" smtClean="0"/>
              <a:t>Zatrudnienie</a:t>
            </a:r>
            <a:r>
              <a:rPr lang="pl-PL" dirty="0"/>
              <a:t>: </a:t>
            </a:r>
          </a:p>
          <a:p>
            <a:pPr lvl="1" algn="just"/>
            <a:r>
              <a:rPr lang="pl-PL" dirty="0" smtClean="0"/>
              <a:t>Pozytywna </a:t>
            </a:r>
            <a:r>
              <a:rPr lang="pl-PL" dirty="0"/>
              <a:t>dyskryminacja </a:t>
            </a:r>
            <a:r>
              <a:rPr lang="pl-PL" dirty="0" smtClean="0"/>
              <a:t>wobec </a:t>
            </a:r>
            <a:r>
              <a:rPr lang="pl-PL" dirty="0"/>
              <a:t>mniejszości </a:t>
            </a:r>
          </a:p>
          <a:p>
            <a:pPr lvl="1" algn="just"/>
            <a:r>
              <a:rPr lang="pl-PL" dirty="0" smtClean="0"/>
              <a:t>Podtrzymywanie </a:t>
            </a:r>
            <a:r>
              <a:rPr lang="pl-PL" dirty="0"/>
              <a:t>zatrudnienia </a:t>
            </a:r>
          </a:p>
          <a:p>
            <a:pPr algn="just"/>
            <a:r>
              <a:rPr lang="pl-PL" dirty="0" smtClean="0"/>
              <a:t>Aktywność </a:t>
            </a:r>
            <a:r>
              <a:rPr lang="pl-PL" dirty="0"/>
              <a:t>na rzecz lokalnej społeczności: </a:t>
            </a:r>
          </a:p>
          <a:p>
            <a:pPr lvl="1" algn="just"/>
            <a:r>
              <a:rPr lang="pl-PL" dirty="0" smtClean="0"/>
              <a:t>Sponsorowanie </a:t>
            </a:r>
            <a:r>
              <a:rPr lang="pl-PL" dirty="0" smtClean="0"/>
              <a:t>lokalnych przedsięwzięć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Społeczna odpowiedzialność w logistyce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139425"/>
              </p:ext>
            </p:extLst>
          </p:nvPr>
        </p:nvGraphicFramePr>
        <p:xfrm>
          <a:off x="250564" y="1196975"/>
          <a:ext cx="7987348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636"/>
                <a:gridCol w="54947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Obszar działań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Przykłady działań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Społecznie odpowiedzialne zakupy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transparentne kryteria doboru dostawców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dobór materiałów, które będą łatwe do przetworzenia, lub ponownego użytku, a także bezpieczne dla zdrowia ludzkiego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współpraca z lokalnymi dostawcami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Zrównoważony transport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emisji: gazów cieplarnianych, związków, które przyczyniają się do zaniku warstwy ozonowej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produkcji trwałych zanieczyszczeń organicznych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zużycia paliwa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optymalizacja trasy i załadunku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intermodalny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na drogach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zużycia pojazdów i polityka konserwacji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dzielony transport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Zrównoważone pakowanie</a:t>
                      </a:r>
                      <a:endParaRPr lang="pl-P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opakowania wykonane z materiałów łatwych do przetworzenia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ponownego wykorzystania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opakowania o małej objętości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50564" y="5554345"/>
            <a:ext cx="7987348" cy="365125"/>
          </a:xfrm>
        </p:spPr>
        <p:txBody>
          <a:bodyPr/>
          <a:lstStyle/>
          <a:p>
            <a:pPr algn="l">
              <a:defRPr/>
            </a:pP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pl-PL" sz="1000" dirty="0" err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Szczanowicz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pl-PL" sz="1000" dirty="0" err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Saniuk</a:t>
            </a:r>
            <a:r>
              <a:rPr lang="pl-PL" sz="10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CSR w logistyce – ryzyko ESG i wskaźniki 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efektywności, Czasopismo Logistyka 4/2014, </a:t>
            </a:r>
            <a:r>
              <a:rPr lang="pl-PL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ILiM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Poznań 2014</a:t>
            </a:r>
            <a:endParaRPr lang="pl-PL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</TotalTime>
  <Words>1250</Words>
  <Application>Microsoft Office PowerPoint</Application>
  <PresentationFormat>Pokaz na ekranie (4:3)</PresentationFormat>
  <Paragraphs>155</Paragraphs>
  <Slides>18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Społeczna odpowiedzialność przedsiębiorstw logistycznych</vt:lpstr>
      <vt:lpstr>Prezentacja programu PowerPoint</vt:lpstr>
      <vt:lpstr>Prezentacja programu PowerPoint</vt:lpstr>
      <vt:lpstr>SPOŁECZNA ODWIEDZIALNOŚĆ PRZEDSIĘBIORSTW - UWAGA</vt:lpstr>
      <vt:lpstr>SPOŁECZNA ODWIEDZIALNOŚĆ PRZEDSIĘBIORSTW wg iso</vt:lpstr>
      <vt:lpstr>Formy społecznej odpowiedzialności w przedsiębiorstwach</vt:lpstr>
      <vt:lpstr>Formy społecznej odpowiedzialności w przedsiębiorstwach</vt:lpstr>
      <vt:lpstr>Społeczna odpowiedzialność w logistyce</vt:lpstr>
      <vt:lpstr>Społeczna odpowiedzialność w logistyce</vt:lpstr>
      <vt:lpstr>ARGUMENTY ZA CSR</vt:lpstr>
      <vt:lpstr>ARGUMENTY przeciw CSR</vt:lpstr>
      <vt:lpstr>Wymierne korzyści</vt:lpstr>
      <vt:lpstr>20 kroków do społecznej odpowiedzialności</vt:lpstr>
      <vt:lpstr>20 kroków do społecznej odpowiedzialności</vt:lpstr>
      <vt:lpstr>20 kroków do społecznej odpowiedzialności</vt:lpstr>
      <vt:lpstr>20 kroków do społecznej odpowiedzialności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Piotr Polc</cp:lastModifiedBy>
  <cp:revision>45</cp:revision>
  <dcterms:created xsi:type="dcterms:W3CDTF">2017-03-23T20:52:47Z</dcterms:created>
  <dcterms:modified xsi:type="dcterms:W3CDTF">2018-11-27T19:11:42Z</dcterms:modified>
</cp:coreProperties>
</file>