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768" r:id="rId2"/>
  </p:sldMasterIdLst>
  <p:notesMasterIdLst>
    <p:notesMasterId r:id="rId22"/>
  </p:notesMasterIdLst>
  <p:sldIdLst>
    <p:sldId id="263" r:id="rId3"/>
    <p:sldId id="264" r:id="rId4"/>
    <p:sldId id="283" r:id="rId5"/>
    <p:sldId id="305" r:id="rId6"/>
    <p:sldId id="306" r:id="rId7"/>
    <p:sldId id="307" r:id="rId8"/>
    <p:sldId id="308" r:id="rId9"/>
    <p:sldId id="309" r:id="rId10"/>
    <p:sldId id="310" r:id="rId11"/>
    <p:sldId id="311" r:id="rId12"/>
    <p:sldId id="312" r:id="rId13"/>
    <p:sldId id="304" r:id="rId14"/>
    <p:sldId id="313" r:id="rId15"/>
    <p:sldId id="314" r:id="rId16"/>
    <p:sldId id="315" r:id="rId17"/>
    <p:sldId id="316" r:id="rId18"/>
    <p:sldId id="317" r:id="rId19"/>
    <p:sldId id="281" r:id="rId20"/>
    <p:sldId id="265"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70" d="100"/>
          <a:sy n="70" d="100"/>
        </p:scale>
        <p:origin x="293"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kolinsk\Dropbox\artykul\Logistyka\artyku&#322;%20z%20Maciejem\Badania%20outsourc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kolinsk\Dropbox\artykul\Logistyka\artyku&#322;%20z%20Maciejem\Badania%20outsourc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kolinsk\Dropbox\artykul\Logistyka\artyku&#322;%20z%20Maciejem\Badania%20outsourc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kolinsk\Dropbox\artykul\Logistyka\artyku&#322;%20z%20Maciejem\Badania%20outsourcing.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sp3d/>
            </c:spPr>
            <c:extLst xmlns:c16r2="http://schemas.microsoft.com/office/drawing/2015/06/chart">
              <c:ext xmlns:c16="http://schemas.microsoft.com/office/drawing/2014/chart" uri="{C3380CC4-5D6E-409C-BE32-E72D297353CC}">
                <c16:uniqueId val="{00000001-D1F4-448A-86ED-146B23D1530A}"/>
              </c:ext>
            </c:extLst>
          </c:dPt>
          <c:dPt>
            <c:idx val="1"/>
            <c:bubble3D val="0"/>
            <c:spPr>
              <a:solidFill>
                <a:schemeClr val="accent2"/>
              </a:solidFill>
              <a:ln>
                <a:noFill/>
              </a:ln>
              <a:effectLst/>
              <a:sp3d/>
            </c:spPr>
            <c:extLst xmlns:c16r2="http://schemas.microsoft.com/office/drawing/2015/06/chart">
              <c:ext xmlns:c16="http://schemas.microsoft.com/office/drawing/2014/chart" uri="{C3380CC4-5D6E-409C-BE32-E72D297353CC}">
                <c16:uniqueId val="{00000003-D1F4-448A-86ED-146B23D1530A}"/>
              </c:ext>
            </c:extLst>
          </c:dPt>
          <c:dPt>
            <c:idx val="2"/>
            <c:bubble3D val="0"/>
            <c:spPr>
              <a:solidFill>
                <a:schemeClr val="accent3"/>
              </a:solidFill>
              <a:ln>
                <a:noFill/>
              </a:ln>
              <a:effectLst/>
              <a:sp3d/>
            </c:spPr>
            <c:extLst xmlns:c16r2="http://schemas.microsoft.com/office/drawing/2015/06/chart">
              <c:ext xmlns:c16="http://schemas.microsoft.com/office/drawing/2014/chart" uri="{C3380CC4-5D6E-409C-BE32-E72D297353CC}">
                <c16:uniqueId val="{00000005-D1F4-448A-86ED-146B23D1530A}"/>
              </c:ext>
            </c:extLst>
          </c:dPt>
          <c:dPt>
            <c:idx val="3"/>
            <c:bubble3D val="0"/>
            <c:spPr>
              <a:solidFill>
                <a:schemeClr val="accent4"/>
              </a:solidFill>
              <a:ln>
                <a:noFill/>
              </a:ln>
              <a:effectLst/>
              <a:sp3d/>
            </c:spPr>
            <c:extLst xmlns:c16r2="http://schemas.microsoft.com/office/drawing/2015/06/chart">
              <c:ext xmlns:c16="http://schemas.microsoft.com/office/drawing/2014/chart" uri="{C3380CC4-5D6E-409C-BE32-E72D297353CC}">
                <c16:uniqueId val="{00000007-D1F4-448A-86ED-146B23D1530A}"/>
              </c:ext>
            </c:extLst>
          </c:dPt>
          <c:dPt>
            <c:idx val="4"/>
            <c:bubble3D val="0"/>
            <c:spPr>
              <a:solidFill>
                <a:schemeClr val="accent5"/>
              </a:solidFill>
              <a:ln>
                <a:noFill/>
              </a:ln>
              <a:effectLst/>
              <a:sp3d/>
            </c:spPr>
            <c:extLst xmlns:c16r2="http://schemas.microsoft.com/office/drawing/2015/06/chart">
              <c:ext xmlns:c16="http://schemas.microsoft.com/office/drawing/2014/chart" uri="{C3380CC4-5D6E-409C-BE32-E72D297353CC}">
                <c16:uniqueId val="{00000009-D1F4-448A-86ED-146B23D1530A}"/>
              </c:ext>
            </c:extLst>
          </c:dPt>
          <c:dPt>
            <c:idx val="5"/>
            <c:bubble3D val="0"/>
            <c:spPr>
              <a:solidFill>
                <a:schemeClr val="accent6"/>
              </a:solidFill>
              <a:ln>
                <a:noFill/>
              </a:ln>
              <a:effectLst/>
              <a:sp3d/>
            </c:spPr>
            <c:extLst xmlns:c16r2="http://schemas.microsoft.com/office/drawing/2015/06/chart">
              <c:ext xmlns:c16="http://schemas.microsoft.com/office/drawing/2014/chart" uri="{C3380CC4-5D6E-409C-BE32-E72D297353CC}">
                <c16:uniqueId val="{0000000B-D1F4-448A-86ED-146B23D1530A}"/>
              </c:ext>
            </c:extLst>
          </c:dPt>
          <c:dLbls>
            <c:dLbl>
              <c:idx val="0"/>
              <c:layout>
                <c:manualLayout>
                  <c:x val="7.0722331583552053E-2"/>
                  <c:y val="2.1834354039078449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D1F4-448A-86ED-146B23D1530A}"/>
                </c:ext>
                <c:ext xmlns:c15="http://schemas.microsoft.com/office/drawing/2012/chart" uri="{CE6537A1-D6FC-4f65-9D91-7224C49458BB}"/>
              </c:extLst>
            </c:dLbl>
            <c:dLbl>
              <c:idx val="1"/>
              <c:layout>
                <c:manualLayout>
                  <c:x val="7.5303128092594979E-3"/>
                  <c:y val="0.16599227179935841"/>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D1F4-448A-86ED-146B23D1530A}"/>
                </c:ext>
                <c:ext xmlns:c15="http://schemas.microsoft.com/office/drawing/2012/chart" uri="{CE6537A1-D6FC-4f65-9D91-7224C49458BB}"/>
              </c:extLst>
            </c:dLbl>
            <c:dLbl>
              <c:idx val="2"/>
              <c:layout>
                <c:manualLayout>
                  <c:x val="7.0250677681683235E-2"/>
                  <c:y val="2.4632910469524642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D1F4-448A-86ED-146B23D1530A}"/>
                </c:ext>
                <c:ext xmlns:c15="http://schemas.microsoft.com/office/drawing/2012/chart" uri="{CE6537A1-D6FC-4f65-9D91-7224C49458BB}"/>
              </c:extLst>
            </c:dLbl>
            <c:dLbl>
              <c:idx val="3"/>
              <c:layout>
                <c:manualLayout>
                  <c:x val="-8.7208812013252444E-3"/>
                  <c:y val="0.14237715077282007"/>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D1F4-448A-86ED-146B23D1530A}"/>
                </c:ext>
                <c:ext xmlns:c15="http://schemas.microsoft.com/office/drawing/2012/chart" uri="{CE6537A1-D6FC-4f65-9D91-7224C49458BB}"/>
              </c:extLst>
            </c:dLbl>
            <c:dLbl>
              <c:idx val="4"/>
              <c:layout>
                <c:manualLayout>
                  <c:x val="-2.0208768985843971E-2"/>
                  <c:y val="-0.12687226596675416"/>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D1F4-448A-86ED-146B23D1530A}"/>
                </c:ext>
                <c:ext xmlns:c15="http://schemas.microsoft.com/office/drawing/2012/chart" uri="{CE6537A1-D6FC-4f65-9D91-7224C49458BB}"/>
              </c:extLst>
            </c:dLbl>
            <c:dLbl>
              <c:idx val="5"/>
              <c:layout>
                <c:manualLayout>
                  <c:x val="-2.5981498214362547E-2"/>
                  <c:y val="1.5723607465733449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D1F4-448A-86ED-146B23D1530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xmlns:c16r2="http://schemas.microsoft.com/office/drawing/2015/06/chart">
              <c:ext xmlns:c15="http://schemas.microsoft.com/office/drawing/2012/chart" uri="{CE6537A1-D6FC-4f65-9D91-7224C49458BB}"/>
            </c:extLst>
          </c:dLbls>
          <c:cat>
            <c:strRef>
              <c:f>Zlecane!$A$2:$A$7</c:f>
              <c:strCache>
                <c:ptCount val="6"/>
                <c:pt idx="0">
                  <c:v>Produkcja</c:v>
                </c:pt>
                <c:pt idx="1">
                  <c:v>Transport</c:v>
                </c:pt>
                <c:pt idx="2">
                  <c:v>IT</c:v>
                </c:pt>
                <c:pt idx="3">
                  <c:v>Finanse/księgowość</c:v>
                </c:pt>
                <c:pt idx="4">
                  <c:v>Administracja</c:v>
                </c:pt>
                <c:pt idx="5">
                  <c:v>Magazyn</c:v>
                </c:pt>
              </c:strCache>
            </c:strRef>
          </c:cat>
          <c:val>
            <c:numRef>
              <c:f>Zlecane!$D$2:$D$7</c:f>
              <c:numCache>
                <c:formatCode>0%</c:formatCode>
                <c:ptCount val="6"/>
                <c:pt idx="0">
                  <c:v>0.11</c:v>
                </c:pt>
                <c:pt idx="1">
                  <c:v>0.41</c:v>
                </c:pt>
                <c:pt idx="2">
                  <c:v>0.12</c:v>
                </c:pt>
                <c:pt idx="3">
                  <c:v>7.0000000000000007E-2</c:v>
                </c:pt>
                <c:pt idx="4">
                  <c:v>0.1</c:v>
                </c:pt>
                <c:pt idx="5">
                  <c:v>0.19</c:v>
                </c:pt>
              </c:numCache>
            </c:numRef>
          </c:val>
          <c:extLst xmlns:c16r2="http://schemas.microsoft.com/office/drawing/2015/06/chart">
            <c:ext xmlns:c16="http://schemas.microsoft.com/office/drawing/2014/chart" uri="{C3380CC4-5D6E-409C-BE32-E72D297353CC}">
              <c16:uniqueId val="{0000000C-D1F4-448A-86ED-146B23D1530A}"/>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
          <c:dPt>
            <c:idx val="0"/>
            <c:bubble3D val="0"/>
            <c:spPr>
              <a:solidFill>
                <a:schemeClr val="accent1"/>
              </a:solidFill>
              <a:ln>
                <a:noFill/>
              </a:ln>
              <a:effectLst/>
              <a:sp3d/>
            </c:spPr>
            <c:extLst xmlns:c16r2="http://schemas.microsoft.com/office/drawing/2015/06/chart">
              <c:ext xmlns:c16="http://schemas.microsoft.com/office/drawing/2014/chart" uri="{C3380CC4-5D6E-409C-BE32-E72D297353CC}">
                <c16:uniqueId val="{00000001-F992-4ED3-B12D-953F9C7338C2}"/>
              </c:ext>
            </c:extLst>
          </c:dPt>
          <c:dPt>
            <c:idx val="1"/>
            <c:bubble3D val="0"/>
            <c:spPr>
              <a:solidFill>
                <a:schemeClr val="accent2"/>
              </a:solidFill>
              <a:ln>
                <a:noFill/>
              </a:ln>
              <a:effectLst/>
              <a:sp3d/>
            </c:spPr>
            <c:extLst xmlns:c16r2="http://schemas.microsoft.com/office/drawing/2015/06/chart">
              <c:ext xmlns:c16="http://schemas.microsoft.com/office/drawing/2014/chart" uri="{C3380CC4-5D6E-409C-BE32-E72D297353CC}">
                <c16:uniqueId val="{00000003-F992-4ED3-B12D-953F9C7338C2}"/>
              </c:ext>
            </c:extLst>
          </c:dPt>
          <c:dPt>
            <c:idx val="2"/>
            <c:bubble3D val="0"/>
            <c:spPr>
              <a:solidFill>
                <a:schemeClr val="accent3"/>
              </a:solidFill>
              <a:ln>
                <a:noFill/>
              </a:ln>
              <a:effectLst/>
              <a:sp3d/>
            </c:spPr>
            <c:extLst xmlns:c16r2="http://schemas.microsoft.com/office/drawing/2015/06/chart">
              <c:ext xmlns:c16="http://schemas.microsoft.com/office/drawing/2014/chart" uri="{C3380CC4-5D6E-409C-BE32-E72D297353CC}">
                <c16:uniqueId val="{00000005-F992-4ED3-B12D-953F9C7338C2}"/>
              </c:ext>
            </c:extLst>
          </c:dPt>
          <c:dPt>
            <c:idx val="3"/>
            <c:bubble3D val="0"/>
            <c:spPr>
              <a:solidFill>
                <a:schemeClr val="accent4"/>
              </a:solidFill>
              <a:ln>
                <a:noFill/>
              </a:ln>
              <a:effectLst/>
              <a:sp3d/>
            </c:spPr>
            <c:extLst xmlns:c16r2="http://schemas.microsoft.com/office/drawing/2015/06/chart">
              <c:ext xmlns:c16="http://schemas.microsoft.com/office/drawing/2014/chart" uri="{C3380CC4-5D6E-409C-BE32-E72D297353CC}">
                <c16:uniqueId val="{00000007-F992-4ED3-B12D-953F9C7338C2}"/>
              </c:ext>
            </c:extLst>
          </c:dPt>
          <c:dPt>
            <c:idx val="4"/>
            <c:bubble3D val="0"/>
            <c:spPr>
              <a:solidFill>
                <a:schemeClr val="accent5"/>
              </a:solidFill>
              <a:ln>
                <a:noFill/>
              </a:ln>
              <a:effectLst/>
              <a:sp3d/>
            </c:spPr>
            <c:extLst xmlns:c16r2="http://schemas.microsoft.com/office/drawing/2015/06/chart">
              <c:ext xmlns:c16="http://schemas.microsoft.com/office/drawing/2014/chart" uri="{C3380CC4-5D6E-409C-BE32-E72D297353CC}">
                <c16:uniqueId val="{00000009-F992-4ED3-B12D-953F9C7338C2}"/>
              </c:ext>
            </c:extLst>
          </c:dPt>
          <c:dPt>
            <c:idx val="5"/>
            <c:bubble3D val="0"/>
            <c:spPr>
              <a:solidFill>
                <a:schemeClr val="accent6"/>
              </a:solidFill>
              <a:ln>
                <a:noFill/>
              </a:ln>
              <a:effectLst/>
              <a:sp3d/>
            </c:spPr>
            <c:extLst xmlns:c16r2="http://schemas.microsoft.com/office/drawing/2015/06/chart">
              <c:ext xmlns:c16="http://schemas.microsoft.com/office/drawing/2014/chart" uri="{C3380CC4-5D6E-409C-BE32-E72D297353CC}">
                <c16:uniqueId val="{0000000B-F992-4ED3-B12D-953F9C7338C2}"/>
              </c:ext>
            </c:extLst>
          </c:dPt>
          <c:dLbls>
            <c:dLbl>
              <c:idx val="0"/>
              <c:layout>
                <c:manualLayout>
                  <c:x val="9.0684771214743665E-2"/>
                  <c:y val="-3.2716899970836981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F992-4ED3-B12D-953F9C7338C2}"/>
                </c:ext>
                <c:ext xmlns:c15="http://schemas.microsoft.com/office/drawing/2012/chart" uri="{CE6537A1-D6FC-4f65-9D91-7224C49458BB}"/>
              </c:extLst>
            </c:dLbl>
            <c:dLbl>
              <c:idx val="1"/>
              <c:layout>
                <c:manualLayout>
                  <c:x val="5.0430023646425001E-2"/>
                  <c:y val="-2.4808617672790901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F992-4ED3-B12D-953F9C7338C2}"/>
                </c:ext>
                <c:ext xmlns:c15="http://schemas.microsoft.com/office/drawing/2012/chart" uri="{CE6537A1-D6FC-4f65-9D91-7224C49458BB}"/>
              </c:extLst>
            </c:dLbl>
            <c:dLbl>
              <c:idx val="2"/>
              <c:layout>
                <c:manualLayout>
                  <c:x val="-8.849451094155027E-3"/>
                  <c:y val="0.14872630504520268"/>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F992-4ED3-B12D-953F9C7338C2}"/>
                </c:ext>
                <c:ext xmlns:c15="http://schemas.microsoft.com/office/drawing/2012/chart" uri="{CE6537A1-D6FC-4f65-9D91-7224C49458BB}"/>
              </c:extLst>
            </c:dLbl>
            <c:dLbl>
              <c:idx val="3"/>
              <c:layout>
                <c:manualLayout>
                  <c:x val="-1.9351064089125083E-2"/>
                  <c:y val="8.2191965587634877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F992-4ED3-B12D-953F9C7338C2}"/>
                </c:ext>
                <c:ext xmlns:c15="http://schemas.microsoft.com/office/drawing/2012/chart" uri="{CE6537A1-D6FC-4f65-9D91-7224C49458BB}"/>
              </c:extLst>
            </c:dLbl>
            <c:dLbl>
              <c:idx val="4"/>
              <c:layout>
                <c:manualLayout>
                  <c:x val="2.2529111105693833E-3"/>
                  <c:y val="-8.9909594634004081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F992-4ED3-B12D-953F9C7338C2}"/>
                </c:ext>
                <c:ext xmlns:c15="http://schemas.microsoft.com/office/drawing/2012/chart" uri="{CE6537A1-D6FC-4f65-9D91-7224C49458BB}"/>
              </c:extLst>
            </c:dLbl>
            <c:dLbl>
              <c:idx val="5"/>
              <c:layout>
                <c:manualLayout>
                  <c:x val="-1.6200320161218237E-2"/>
                  <c:y val="-3.4621245261009043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F992-4ED3-B12D-953F9C7338C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showLegendKey val="0"/>
            <c:showVal val="1"/>
            <c:showCatName val="1"/>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xmlns:c16r2="http://schemas.microsoft.com/office/drawing/2015/06/chart">
              <c:ext xmlns:c15="http://schemas.microsoft.com/office/drawing/2012/chart" uri="{CE6537A1-D6FC-4f65-9D91-7224C49458BB}"/>
            </c:extLst>
          </c:dLbls>
          <c:cat>
            <c:strRef>
              <c:f>Przyjmowane!$A$2:$A$7</c:f>
              <c:strCache>
                <c:ptCount val="6"/>
                <c:pt idx="0">
                  <c:v>Produkcja</c:v>
                </c:pt>
                <c:pt idx="1">
                  <c:v>Transport</c:v>
                </c:pt>
                <c:pt idx="2">
                  <c:v>IT</c:v>
                </c:pt>
                <c:pt idx="3">
                  <c:v>Finanse/księgowość</c:v>
                </c:pt>
                <c:pt idx="4">
                  <c:v>Administracja</c:v>
                </c:pt>
                <c:pt idx="5">
                  <c:v>Magazyn</c:v>
                </c:pt>
              </c:strCache>
            </c:strRef>
          </c:cat>
          <c:val>
            <c:numRef>
              <c:f>Przyjmowane!$D$2:$D$7</c:f>
              <c:numCache>
                <c:formatCode>0%</c:formatCode>
                <c:ptCount val="6"/>
                <c:pt idx="0">
                  <c:v>0.14000000000000001</c:v>
                </c:pt>
                <c:pt idx="1">
                  <c:v>0.43</c:v>
                </c:pt>
                <c:pt idx="2">
                  <c:v>7.0000000000000007E-2</c:v>
                </c:pt>
                <c:pt idx="3">
                  <c:v>0.03</c:v>
                </c:pt>
                <c:pt idx="4">
                  <c:v>0.12</c:v>
                </c:pt>
                <c:pt idx="5">
                  <c:v>0.21</c:v>
                </c:pt>
              </c:numCache>
            </c:numRef>
          </c:val>
          <c:extLst xmlns:c16r2="http://schemas.microsoft.com/office/drawing/2015/06/chart">
            <c:ext xmlns:c16="http://schemas.microsoft.com/office/drawing/2014/chart" uri="{C3380CC4-5D6E-409C-BE32-E72D297353CC}">
              <c16:uniqueId val="{0000000C-F992-4ED3-B12D-953F9C7338C2}"/>
            </c:ext>
          </c:extLst>
        </c:ser>
        <c:dLbls>
          <c:showLegendKey val="0"/>
          <c:showVal val="1"/>
          <c:showCatName val="1"/>
          <c:showSerName val="0"/>
          <c:showPercent val="0"/>
          <c:showBubbleSize val="0"/>
          <c:showLeaderLines val="1"/>
        </c:dLbls>
      </c:pie3DChart>
      <c:spPr>
        <a:noFill/>
        <a:ln>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Zlecane!$A$2</c:f>
              <c:strCache>
                <c:ptCount val="1"/>
                <c:pt idx="0">
                  <c:v>Produkcja</c:v>
                </c:pt>
              </c:strCache>
            </c:strRef>
          </c:tx>
          <c:spPr>
            <a:ln w="28575" cap="rnd">
              <a:solidFill>
                <a:schemeClr val="accent1"/>
              </a:solidFill>
              <a:round/>
            </a:ln>
            <a:effectLst/>
          </c:spPr>
          <c:marker>
            <c:symbol val="none"/>
          </c:marker>
          <c:cat>
            <c:numRef>
              <c:f>Zlecane!$B$1:$D$1</c:f>
              <c:numCache>
                <c:formatCode>General</c:formatCode>
                <c:ptCount val="3"/>
                <c:pt idx="0">
                  <c:v>2010</c:v>
                </c:pt>
                <c:pt idx="1">
                  <c:v>2014</c:v>
                </c:pt>
                <c:pt idx="2">
                  <c:v>2017</c:v>
                </c:pt>
              </c:numCache>
            </c:numRef>
          </c:cat>
          <c:val>
            <c:numRef>
              <c:f>Zlecane!$B$2:$D$2</c:f>
              <c:numCache>
                <c:formatCode>0%</c:formatCode>
                <c:ptCount val="3"/>
                <c:pt idx="0">
                  <c:v>0.15</c:v>
                </c:pt>
                <c:pt idx="1">
                  <c:v>0.13</c:v>
                </c:pt>
                <c:pt idx="2">
                  <c:v>0.11</c:v>
                </c:pt>
              </c:numCache>
            </c:numRef>
          </c:val>
          <c:smooth val="0"/>
          <c:extLst xmlns:c16r2="http://schemas.microsoft.com/office/drawing/2015/06/chart">
            <c:ext xmlns:c16="http://schemas.microsoft.com/office/drawing/2014/chart" uri="{C3380CC4-5D6E-409C-BE32-E72D297353CC}">
              <c16:uniqueId val="{00000000-4EC7-4222-BF22-BCA2F8275A51}"/>
            </c:ext>
          </c:extLst>
        </c:ser>
        <c:ser>
          <c:idx val="1"/>
          <c:order val="1"/>
          <c:tx>
            <c:strRef>
              <c:f>Zlecane!$A$3</c:f>
              <c:strCache>
                <c:ptCount val="1"/>
                <c:pt idx="0">
                  <c:v>Transport</c:v>
                </c:pt>
              </c:strCache>
            </c:strRef>
          </c:tx>
          <c:spPr>
            <a:ln w="28575" cap="rnd">
              <a:solidFill>
                <a:schemeClr val="accent2"/>
              </a:solidFill>
              <a:round/>
            </a:ln>
            <a:effectLst/>
          </c:spPr>
          <c:marker>
            <c:symbol val="none"/>
          </c:marker>
          <c:cat>
            <c:numRef>
              <c:f>Zlecane!$B$1:$D$1</c:f>
              <c:numCache>
                <c:formatCode>General</c:formatCode>
                <c:ptCount val="3"/>
                <c:pt idx="0">
                  <c:v>2010</c:v>
                </c:pt>
                <c:pt idx="1">
                  <c:v>2014</c:v>
                </c:pt>
                <c:pt idx="2">
                  <c:v>2017</c:v>
                </c:pt>
              </c:numCache>
            </c:numRef>
          </c:cat>
          <c:val>
            <c:numRef>
              <c:f>Zlecane!$B$3:$D$3</c:f>
              <c:numCache>
                <c:formatCode>0%</c:formatCode>
                <c:ptCount val="3"/>
                <c:pt idx="0">
                  <c:v>0.33</c:v>
                </c:pt>
                <c:pt idx="1">
                  <c:v>0.38</c:v>
                </c:pt>
                <c:pt idx="2">
                  <c:v>0.41</c:v>
                </c:pt>
              </c:numCache>
            </c:numRef>
          </c:val>
          <c:smooth val="0"/>
          <c:extLst xmlns:c16r2="http://schemas.microsoft.com/office/drawing/2015/06/chart">
            <c:ext xmlns:c16="http://schemas.microsoft.com/office/drawing/2014/chart" uri="{C3380CC4-5D6E-409C-BE32-E72D297353CC}">
              <c16:uniqueId val="{00000001-4EC7-4222-BF22-BCA2F8275A51}"/>
            </c:ext>
          </c:extLst>
        </c:ser>
        <c:ser>
          <c:idx val="2"/>
          <c:order val="2"/>
          <c:tx>
            <c:strRef>
              <c:f>Zlecane!$A$7</c:f>
              <c:strCache>
                <c:ptCount val="1"/>
                <c:pt idx="0">
                  <c:v>Magazyn</c:v>
                </c:pt>
              </c:strCache>
            </c:strRef>
          </c:tx>
          <c:spPr>
            <a:ln w="28575" cap="rnd">
              <a:solidFill>
                <a:schemeClr val="accent3"/>
              </a:solidFill>
              <a:round/>
            </a:ln>
            <a:effectLst/>
          </c:spPr>
          <c:marker>
            <c:symbol val="none"/>
          </c:marker>
          <c:cat>
            <c:numRef>
              <c:f>Zlecane!$B$1:$D$1</c:f>
              <c:numCache>
                <c:formatCode>General</c:formatCode>
                <c:ptCount val="3"/>
                <c:pt idx="0">
                  <c:v>2010</c:v>
                </c:pt>
                <c:pt idx="1">
                  <c:v>2014</c:v>
                </c:pt>
                <c:pt idx="2">
                  <c:v>2017</c:v>
                </c:pt>
              </c:numCache>
            </c:numRef>
          </c:cat>
          <c:val>
            <c:numRef>
              <c:f>Zlecane!$B$7:$D$7</c:f>
              <c:numCache>
                <c:formatCode>0%</c:formatCode>
                <c:ptCount val="3"/>
                <c:pt idx="0">
                  <c:v>0.05</c:v>
                </c:pt>
                <c:pt idx="1">
                  <c:v>0.15</c:v>
                </c:pt>
                <c:pt idx="2">
                  <c:v>0.19</c:v>
                </c:pt>
              </c:numCache>
            </c:numRef>
          </c:val>
          <c:smooth val="0"/>
          <c:extLst xmlns:c16r2="http://schemas.microsoft.com/office/drawing/2015/06/chart">
            <c:ext xmlns:c16="http://schemas.microsoft.com/office/drawing/2014/chart" uri="{C3380CC4-5D6E-409C-BE32-E72D297353CC}">
              <c16:uniqueId val="{00000002-4EC7-4222-BF22-BCA2F8275A51}"/>
            </c:ext>
          </c:extLst>
        </c:ser>
        <c:dLbls>
          <c:showLegendKey val="0"/>
          <c:showVal val="0"/>
          <c:showCatName val="0"/>
          <c:showSerName val="0"/>
          <c:showPercent val="0"/>
          <c:showBubbleSize val="0"/>
        </c:dLbls>
        <c:smooth val="0"/>
        <c:axId val="-734606688"/>
        <c:axId val="-734608320"/>
      </c:lineChart>
      <c:catAx>
        <c:axId val="-73460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734608320"/>
        <c:crosses val="autoZero"/>
        <c:auto val="1"/>
        <c:lblAlgn val="ctr"/>
        <c:lblOffset val="100"/>
        <c:noMultiLvlLbl val="0"/>
      </c:catAx>
      <c:valAx>
        <c:axId val="-734608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734606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solidFill>
      <a:schemeClr val="bg1"/>
    </a:solidFill>
    <a:ln w="9525" cap="flat" cmpd="sng" algn="ctr">
      <a:noFill/>
      <a:round/>
    </a:ln>
    <a:effectLst/>
  </c:spPr>
  <c:txPr>
    <a:bodyPr/>
    <a:lstStyle/>
    <a:p>
      <a:pPr>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Przyjmowane!$A$2</c:f>
              <c:strCache>
                <c:ptCount val="1"/>
                <c:pt idx="0">
                  <c:v>Produkcja</c:v>
                </c:pt>
              </c:strCache>
            </c:strRef>
          </c:tx>
          <c:spPr>
            <a:ln w="28575" cap="rnd">
              <a:solidFill>
                <a:schemeClr val="accent1"/>
              </a:solidFill>
              <a:round/>
            </a:ln>
            <a:effectLst/>
          </c:spPr>
          <c:marker>
            <c:symbol val="none"/>
          </c:marker>
          <c:cat>
            <c:numRef>
              <c:f>Przyjmowane!$B$1:$D$1</c:f>
              <c:numCache>
                <c:formatCode>General</c:formatCode>
                <c:ptCount val="3"/>
                <c:pt idx="0">
                  <c:v>2010</c:v>
                </c:pt>
                <c:pt idx="1">
                  <c:v>2014</c:v>
                </c:pt>
                <c:pt idx="2">
                  <c:v>2017</c:v>
                </c:pt>
              </c:numCache>
            </c:numRef>
          </c:cat>
          <c:val>
            <c:numRef>
              <c:f>Przyjmowane!$B$2:$D$2</c:f>
              <c:numCache>
                <c:formatCode>0%</c:formatCode>
                <c:ptCount val="3"/>
                <c:pt idx="0">
                  <c:v>0.31</c:v>
                </c:pt>
                <c:pt idx="1">
                  <c:v>0.19</c:v>
                </c:pt>
                <c:pt idx="2">
                  <c:v>0.14000000000000001</c:v>
                </c:pt>
              </c:numCache>
            </c:numRef>
          </c:val>
          <c:smooth val="0"/>
          <c:extLst xmlns:c16r2="http://schemas.microsoft.com/office/drawing/2015/06/chart">
            <c:ext xmlns:c16="http://schemas.microsoft.com/office/drawing/2014/chart" uri="{C3380CC4-5D6E-409C-BE32-E72D297353CC}">
              <c16:uniqueId val="{00000000-DD3C-40A3-B2A5-4590D77EDA08}"/>
            </c:ext>
          </c:extLst>
        </c:ser>
        <c:ser>
          <c:idx val="1"/>
          <c:order val="1"/>
          <c:tx>
            <c:strRef>
              <c:f>Przyjmowane!$A$3</c:f>
              <c:strCache>
                <c:ptCount val="1"/>
                <c:pt idx="0">
                  <c:v>Transport</c:v>
                </c:pt>
              </c:strCache>
            </c:strRef>
          </c:tx>
          <c:spPr>
            <a:ln w="28575" cap="rnd">
              <a:solidFill>
                <a:schemeClr val="accent2"/>
              </a:solidFill>
              <a:round/>
            </a:ln>
            <a:effectLst/>
          </c:spPr>
          <c:marker>
            <c:symbol val="none"/>
          </c:marker>
          <c:cat>
            <c:numRef>
              <c:f>Przyjmowane!$B$1:$D$1</c:f>
              <c:numCache>
                <c:formatCode>General</c:formatCode>
                <c:ptCount val="3"/>
                <c:pt idx="0">
                  <c:v>2010</c:v>
                </c:pt>
                <c:pt idx="1">
                  <c:v>2014</c:v>
                </c:pt>
                <c:pt idx="2">
                  <c:v>2017</c:v>
                </c:pt>
              </c:numCache>
            </c:numRef>
          </c:cat>
          <c:val>
            <c:numRef>
              <c:f>Przyjmowane!$B$3:$D$3</c:f>
              <c:numCache>
                <c:formatCode>0%</c:formatCode>
                <c:ptCount val="3"/>
                <c:pt idx="0">
                  <c:v>0.36</c:v>
                </c:pt>
                <c:pt idx="1">
                  <c:v>0.41</c:v>
                </c:pt>
                <c:pt idx="2">
                  <c:v>0.43</c:v>
                </c:pt>
              </c:numCache>
            </c:numRef>
          </c:val>
          <c:smooth val="0"/>
          <c:extLst xmlns:c16r2="http://schemas.microsoft.com/office/drawing/2015/06/chart">
            <c:ext xmlns:c16="http://schemas.microsoft.com/office/drawing/2014/chart" uri="{C3380CC4-5D6E-409C-BE32-E72D297353CC}">
              <c16:uniqueId val="{00000001-DD3C-40A3-B2A5-4590D77EDA08}"/>
            </c:ext>
          </c:extLst>
        </c:ser>
        <c:ser>
          <c:idx val="2"/>
          <c:order val="2"/>
          <c:tx>
            <c:strRef>
              <c:f>Przyjmowane!$A$7</c:f>
              <c:strCache>
                <c:ptCount val="1"/>
                <c:pt idx="0">
                  <c:v>Magazyn</c:v>
                </c:pt>
              </c:strCache>
            </c:strRef>
          </c:tx>
          <c:spPr>
            <a:ln w="28575" cap="rnd">
              <a:solidFill>
                <a:schemeClr val="accent3"/>
              </a:solidFill>
              <a:round/>
            </a:ln>
            <a:effectLst/>
          </c:spPr>
          <c:marker>
            <c:symbol val="none"/>
          </c:marker>
          <c:cat>
            <c:numRef>
              <c:f>Przyjmowane!$B$1:$D$1</c:f>
              <c:numCache>
                <c:formatCode>General</c:formatCode>
                <c:ptCount val="3"/>
                <c:pt idx="0">
                  <c:v>2010</c:v>
                </c:pt>
                <c:pt idx="1">
                  <c:v>2014</c:v>
                </c:pt>
                <c:pt idx="2">
                  <c:v>2017</c:v>
                </c:pt>
              </c:numCache>
            </c:numRef>
          </c:cat>
          <c:val>
            <c:numRef>
              <c:f>Przyjmowane!$B$7:$D$7</c:f>
              <c:numCache>
                <c:formatCode>0%</c:formatCode>
                <c:ptCount val="3"/>
                <c:pt idx="0">
                  <c:v>0.06</c:v>
                </c:pt>
                <c:pt idx="1">
                  <c:v>0.17</c:v>
                </c:pt>
                <c:pt idx="2">
                  <c:v>0.21</c:v>
                </c:pt>
              </c:numCache>
            </c:numRef>
          </c:val>
          <c:smooth val="0"/>
          <c:extLst xmlns:c16r2="http://schemas.microsoft.com/office/drawing/2015/06/chart">
            <c:ext xmlns:c16="http://schemas.microsoft.com/office/drawing/2014/chart" uri="{C3380CC4-5D6E-409C-BE32-E72D297353CC}">
              <c16:uniqueId val="{00000002-DD3C-40A3-B2A5-4590D77EDA08}"/>
            </c:ext>
          </c:extLst>
        </c:ser>
        <c:dLbls>
          <c:showLegendKey val="0"/>
          <c:showVal val="0"/>
          <c:showCatName val="0"/>
          <c:showSerName val="0"/>
          <c:showPercent val="0"/>
          <c:showBubbleSize val="0"/>
        </c:dLbls>
        <c:smooth val="0"/>
        <c:axId val="-734609952"/>
        <c:axId val="-734606144"/>
      </c:lineChart>
      <c:catAx>
        <c:axId val="-73460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734606144"/>
        <c:crosses val="autoZero"/>
        <c:auto val="1"/>
        <c:lblAlgn val="ctr"/>
        <c:lblOffset val="100"/>
        <c:noMultiLvlLbl val="0"/>
      </c:catAx>
      <c:valAx>
        <c:axId val="-734606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734609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solidFill>
      <a:schemeClr val="bg1"/>
    </a:solidFill>
    <a:ln w="9525" cap="flat" cmpd="sng" algn="ctr">
      <a:noFill/>
      <a:round/>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362EC-A68B-4398-BFCD-44A79805F291}" type="datetimeFigureOut">
              <a:rPr lang="pl-PL" smtClean="0"/>
              <a:t>2018-11-21</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9CDC0-B9DA-4FAE-A762-02A7EE7282EE}" type="slidenum">
              <a:rPr lang="pl-PL" smtClean="0"/>
              <a:t>‹#›</a:t>
            </a:fld>
            <a:endParaRPr lang="pl-PL"/>
          </a:p>
        </p:txBody>
      </p:sp>
    </p:spTree>
    <p:extLst>
      <p:ext uri="{BB962C8B-B14F-4D97-AF65-F5344CB8AC3E}">
        <p14:creationId xmlns:p14="http://schemas.microsoft.com/office/powerpoint/2010/main" val="291342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FE08B3DB-1853-4F64-B9E3-94379BE9D4C0}" type="slidenum">
              <a:rPr lang="pl-PL" smtClean="0">
                <a:solidFill>
                  <a:prstClr val="black"/>
                </a:solidFill>
              </a:rPr>
              <a:pPr>
                <a:defRPr/>
              </a:pPr>
              <a:t>1</a:t>
            </a:fld>
            <a:endParaRPr lang="pl-PL">
              <a:solidFill>
                <a:prstClr val="black"/>
              </a:solidFill>
            </a:endParaRPr>
          </a:p>
        </p:txBody>
      </p:sp>
    </p:spTree>
    <p:extLst>
      <p:ext uri="{BB962C8B-B14F-4D97-AF65-F5344CB8AC3E}">
        <p14:creationId xmlns:p14="http://schemas.microsoft.com/office/powerpoint/2010/main" val="393860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a:ln/>
        </p:spPr>
      </p:sp>
      <p:sp>
        <p:nvSpPr>
          <p:cNvPr id="317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Tree>
    <p:extLst>
      <p:ext uri="{BB962C8B-B14F-4D97-AF65-F5344CB8AC3E}">
        <p14:creationId xmlns:p14="http://schemas.microsoft.com/office/powerpoint/2010/main" val="3784157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 Wzór 1">
    <p:spTree>
      <p:nvGrpSpPr>
        <p:cNvPr id="1" name=""/>
        <p:cNvGrpSpPr/>
        <p:nvPr/>
      </p:nvGrpSpPr>
      <p:grpSpPr>
        <a:xfrm>
          <a:off x="0" y="0"/>
          <a:ext cx="0" cy="0"/>
          <a:chOff x="0" y="0"/>
          <a:chExt cx="0" cy="0"/>
        </a:xfrm>
      </p:grpSpPr>
      <p:pic>
        <p:nvPicPr>
          <p:cNvPr id="4" name="Picture 9" descr="WSL_prezentacja_SZABLON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76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5013176"/>
            <a:ext cx="4371975" cy="160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a 12"/>
          <p:cNvGrpSpPr/>
          <p:nvPr userDrawn="1"/>
        </p:nvGrpSpPr>
        <p:grpSpPr>
          <a:xfrm>
            <a:off x="0" y="5978755"/>
            <a:ext cx="9144000" cy="906629"/>
            <a:chOff x="0" y="5978755"/>
            <a:chExt cx="9144000" cy="906629"/>
          </a:xfrm>
        </p:grpSpPr>
        <p:pic>
          <p:nvPicPr>
            <p:cNvPr id="14" name="Obraz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5"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Obraz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39597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hidden="1"/>
          <p:cNvSpPr>
            <a:spLocks noGrp="1"/>
          </p:cNvSpPr>
          <p:nvPr>
            <p:ph type="dt" sz="half" idx="10"/>
          </p:nvPr>
        </p:nvSpPr>
        <p:spPr/>
        <p:txBody>
          <a:bodyPr/>
          <a:lstStyle>
            <a:lvl1pPr>
              <a:defRPr/>
            </a:lvl1pPr>
          </a:lstStyle>
          <a:p>
            <a:pPr>
              <a:defRPr/>
            </a:pPr>
            <a:fld id="{CC9B7594-302D-40BE-9E3B-10548735BB40}" type="datetime1">
              <a:rPr lang="pl-PL">
                <a:solidFill>
                  <a:prstClr val="black">
                    <a:tint val="75000"/>
                  </a:prstClr>
                </a:solidFill>
              </a:rPr>
              <a:pPr>
                <a:defRPr/>
              </a:pPr>
              <a:t>2018-11-21</a:t>
            </a:fld>
            <a:endParaRPr lang="pl-PL">
              <a:solidFill>
                <a:prstClr val="black">
                  <a:tint val="75000"/>
                </a:prstClr>
              </a:solidFill>
            </a:endParaRPr>
          </a:p>
        </p:txBody>
      </p:sp>
      <p:sp>
        <p:nvSpPr>
          <p:cNvPr id="3"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53424B1E-CED2-4991-A881-423181A9BDDB}"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00478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1800" b="0" baseline="0"/>
            </a:lvl1pPr>
          </a:lstStyle>
          <a:p>
            <a:r>
              <a:rPr lang="pl-PL"/>
              <a:t>Kliknij, aby edytować styl</a:t>
            </a:r>
            <a:endParaRPr lang="pl-PL" dirty="0"/>
          </a:p>
        </p:txBody>
      </p:sp>
      <p:sp>
        <p:nvSpPr>
          <p:cNvPr id="3" name="Symbol zastępczy zawartości 2"/>
          <p:cNvSpPr>
            <a:spLocks noGrp="1"/>
          </p:cNvSpPr>
          <p:nvPr>
            <p:ph idx="1"/>
          </p:nvPr>
        </p:nvSpPr>
        <p:spPr>
          <a:xfrm>
            <a:off x="3575050" y="273050"/>
            <a:ext cx="4453334" cy="5853113"/>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D964D06E-48A2-4F4D-967B-640C795A4127}" type="datetime1">
              <a:rPr lang="pl-PL">
                <a:solidFill>
                  <a:prstClr val="black">
                    <a:tint val="75000"/>
                  </a:prstClr>
                </a:solidFill>
              </a:rPr>
              <a:pPr>
                <a:defRPr/>
              </a:pPr>
              <a:t>2018-11-21</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68E3F7A2-8D69-4730-BEB1-BF82A03BD0EA}"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682830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a:lvl1pPr>
          </a:lstStyle>
          <a:p>
            <a:r>
              <a:rPr lang="pl-PL"/>
              <a:t>Kliknij, aby edytować styl</a:t>
            </a:r>
          </a:p>
        </p:txBody>
      </p:sp>
      <p:sp>
        <p:nvSpPr>
          <p:cNvPr id="3" name="Symbol zastępczy obrazu 2"/>
          <p:cNvSpPr>
            <a:spLocks noGrp="1"/>
          </p:cNvSpPr>
          <p:nvPr>
            <p:ph type="pic" idx="1"/>
          </p:nvPr>
        </p:nvSpPr>
        <p:spPr>
          <a:xfrm>
            <a:off x="151200" y="1988840"/>
            <a:ext cx="8424936" cy="3888432"/>
          </a:xfr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pl-PL" noProof="0" dirty="0"/>
          </a:p>
        </p:txBody>
      </p:sp>
      <p:sp>
        <p:nvSpPr>
          <p:cNvPr id="4" name="Symbol zastępczy tekstu 3"/>
          <p:cNvSpPr>
            <a:spLocks noGrp="1"/>
          </p:cNvSpPr>
          <p:nvPr>
            <p:ph type="body" sz="half" idx="2"/>
          </p:nvPr>
        </p:nvSpPr>
        <p:spPr>
          <a:xfrm>
            <a:off x="151200" y="1602000"/>
            <a:ext cx="5486400" cy="38684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79387ED7-64E6-45D9-8860-50ACB358525B}" type="datetime1">
              <a:rPr lang="pl-PL">
                <a:solidFill>
                  <a:prstClr val="black">
                    <a:tint val="75000"/>
                  </a:prstClr>
                </a:solidFill>
              </a:rPr>
              <a:pPr>
                <a:defRPr/>
              </a:pPr>
              <a:t>2018-11-21</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DEBBEF3-A0C1-4E11-AE93-5DF34313842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760239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FAE17CCC-0007-41DC-A92B-1A0E3527DAC1}" type="datetime1">
              <a:rPr lang="pl-PL">
                <a:solidFill>
                  <a:prstClr val="black">
                    <a:tint val="75000"/>
                  </a:prstClr>
                </a:solidFill>
              </a:rPr>
              <a:pPr>
                <a:defRPr/>
              </a:pPr>
              <a:t>2018-11-21</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B80FBC64-A6BB-454C-AE1F-A691CD754B3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57268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51200" y="532800"/>
            <a:ext cx="7426800" cy="662400"/>
          </a:xfrm>
        </p:spPr>
        <p:txBody>
          <a:bodyPr/>
          <a:lstStyle>
            <a:lvl1pPr>
              <a:defRPr/>
            </a:lvl1pPr>
          </a:lstStyle>
          <a:p>
            <a:r>
              <a:rPr lang="pl-PL"/>
              <a:t>Kliknij, aby edytować styl</a:t>
            </a:r>
            <a:endParaRPr lang="pl-PL" dirty="0"/>
          </a:p>
        </p:txBody>
      </p:sp>
      <p:sp>
        <p:nvSpPr>
          <p:cNvPr id="3" name="Symbol zastępczy tytułu pionowego 2"/>
          <p:cNvSpPr>
            <a:spLocks noGrp="1"/>
          </p:cNvSpPr>
          <p:nvPr>
            <p:ph type="body" orient="vert" idx="1"/>
          </p:nvPr>
        </p:nvSpPr>
        <p:spPr>
          <a:xfrm>
            <a:off x="151200" y="1602000"/>
            <a:ext cx="8229600" cy="4150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EBB71934-3CC8-497D-ABE1-CB610967FC15}" type="datetime1">
              <a:rPr lang="pl-PL">
                <a:solidFill>
                  <a:prstClr val="black">
                    <a:tint val="75000"/>
                  </a:prstClr>
                </a:solidFill>
              </a:rPr>
              <a:pPr>
                <a:defRPr/>
              </a:pPr>
              <a:t>2018-11-21</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2163CD9-19C7-4E68-A966-5FEDAEA37DE6}"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416956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2" name="Picture 6" descr="WSL_prezentacja_SZABLON_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6553200" y="2548160"/>
            <a:ext cx="2209800" cy="3113088"/>
          </a:xfrm>
          <a:prstGeom prst="rect">
            <a:avLst/>
          </a:prstGeom>
          <a:noFill/>
          <a:ln w="9525">
            <a:noFill/>
            <a:miter lim="800000"/>
            <a:headEnd/>
            <a:tailEnd/>
          </a:ln>
        </p:spPr>
        <p:txBody>
          <a:bodyPr>
            <a:spAutoFit/>
          </a:bodyPr>
          <a:lstStyle/>
          <a:p>
            <a:pPr>
              <a:lnSpc>
                <a:spcPct val="110000"/>
              </a:lnSpc>
              <a:defRPr/>
            </a:pPr>
            <a:r>
              <a:rPr lang="pl-PL" sz="1200" dirty="0">
                <a:solidFill>
                  <a:prstClr val="black"/>
                </a:solidFill>
                <a:cs typeface="Arial" charset="0"/>
              </a:rPr>
              <a:t>61-755 POZNAŃ</a:t>
            </a:r>
          </a:p>
          <a:p>
            <a:pPr>
              <a:lnSpc>
                <a:spcPct val="110000"/>
              </a:lnSpc>
              <a:defRPr/>
            </a:pPr>
            <a:r>
              <a:rPr lang="pl-PL" sz="1200" dirty="0">
                <a:solidFill>
                  <a:prstClr val="black"/>
                </a:solidFill>
                <a:cs typeface="Arial" charset="0"/>
              </a:rPr>
              <a:t>UL. E. ESTKOWSKIEGO 6 </a:t>
            </a:r>
          </a:p>
          <a:p>
            <a:pPr>
              <a:lnSpc>
                <a:spcPct val="110000"/>
              </a:lnSpc>
              <a:defRPr/>
            </a:pPr>
            <a:endParaRPr lang="pl-PL" sz="1200" dirty="0">
              <a:solidFill>
                <a:prstClr val="black"/>
              </a:solidFill>
              <a:cs typeface="Arial" charset="0"/>
            </a:endParaRPr>
          </a:p>
          <a:p>
            <a:pPr>
              <a:lnSpc>
                <a:spcPct val="110000"/>
              </a:lnSpc>
              <a:defRPr/>
            </a:pPr>
            <a:r>
              <a:rPr lang="pl-PL" sz="1200" dirty="0">
                <a:solidFill>
                  <a:prstClr val="black"/>
                </a:solidFill>
                <a:cs typeface="Arial" charset="0"/>
              </a:rPr>
              <a:t>Rektorat tel. 61 850 47 81 </a:t>
            </a:r>
          </a:p>
          <a:p>
            <a:pPr>
              <a:lnSpc>
                <a:spcPct val="110000"/>
              </a:lnSpc>
              <a:defRPr/>
            </a:pPr>
            <a:r>
              <a:rPr lang="pl-PL" sz="1200" dirty="0">
                <a:solidFill>
                  <a:prstClr val="black"/>
                </a:solidFill>
                <a:cs typeface="Arial" charset="0"/>
              </a:rPr>
              <a:t>Dziekanat tel. 61 850 47 64 </a:t>
            </a:r>
          </a:p>
          <a:p>
            <a:pPr>
              <a:lnSpc>
                <a:spcPct val="110000"/>
              </a:lnSpc>
              <a:defRPr/>
            </a:pPr>
            <a:r>
              <a:rPr lang="pl-PL" sz="1200" dirty="0">
                <a:solidFill>
                  <a:prstClr val="black"/>
                </a:solidFill>
                <a:cs typeface="Arial" charset="0"/>
              </a:rPr>
              <a:t>Księgowość tel. 61 850 47 79 </a:t>
            </a:r>
          </a:p>
          <a:p>
            <a:pPr>
              <a:lnSpc>
                <a:spcPct val="110000"/>
              </a:lnSpc>
              <a:defRPr/>
            </a:pPr>
            <a:r>
              <a:rPr lang="pl-PL" sz="1200" dirty="0">
                <a:solidFill>
                  <a:prstClr val="black"/>
                </a:solidFill>
                <a:cs typeface="Arial" charset="0"/>
              </a:rPr>
              <a:t>Kadry tel. 61 850 47 71 </a:t>
            </a:r>
          </a:p>
          <a:p>
            <a:pPr>
              <a:lnSpc>
                <a:spcPct val="110000"/>
              </a:lnSpc>
              <a:defRPr/>
            </a:pPr>
            <a:r>
              <a:rPr lang="pl-PL" sz="1200" dirty="0" err="1">
                <a:solidFill>
                  <a:prstClr val="black"/>
                </a:solidFill>
                <a:cs typeface="Arial" charset="0"/>
              </a:rPr>
              <a:t>fax</a:t>
            </a:r>
            <a:r>
              <a:rPr lang="pl-PL" sz="1200" dirty="0">
                <a:solidFill>
                  <a:prstClr val="black"/>
                </a:solidFill>
                <a:cs typeface="Arial" charset="0"/>
              </a:rPr>
              <a:t> 61 850 47 89 </a:t>
            </a:r>
          </a:p>
          <a:p>
            <a:pPr>
              <a:lnSpc>
                <a:spcPct val="110000"/>
              </a:lnSpc>
              <a:defRPr/>
            </a:pPr>
            <a:r>
              <a:rPr lang="pl-PL" sz="1200" dirty="0" err="1">
                <a:solidFill>
                  <a:prstClr val="black"/>
                </a:solidFill>
                <a:cs typeface="Arial" charset="0"/>
              </a:rPr>
              <a:t>rektorat@wsl.com.pl</a:t>
            </a:r>
            <a:endParaRPr lang="pl-PL" sz="1200" dirty="0">
              <a:solidFill>
                <a:prstClr val="black"/>
              </a:solidFill>
              <a:cs typeface="Arial" charset="0"/>
            </a:endParaRPr>
          </a:p>
          <a:p>
            <a:pPr>
              <a:lnSpc>
                <a:spcPct val="110000"/>
              </a:lnSpc>
              <a:defRPr/>
            </a:pPr>
            <a:r>
              <a:rPr lang="pl-PL" sz="1200" dirty="0" err="1">
                <a:solidFill>
                  <a:prstClr val="black"/>
                </a:solidFill>
                <a:cs typeface="Arial" charset="0"/>
              </a:rPr>
              <a:t>www.wsl.com.pl</a:t>
            </a:r>
            <a:endParaRPr lang="pl-PL" sz="1200" dirty="0">
              <a:solidFill>
                <a:prstClr val="black"/>
              </a:solidFill>
              <a:cs typeface="Arial" charset="0"/>
            </a:endParaRPr>
          </a:p>
          <a:p>
            <a:pPr>
              <a:lnSpc>
                <a:spcPct val="110000"/>
              </a:lnSpc>
              <a:defRPr/>
            </a:pPr>
            <a:endParaRPr lang="pl-PL" sz="1200" dirty="0">
              <a:solidFill>
                <a:prstClr val="black"/>
              </a:solidFill>
              <a:cs typeface="Arial" charset="0"/>
            </a:endParaRPr>
          </a:p>
          <a:p>
            <a:pPr>
              <a:lnSpc>
                <a:spcPct val="110000"/>
              </a:lnSpc>
              <a:defRPr/>
            </a:pPr>
            <a:r>
              <a:rPr lang="pl-PL" sz="2400" dirty="0">
                <a:solidFill>
                  <a:prstClr val="black"/>
                </a:solidFill>
                <a:cs typeface="Arial" charset="0"/>
              </a:rPr>
              <a:t>DZIĘKUJĘ </a:t>
            </a:r>
            <a:br>
              <a:rPr lang="pl-PL" sz="2400" dirty="0">
                <a:solidFill>
                  <a:prstClr val="black"/>
                </a:solidFill>
                <a:cs typeface="Arial" charset="0"/>
              </a:rPr>
            </a:br>
            <a:r>
              <a:rPr lang="pl-PL" sz="2400" dirty="0">
                <a:solidFill>
                  <a:prstClr val="black"/>
                </a:solidFill>
                <a:cs typeface="Arial" charset="0"/>
              </a:rPr>
              <a:t>ZA UWAGĘ</a:t>
            </a:r>
          </a:p>
        </p:txBody>
      </p:sp>
      <p:sp>
        <p:nvSpPr>
          <p:cNvPr id="4" name="Symbol zastępczy daty 2" hidden="1"/>
          <p:cNvSpPr>
            <a:spLocks noGrp="1"/>
          </p:cNvSpPr>
          <p:nvPr>
            <p:ph type="dt" sz="half" idx="10"/>
          </p:nvPr>
        </p:nvSpPr>
        <p:spPr/>
        <p:txBody>
          <a:bodyPr/>
          <a:lstStyle>
            <a:lvl1pPr>
              <a:defRPr/>
            </a:lvl1pPr>
          </a:lstStyle>
          <a:p>
            <a:pPr>
              <a:defRPr/>
            </a:pPr>
            <a:fld id="{18222268-7ED3-4F3A-B3A3-DD5CEE890B2E}" type="datetime1">
              <a:rPr lang="pl-PL">
                <a:solidFill>
                  <a:prstClr val="black">
                    <a:tint val="75000"/>
                  </a:prstClr>
                </a:solidFill>
              </a:rPr>
              <a:pPr>
                <a:defRPr/>
              </a:pPr>
              <a:t>2018-11-21</a:t>
            </a:fld>
            <a:endParaRPr lang="pl-PL">
              <a:solidFill>
                <a:prstClr val="black">
                  <a:tint val="75000"/>
                </a:prstClr>
              </a:solidFill>
            </a:endParaRPr>
          </a:p>
        </p:txBody>
      </p:sp>
      <p:sp>
        <p:nvSpPr>
          <p:cNvPr id="5" name="Symbol zastępczy stopki 3"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grpSp>
        <p:nvGrpSpPr>
          <p:cNvPr id="7" name="Grupa 6"/>
          <p:cNvGrpSpPr/>
          <p:nvPr userDrawn="1"/>
        </p:nvGrpSpPr>
        <p:grpSpPr>
          <a:xfrm>
            <a:off x="0" y="5978755"/>
            <a:ext cx="9144000" cy="906629"/>
            <a:chOff x="0" y="5978755"/>
            <a:chExt cx="9144000" cy="906629"/>
          </a:xfrm>
        </p:grpSpPr>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9"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pic>
        <p:nvPicPr>
          <p:cNvPr id="29698"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7253" y="2595784"/>
            <a:ext cx="3876675" cy="191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75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lajd tytułowy - Wzór 1">
    <p:spTree>
      <p:nvGrpSpPr>
        <p:cNvPr id="1" name=""/>
        <p:cNvGrpSpPr/>
        <p:nvPr/>
      </p:nvGrpSpPr>
      <p:grpSpPr>
        <a:xfrm>
          <a:off x="0" y="0"/>
          <a:ext cx="0" cy="0"/>
          <a:chOff x="0" y="0"/>
          <a:chExt cx="0" cy="0"/>
        </a:xfrm>
      </p:grpSpPr>
      <p:pic>
        <p:nvPicPr>
          <p:cNvPr id="4" name="Picture 9" descr="WSL_prezentacja_SZABLON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76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5013176"/>
            <a:ext cx="4371975" cy="160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a 12"/>
          <p:cNvGrpSpPr/>
          <p:nvPr userDrawn="1"/>
        </p:nvGrpSpPr>
        <p:grpSpPr>
          <a:xfrm>
            <a:off x="0" y="5978755"/>
            <a:ext cx="9144000" cy="906629"/>
            <a:chOff x="0" y="5978755"/>
            <a:chExt cx="9144000" cy="906629"/>
          </a:xfrm>
        </p:grpSpPr>
        <p:pic>
          <p:nvPicPr>
            <p:cNvPr id="14" name="Obraz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5"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Obraz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366186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4C3E3225-C131-42BF-91EA-0DAC1C33EE7D}" type="datetime1">
              <a:rPr lang="pl-PL">
                <a:solidFill>
                  <a:prstClr val="black">
                    <a:tint val="75000"/>
                  </a:prstClr>
                </a:solidFill>
              </a:rPr>
              <a:pPr>
                <a:defRPr/>
              </a:pPr>
              <a:t>2018-11-21</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3E9048-BAE1-482F-9659-B499D65C7024}"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800337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Slajd tytułowy - Wzór 2">
    <p:spTree>
      <p:nvGrpSpPr>
        <p:cNvPr id="1" name=""/>
        <p:cNvGrpSpPr/>
        <p:nvPr/>
      </p:nvGrpSpPr>
      <p:grpSpPr>
        <a:xfrm>
          <a:off x="0" y="0"/>
          <a:ext cx="0" cy="0"/>
          <a:chOff x="0" y="0"/>
          <a:chExt cx="0" cy="0"/>
        </a:xfrm>
      </p:grpSpPr>
      <p:pic>
        <p:nvPicPr>
          <p:cNvPr id="4" name="Picture 7" descr="WSL_prezentacja_SZABLON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86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3" y="5013176"/>
            <a:ext cx="367240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a 5"/>
          <p:cNvGrpSpPr/>
          <p:nvPr userDrawn="1"/>
        </p:nvGrpSpPr>
        <p:grpSpPr>
          <a:xfrm>
            <a:off x="0" y="5978755"/>
            <a:ext cx="9144000" cy="906629"/>
            <a:chOff x="0" y="5978755"/>
            <a:chExt cx="9144000" cy="906629"/>
          </a:xfrm>
        </p:grpSpPr>
        <p:pic>
          <p:nvPicPr>
            <p:cNvPr id="7" name="Obraz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8"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az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1625329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ytuł i zawartość - Numerow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AutoNum type="arabicPeriod"/>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72CB6CAE-9F88-422A-BDFB-12DD2E281DAB}" type="datetime1">
              <a:rPr lang="pl-PL">
                <a:solidFill>
                  <a:prstClr val="black">
                    <a:tint val="75000"/>
                  </a:prstClr>
                </a:solidFill>
              </a:rPr>
              <a:pPr>
                <a:defRPr/>
              </a:pPr>
              <a:t>2018-11-21</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000D6E-3790-455C-8992-BC41814A0F4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428108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4C3E3225-C131-42BF-91EA-0DAC1C33EE7D}" type="datetime1">
              <a:rPr lang="pl-PL">
                <a:solidFill>
                  <a:prstClr val="black">
                    <a:tint val="75000"/>
                  </a:prstClr>
                </a:solidFill>
              </a:rPr>
              <a:pPr>
                <a:defRPr/>
              </a:pPr>
              <a:t>2018-11-21</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3E9048-BAE1-482F-9659-B499D65C7024}"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025325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ytuł i zawartość - Pust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None/>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05B81DBB-5089-4A4F-BD9C-8972A7174610}" type="datetime1">
              <a:rPr lang="pl-PL">
                <a:solidFill>
                  <a:prstClr val="black">
                    <a:tint val="75000"/>
                  </a:prstClr>
                </a:solidFill>
              </a:rPr>
              <a:pPr>
                <a:defRPr/>
              </a:pPr>
              <a:t>2018-11-21</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37163F66-C03F-46A7-94F1-C169C5E1F7D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398545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cap="all"/>
            </a:lvl1pPr>
          </a:lstStyle>
          <a:p>
            <a:r>
              <a:rPr lang="pl-PL"/>
              <a:t>Kliknij, aby edytować styl</a:t>
            </a:r>
            <a:endParaRPr lang="pl-PL" dirty="0"/>
          </a:p>
        </p:txBody>
      </p:sp>
      <p:sp>
        <p:nvSpPr>
          <p:cNvPr id="3" name="Symbol zastępczy tekstu 2"/>
          <p:cNvSpPr>
            <a:spLocks noGrp="1"/>
          </p:cNvSpPr>
          <p:nvPr>
            <p:ph type="body" idx="1"/>
          </p:nvPr>
        </p:nvSpPr>
        <p:spPr>
          <a:xfrm>
            <a:off x="151200" y="1602000"/>
            <a:ext cx="8229600" cy="4150800"/>
          </a:xfrm>
        </p:spPr>
        <p:txBody>
          <a:bodyPr>
            <a:normAutofit/>
          </a:bodyPr>
          <a:lstStyle>
            <a:lvl1pPr marL="0" indent="0">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A2E4DA61-6038-4E93-A4D7-1E67318EDB42}" type="datetime1">
              <a:rPr lang="pl-PL">
                <a:solidFill>
                  <a:prstClr val="black">
                    <a:tint val="75000"/>
                  </a:prstClr>
                </a:solidFill>
              </a:rPr>
              <a:pPr>
                <a:defRPr/>
              </a:pPr>
              <a:t>2018-11-21</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D4D1F7BE-6192-4660-B9B1-C447363AEAC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478650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sz="half" idx="1"/>
          </p:nvPr>
        </p:nvSpPr>
        <p:spPr>
          <a:xfrm>
            <a:off x="151200" y="1600200"/>
            <a:ext cx="4276784"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4572000" y="1600200"/>
            <a:ext cx="4276808"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daty 3" hidden="1"/>
          <p:cNvSpPr>
            <a:spLocks noGrp="1"/>
          </p:cNvSpPr>
          <p:nvPr>
            <p:ph type="dt" sz="half" idx="10"/>
          </p:nvPr>
        </p:nvSpPr>
        <p:spPr/>
        <p:txBody>
          <a:bodyPr/>
          <a:lstStyle>
            <a:lvl1pPr>
              <a:defRPr/>
            </a:lvl1pPr>
          </a:lstStyle>
          <a:p>
            <a:pPr>
              <a:defRPr/>
            </a:pPr>
            <a:fld id="{AC505D6C-BE84-4AEF-B1CD-1099F9D47C1A}" type="datetime1">
              <a:rPr lang="pl-PL">
                <a:solidFill>
                  <a:prstClr val="black">
                    <a:tint val="75000"/>
                  </a:prstClr>
                </a:solidFill>
              </a:rPr>
              <a:pPr>
                <a:defRPr/>
              </a:pPr>
              <a:t>2018-11-21</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932BDEF4-7D18-48FF-9747-C90C36B1F3E0}"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650009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endParaRPr lang="pl-PL" dirty="0"/>
          </a:p>
        </p:txBody>
      </p:sp>
      <p:sp>
        <p:nvSpPr>
          <p:cNvPr id="3" name="Symbol zastępczy tekstu 2"/>
          <p:cNvSpPr>
            <a:spLocks noGrp="1"/>
          </p:cNvSpPr>
          <p:nvPr>
            <p:ph type="body" idx="1"/>
          </p:nvPr>
        </p:nvSpPr>
        <p:spPr>
          <a:xfrm>
            <a:off x="151200"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51200"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tekstu 4"/>
          <p:cNvSpPr>
            <a:spLocks noGrp="1"/>
          </p:cNvSpPr>
          <p:nvPr>
            <p:ph type="body" sz="quarter" idx="3"/>
          </p:nvPr>
        </p:nvSpPr>
        <p:spPr>
          <a:xfrm>
            <a:off x="4645024"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4"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daty 3" hidden="1"/>
          <p:cNvSpPr>
            <a:spLocks noGrp="1"/>
          </p:cNvSpPr>
          <p:nvPr>
            <p:ph type="dt" sz="half" idx="10"/>
          </p:nvPr>
        </p:nvSpPr>
        <p:spPr/>
        <p:txBody>
          <a:bodyPr/>
          <a:lstStyle>
            <a:lvl1pPr>
              <a:defRPr/>
            </a:lvl1pPr>
          </a:lstStyle>
          <a:p>
            <a:pPr>
              <a:defRPr/>
            </a:pPr>
            <a:fld id="{655C9AA3-F033-470B-86E4-40606B591710}" type="datetime1">
              <a:rPr lang="pl-PL">
                <a:solidFill>
                  <a:prstClr val="black">
                    <a:tint val="75000"/>
                  </a:prstClr>
                </a:solidFill>
              </a:rPr>
              <a:pPr>
                <a:defRPr/>
              </a:pPr>
              <a:t>2018-11-21</a:t>
            </a:fld>
            <a:endParaRPr lang="pl-PL">
              <a:solidFill>
                <a:prstClr val="black">
                  <a:tint val="75000"/>
                </a:prstClr>
              </a:solidFill>
            </a:endParaRPr>
          </a:p>
        </p:txBody>
      </p:sp>
      <p:sp>
        <p:nvSpPr>
          <p:cNvPr id="8"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1A27A8D1-E4BC-4E09-9DBB-AA60B2AC196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36342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daty 3" hidden="1"/>
          <p:cNvSpPr>
            <a:spLocks noGrp="1"/>
          </p:cNvSpPr>
          <p:nvPr>
            <p:ph type="dt" sz="half" idx="10"/>
          </p:nvPr>
        </p:nvSpPr>
        <p:spPr/>
        <p:txBody>
          <a:bodyPr/>
          <a:lstStyle>
            <a:lvl1pPr>
              <a:defRPr/>
            </a:lvl1pPr>
          </a:lstStyle>
          <a:p>
            <a:pPr>
              <a:defRPr/>
            </a:pPr>
            <a:fld id="{B532AF37-AF52-4FE7-97EB-F20D095F7678}" type="datetime1">
              <a:rPr lang="pl-PL">
                <a:solidFill>
                  <a:prstClr val="black">
                    <a:tint val="75000"/>
                  </a:prstClr>
                </a:solidFill>
              </a:rPr>
              <a:pPr>
                <a:defRPr/>
              </a:pPr>
              <a:t>2018-11-21</a:t>
            </a:fld>
            <a:endParaRPr lang="pl-PL">
              <a:solidFill>
                <a:prstClr val="black">
                  <a:tint val="75000"/>
                </a:prstClr>
              </a:solidFill>
            </a:endParaRPr>
          </a:p>
        </p:txBody>
      </p:sp>
      <p:sp>
        <p:nvSpPr>
          <p:cNvPr id="4"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4E35DFCE-8F5B-4413-9AE8-3939F930EF0C}"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584836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hidden="1"/>
          <p:cNvSpPr>
            <a:spLocks noGrp="1"/>
          </p:cNvSpPr>
          <p:nvPr>
            <p:ph type="dt" sz="half" idx="10"/>
          </p:nvPr>
        </p:nvSpPr>
        <p:spPr/>
        <p:txBody>
          <a:bodyPr/>
          <a:lstStyle>
            <a:lvl1pPr>
              <a:defRPr/>
            </a:lvl1pPr>
          </a:lstStyle>
          <a:p>
            <a:pPr>
              <a:defRPr/>
            </a:pPr>
            <a:fld id="{CC9B7594-302D-40BE-9E3B-10548735BB40}" type="datetime1">
              <a:rPr lang="pl-PL">
                <a:solidFill>
                  <a:prstClr val="black">
                    <a:tint val="75000"/>
                  </a:prstClr>
                </a:solidFill>
              </a:rPr>
              <a:pPr>
                <a:defRPr/>
              </a:pPr>
              <a:t>2018-11-21</a:t>
            </a:fld>
            <a:endParaRPr lang="pl-PL">
              <a:solidFill>
                <a:prstClr val="black">
                  <a:tint val="75000"/>
                </a:prstClr>
              </a:solidFill>
            </a:endParaRPr>
          </a:p>
        </p:txBody>
      </p:sp>
      <p:sp>
        <p:nvSpPr>
          <p:cNvPr id="3"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53424B1E-CED2-4991-A881-423181A9BDDB}"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471595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1800" b="0" baseline="0"/>
            </a:lvl1pPr>
          </a:lstStyle>
          <a:p>
            <a:r>
              <a:rPr lang="pl-PL"/>
              <a:t>Kliknij, aby edytować styl</a:t>
            </a:r>
            <a:endParaRPr lang="pl-PL" dirty="0"/>
          </a:p>
        </p:txBody>
      </p:sp>
      <p:sp>
        <p:nvSpPr>
          <p:cNvPr id="3" name="Symbol zastępczy zawartości 2"/>
          <p:cNvSpPr>
            <a:spLocks noGrp="1"/>
          </p:cNvSpPr>
          <p:nvPr>
            <p:ph idx="1"/>
          </p:nvPr>
        </p:nvSpPr>
        <p:spPr>
          <a:xfrm>
            <a:off x="3575050" y="273050"/>
            <a:ext cx="4453334" cy="5853113"/>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D964D06E-48A2-4F4D-967B-640C795A4127}" type="datetime1">
              <a:rPr lang="pl-PL">
                <a:solidFill>
                  <a:prstClr val="black">
                    <a:tint val="75000"/>
                  </a:prstClr>
                </a:solidFill>
              </a:rPr>
              <a:pPr>
                <a:defRPr/>
              </a:pPr>
              <a:t>2018-11-21</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68E3F7A2-8D69-4730-BEB1-BF82A03BD0EA}"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972843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a:lvl1pPr>
          </a:lstStyle>
          <a:p>
            <a:r>
              <a:rPr lang="pl-PL"/>
              <a:t>Kliknij, aby edytować styl</a:t>
            </a:r>
          </a:p>
        </p:txBody>
      </p:sp>
      <p:sp>
        <p:nvSpPr>
          <p:cNvPr id="3" name="Symbol zastępczy obrazu 2"/>
          <p:cNvSpPr>
            <a:spLocks noGrp="1"/>
          </p:cNvSpPr>
          <p:nvPr>
            <p:ph type="pic" idx="1"/>
          </p:nvPr>
        </p:nvSpPr>
        <p:spPr>
          <a:xfrm>
            <a:off x="151200" y="1988840"/>
            <a:ext cx="8424936" cy="3888432"/>
          </a:xfr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pl-PL" noProof="0" dirty="0"/>
          </a:p>
        </p:txBody>
      </p:sp>
      <p:sp>
        <p:nvSpPr>
          <p:cNvPr id="4" name="Symbol zastępczy tekstu 3"/>
          <p:cNvSpPr>
            <a:spLocks noGrp="1"/>
          </p:cNvSpPr>
          <p:nvPr>
            <p:ph type="body" sz="half" idx="2"/>
          </p:nvPr>
        </p:nvSpPr>
        <p:spPr>
          <a:xfrm>
            <a:off x="151200" y="1602000"/>
            <a:ext cx="5486400" cy="38684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79387ED7-64E6-45D9-8860-50ACB358525B}" type="datetime1">
              <a:rPr lang="pl-PL">
                <a:solidFill>
                  <a:prstClr val="black">
                    <a:tint val="75000"/>
                  </a:prstClr>
                </a:solidFill>
              </a:rPr>
              <a:pPr>
                <a:defRPr/>
              </a:pPr>
              <a:t>2018-11-21</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DEBBEF3-A0C1-4E11-AE93-5DF34313842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267555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FAE17CCC-0007-41DC-A92B-1A0E3527DAC1}" type="datetime1">
              <a:rPr lang="pl-PL">
                <a:solidFill>
                  <a:prstClr val="black">
                    <a:tint val="75000"/>
                  </a:prstClr>
                </a:solidFill>
              </a:rPr>
              <a:pPr>
                <a:defRPr/>
              </a:pPr>
              <a:t>2018-11-21</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B80FBC64-A6BB-454C-AE1F-A691CD754B3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464199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51200" y="532800"/>
            <a:ext cx="7426800" cy="662400"/>
          </a:xfrm>
        </p:spPr>
        <p:txBody>
          <a:bodyPr/>
          <a:lstStyle>
            <a:lvl1pPr>
              <a:defRPr/>
            </a:lvl1pPr>
          </a:lstStyle>
          <a:p>
            <a:r>
              <a:rPr lang="pl-PL"/>
              <a:t>Kliknij, aby edytować styl</a:t>
            </a:r>
            <a:endParaRPr lang="pl-PL" dirty="0"/>
          </a:p>
        </p:txBody>
      </p:sp>
      <p:sp>
        <p:nvSpPr>
          <p:cNvPr id="3" name="Symbol zastępczy tytułu pionowego 2"/>
          <p:cNvSpPr>
            <a:spLocks noGrp="1"/>
          </p:cNvSpPr>
          <p:nvPr>
            <p:ph type="body" orient="vert" idx="1"/>
          </p:nvPr>
        </p:nvSpPr>
        <p:spPr>
          <a:xfrm>
            <a:off x="151200" y="1602000"/>
            <a:ext cx="8229600" cy="4150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EBB71934-3CC8-497D-ABE1-CB610967FC15}" type="datetime1">
              <a:rPr lang="pl-PL">
                <a:solidFill>
                  <a:prstClr val="black">
                    <a:tint val="75000"/>
                  </a:prstClr>
                </a:solidFill>
              </a:rPr>
              <a:pPr>
                <a:defRPr/>
              </a:pPr>
              <a:t>2018-11-21</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2163CD9-19C7-4E68-A966-5FEDAEA37DE6}"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0434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Slajd tytułowy - Wzór 2">
    <p:spTree>
      <p:nvGrpSpPr>
        <p:cNvPr id="1" name=""/>
        <p:cNvGrpSpPr/>
        <p:nvPr/>
      </p:nvGrpSpPr>
      <p:grpSpPr>
        <a:xfrm>
          <a:off x="0" y="0"/>
          <a:ext cx="0" cy="0"/>
          <a:chOff x="0" y="0"/>
          <a:chExt cx="0" cy="0"/>
        </a:xfrm>
      </p:grpSpPr>
      <p:pic>
        <p:nvPicPr>
          <p:cNvPr id="4" name="Picture 7" descr="WSL_prezentacja_SZABLON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86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3" y="5013176"/>
            <a:ext cx="367240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a 5"/>
          <p:cNvGrpSpPr/>
          <p:nvPr userDrawn="1"/>
        </p:nvGrpSpPr>
        <p:grpSpPr>
          <a:xfrm>
            <a:off x="0" y="5978755"/>
            <a:ext cx="9144000" cy="906629"/>
            <a:chOff x="0" y="5978755"/>
            <a:chExt cx="9144000" cy="906629"/>
          </a:xfrm>
        </p:grpSpPr>
        <p:pic>
          <p:nvPicPr>
            <p:cNvPr id="7" name="Obraz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8"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az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909618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2" name="Picture 6" descr="WSL_prezentacja_SZABLON_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6553200" y="2548160"/>
            <a:ext cx="2209800" cy="3113088"/>
          </a:xfrm>
          <a:prstGeom prst="rect">
            <a:avLst/>
          </a:prstGeom>
          <a:noFill/>
          <a:ln w="9525">
            <a:noFill/>
            <a:miter lim="800000"/>
            <a:headEnd/>
            <a:tailEnd/>
          </a:ln>
        </p:spPr>
        <p:txBody>
          <a:bodyPr>
            <a:spAutoFit/>
          </a:bodyPr>
          <a:lstStyle/>
          <a:p>
            <a:pPr>
              <a:lnSpc>
                <a:spcPct val="110000"/>
              </a:lnSpc>
              <a:defRPr/>
            </a:pPr>
            <a:r>
              <a:rPr lang="pl-PL" sz="1200" dirty="0">
                <a:solidFill>
                  <a:prstClr val="black"/>
                </a:solidFill>
                <a:cs typeface="Arial" charset="0"/>
              </a:rPr>
              <a:t>61-755 POZNAŃ</a:t>
            </a:r>
          </a:p>
          <a:p>
            <a:pPr>
              <a:lnSpc>
                <a:spcPct val="110000"/>
              </a:lnSpc>
              <a:defRPr/>
            </a:pPr>
            <a:r>
              <a:rPr lang="pl-PL" sz="1200" dirty="0">
                <a:solidFill>
                  <a:prstClr val="black"/>
                </a:solidFill>
                <a:cs typeface="Arial" charset="0"/>
              </a:rPr>
              <a:t>UL. E. ESTKOWSKIEGO 6 </a:t>
            </a:r>
          </a:p>
          <a:p>
            <a:pPr>
              <a:lnSpc>
                <a:spcPct val="110000"/>
              </a:lnSpc>
              <a:defRPr/>
            </a:pPr>
            <a:endParaRPr lang="pl-PL" sz="1200" dirty="0">
              <a:solidFill>
                <a:prstClr val="black"/>
              </a:solidFill>
              <a:cs typeface="Arial" charset="0"/>
            </a:endParaRPr>
          </a:p>
          <a:p>
            <a:pPr>
              <a:lnSpc>
                <a:spcPct val="110000"/>
              </a:lnSpc>
              <a:defRPr/>
            </a:pPr>
            <a:r>
              <a:rPr lang="pl-PL" sz="1200" dirty="0">
                <a:solidFill>
                  <a:prstClr val="black"/>
                </a:solidFill>
                <a:cs typeface="Arial" charset="0"/>
              </a:rPr>
              <a:t>Rektorat tel. 61 850 47 81 </a:t>
            </a:r>
          </a:p>
          <a:p>
            <a:pPr>
              <a:lnSpc>
                <a:spcPct val="110000"/>
              </a:lnSpc>
              <a:defRPr/>
            </a:pPr>
            <a:r>
              <a:rPr lang="pl-PL" sz="1200" dirty="0">
                <a:solidFill>
                  <a:prstClr val="black"/>
                </a:solidFill>
                <a:cs typeface="Arial" charset="0"/>
              </a:rPr>
              <a:t>Dziekanat tel. 61 850 47 64 </a:t>
            </a:r>
          </a:p>
          <a:p>
            <a:pPr>
              <a:lnSpc>
                <a:spcPct val="110000"/>
              </a:lnSpc>
              <a:defRPr/>
            </a:pPr>
            <a:r>
              <a:rPr lang="pl-PL" sz="1200" dirty="0">
                <a:solidFill>
                  <a:prstClr val="black"/>
                </a:solidFill>
                <a:cs typeface="Arial" charset="0"/>
              </a:rPr>
              <a:t>Księgowość tel. 61 850 47 79 </a:t>
            </a:r>
          </a:p>
          <a:p>
            <a:pPr>
              <a:lnSpc>
                <a:spcPct val="110000"/>
              </a:lnSpc>
              <a:defRPr/>
            </a:pPr>
            <a:r>
              <a:rPr lang="pl-PL" sz="1200" dirty="0">
                <a:solidFill>
                  <a:prstClr val="black"/>
                </a:solidFill>
                <a:cs typeface="Arial" charset="0"/>
              </a:rPr>
              <a:t>Kadry tel. 61 850 47 71 </a:t>
            </a:r>
          </a:p>
          <a:p>
            <a:pPr>
              <a:lnSpc>
                <a:spcPct val="110000"/>
              </a:lnSpc>
              <a:defRPr/>
            </a:pPr>
            <a:r>
              <a:rPr lang="pl-PL" sz="1200" dirty="0" err="1">
                <a:solidFill>
                  <a:prstClr val="black"/>
                </a:solidFill>
                <a:cs typeface="Arial" charset="0"/>
              </a:rPr>
              <a:t>fax</a:t>
            </a:r>
            <a:r>
              <a:rPr lang="pl-PL" sz="1200" dirty="0">
                <a:solidFill>
                  <a:prstClr val="black"/>
                </a:solidFill>
                <a:cs typeface="Arial" charset="0"/>
              </a:rPr>
              <a:t> 61 850 47 89 </a:t>
            </a:r>
          </a:p>
          <a:p>
            <a:pPr>
              <a:lnSpc>
                <a:spcPct val="110000"/>
              </a:lnSpc>
              <a:defRPr/>
            </a:pPr>
            <a:r>
              <a:rPr lang="pl-PL" sz="1200" dirty="0" err="1">
                <a:solidFill>
                  <a:prstClr val="black"/>
                </a:solidFill>
                <a:cs typeface="Arial" charset="0"/>
              </a:rPr>
              <a:t>rektorat@wsl.com.pl</a:t>
            </a:r>
            <a:endParaRPr lang="pl-PL" sz="1200" dirty="0">
              <a:solidFill>
                <a:prstClr val="black"/>
              </a:solidFill>
              <a:cs typeface="Arial" charset="0"/>
            </a:endParaRPr>
          </a:p>
          <a:p>
            <a:pPr>
              <a:lnSpc>
                <a:spcPct val="110000"/>
              </a:lnSpc>
              <a:defRPr/>
            </a:pPr>
            <a:r>
              <a:rPr lang="pl-PL" sz="1200" dirty="0" err="1">
                <a:solidFill>
                  <a:prstClr val="black"/>
                </a:solidFill>
                <a:cs typeface="Arial" charset="0"/>
              </a:rPr>
              <a:t>www.wsl.com.pl</a:t>
            </a:r>
            <a:endParaRPr lang="pl-PL" sz="1200" dirty="0">
              <a:solidFill>
                <a:prstClr val="black"/>
              </a:solidFill>
              <a:cs typeface="Arial" charset="0"/>
            </a:endParaRPr>
          </a:p>
          <a:p>
            <a:pPr>
              <a:lnSpc>
                <a:spcPct val="110000"/>
              </a:lnSpc>
              <a:defRPr/>
            </a:pPr>
            <a:endParaRPr lang="pl-PL" sz="1200" dirty="0">
              <a:solidFill>
                <a:prstClr val="black"/>
              </a:solidFill>
              <a:cs typeface="Arial" charset="0"/>
            </a:endParaRPr>
          </a:p>
          <a:p>
            <a:pPr>
              <a:lnSpc>
                <a:spcPct val="110000"/>
              </a:lnSpc>
              <a:defRPr/>
            </a:pPr>
            <a:r>
              <a:rPr lang="pl-PL" sz="2400" dirty="0">
                <a:solidFill>
                  <a:prstClr val="black"/>
                </a:solidFill>
                <a:cs typeface="Arial" charset="0"/>
              </a:rPr>
              <a:t>DZIĘKUJĘ </a:t>
            </a:r>
            <a:br>
              <a:rPr lang="pl-PL" sz="2400" dirty="0">
                <a:solidFill>
                  <a:prstClr val="black"/>
                </a:solidFill>
                <a:cs typeface="Arial" charset="0"/>
              </a:rPr>
            </a:br>
            <a:r>
              <a:rPr lang="pl-PL" sz="2400" dirty="0">
                <a:solidFill>
                  <a:prstClr val="black"/>
                </a:solidFill>
                <a:cs typeface="Arial" charset="0"/>
              </a:rPr>
              <a:t>ZA UWAGĘ</a:t>
            </a:r>
          </a:p>
        </p:txBody>
      </p:sp>
      <p:sp>
        <p:nvSpPr>
          <p:cNvPr id="4" name="Symbol zastępczy daty 2" hidden="1"/>
          <p:cNvSpPr>
            <a:spLocks noGrp="1"/>
          </p:cNvSpPr>
          <p:nvPr>
            <p:ph type="dt" sz="half" idx="10"/>
          </p:nvPr>
        </p:nvSpPr>
        <p:spPr/>
        <p:txBody>
          <a:bodyPr/>
          <a:lstStyle>
            <a:lvl1pPr>
              <a:defRPr/>
            </a:lvl1pPr>
          </a:lstStyle>
          <a:p>
            <a:pPr>
              <a:defRPr/>
            </a:pPr>
            <a:fld id="{18222268-7ED3-4F3A-B3A3-DD5CEE890B2E}" type="datetime1">
              <a:rPr lang="pl-PL">
                <a:solidFill>
                  <a:prstClr val="black">
                    <a:tint val="75000"/>
                  </a:prstClr>
                </a:solidFill>
              </a:rPr>
              <a:pPr>
                <a:defRPr/>
              </a:pPr>
              <a:t>2018-11-21</a:t>
            </a:fld>
            <a:endParaRPr lang="pl-PL">
              <a:solidFill>
                <a:prstClr val="black">
                  <a:tint val="75000"/>
                </a:prstClr>
              </a:solidFill>
            </a:endParaRPr>
          </a:p>
        </p:txBody>
      </p:sp>
      <p:sp>
        <p:nvSpPr>
          <p:cNvPr id="5" name="Symbol zastępczy stopki 3"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grpSp>
        <p:nvGrpSpPr>
          <p:cNvPr id="7" name="Grupa 6"/>
          <p:cNvGrpSpPr/>
          <p:nvPr userDrawn="1"/>
        </p:nvGrpSpPr>
        <p:grpSpPr>
          <a:xfrm>
            <a:off x="0" y="5978755"/>
            <a:ext cx="9144000" cy="906629"/>
            <a:chOff x="0" y="5978755"/>
            <a:chExt cx="9144000" cy="906629"/>
          </a:xfrm>
        </p:grpSpPr>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9"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pic>
        <p:nvPicPr>
          <p:cNvPr id="29698"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7253" y="2595784"/>
            <a:ext cx="3876675" cy="191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92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ytuł i zawartość - Numerow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AutoNum type="arabicPeriod"/>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72CB6CAE-9F88-422A-BDFB-12DD2E281DAB}" type="datetime1">
              <a:rPr lang="pl-PL">
                <a:solidFill>
                  <a:prstClr val="black">
                    <a:tint val="75000"/>
                  </a:prstClr>
                </a:solidFill>
              </a:rPr>
              <a:pPr>
                <a:defRPr/>
              </a:pPr>
              <a:t>2018-11-21</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000D6E-3790-455C-8992-BC41814A0F4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74745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ytuł i zawartość - Pust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None/>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05B81DBB-5089-4A4F-BD9C-8972A7174610}" type="datetime1">
              <a:rPr lang="pl-PL">
                <a:solidFill>
                  <a:prstClr val="black">
                    <a:tint val="75000"/>
                  </a:prstClr>
                </a:solidFill>
              </a:rPr>
              <a:pPr>
                <a:defRPr/>
              </a:pPr>
              <a:t>2018-11-21</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37163F66-C03F-46A7-94F1-C169C5E1F7D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82416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cap="all"/>
            </a:lvl1pPr>
          </a:lstStyle>
          <a:p>
            <a:r>
              <a:rPr lang="pl-PL"/>
              <a:t>Kliknij, aby edytować styl</a:t>
            </a:r>
            <a:endParaRPr lang="pl-PL" dirty="0"/>
          </a:p>
        </p:txBody>
      </p:sp>
      <p:sp>
        <p:nvSpPr>
          <p:cNvPr id="3" name="Symbol zastępczy tekstu 2"/>
          <p:cNvSpPr>
            <a:spLocks noGrp="1"/>
          </p:cNvSpPr>
          <p:nvPr>
            <p:ph type="body" idx="1"/>
          </p:nvPr>
        </p:nvSpPr>
        <p:spPr>
          <a:xfrm>
            <a:off x="151200" y="1602000"/>
            <a:ext cx="8229600" cy="4150800"/>
          </a:xfrm>
        </p:spPr>
        <p:txBody>
          <a:bodyPr>
            <a:normAutofit/>
          </a:bodyPr>
          <a:lstStyle>
            <a:lvl1pPr marL="0" indent="0">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A2E4DA61-6038-4E93-A4D7-1E67318EDB42}" type="datetime1">
              <a:rPr lang="pl-PL">
                <a:solidFill>
                  <a:prstClr val="black">
                    <a:tint val="75000"/>
                  </a:prstClr>
                </a:solidFill>
              </a:rPr>
              <a:pPr>
                <a:defRPr/>
              </a:pPr>
              <a:t>2018-11-21</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D4D1F7BE-6192-4660-B9B1-C447363AEAC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45156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sz="half" idx="1"/>
          </p:nvPr>
        </p:nvSpPr>
        <p:spPr>
          <a:xfrm>
            <a:off x="151200" y="1600200"/>
            <a:ext cx="4276784"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4572000" y="1600200"/>
            <a:ext cx="4276808"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daty 3" hidden="1"/>
          <p:cNvSpPr>
            <a:spLocks noGrp="1"/>
          </p:cNvSpPr>
          <p:nvPr>
            <p:ph type="dt" sz="half" idx="10"/>
          </p:nvPr>
        </p:nvSpPr>
        <p:spPr/>
        <p:txBody>
          <a:bodyPr/>
          <a:lstStyle>
            <a:lvl1pPr>
              <a:defRPr/>
            </a:lvl1pPr>
          </a:lstStyle>
          <a:p>
            <a:pPr>
              <a:defRPr/>
            </a:pPr>
            <a:fld id="{AC505D6C-BE84-4AEF-B1CD-1099F9D47C1A}" type="datetime1">
              <a:rPr lang="pl-PL">
                <a:solidFill>
                  <a:prstClr val="black">
                    <a:tint val="75000"/>
                  </a:prstClr>
                </a:solidFill>
              </a:rPr>
              <a:pPr>
                <a:defRPr/>
              </a:pPr>
              <a:t>2018-11-21</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932BDEF4-7D18-48FF-9747-C90C36B1F3E0}"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03506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endParaRPr lang="pl-PL" dirty="0"/>
          </a:p>
        </p:txBody>
      </p:sp>
      <p:sp>
        <p:nvSpPr>
          <p:cNvPr id="3" name="Symbol zastępczy tekstu 2"/>
          <p:cNvSpPr>
            <a:spLocks noGrp="1"/>
          </p:cNvSpPr>
          <p:nvPr>
            <p:ph type="body" idx="1"/>
          </p:nvPr>
        </p:nvSpPr>
        <p:spPr>
          <a:xfrm>
            <a:off x="151200"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51200"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tekstu 4"/>
          <p:cNvSpPr>
            <a:spLocks noGrp="1"/>
          </p:cNvSpPr>
          <p:nvPr>
            <p:ph type="body" sz="quarter" idx="3"/>
          </p:nvPr>
        </p:nvSpPr>
        <p:spPr>
          <a:xfrm>
            <a:off x="4645024"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4"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daty 3" hidden="1"/>
          <p:cNvSpPr>
            <a:spLocks noGrp="1"/>
          </p:cNvSpPr>
          <p:nvPr>
            <p:ph type="dt" sz="half" idx="10"/>
          </p:nvPr>
        </p:nvSpPr>
        <p:spPr/>
        <p:txBody>
          <a:bodyPr/>
          <a:lstStyle>
            <a:lvl1pPr>
              <a:defRPr/>
            </a:lvl1pPr>
          </a:lstStyle>
          <a:p>
            <a:pPr>
              <a:defRPr/>
            </a:pPr>
            <a:fld id="{655C9AA3-F033-470B-86E4-40606B591710}" type="datetime1">
              <a:rPr lang="pl-PL">
                <a:solidFill>
                  <a:prstClr val="black">
                    <a:tint val="75000"/>
                  </a:prstClr>
                </a:solidFill>
              </a:rPr>
              <a:pPr>
                <a:defRPr/>
              </a:pPr>
              <a:t>2018-11-21</a:t>
            </a:fld>
            <a:endParaRPr lang="pl-PL">
              <a:solidFill>
                <a:prstClr val="black">
                  <a:tint val="75000"/>
                </a:prstClr>
              </a:solidFill>
            </a:endParaRPr>
          </a:p>
        </p:txBody>
      </p:sp>
      <p:sp>
        <p:nvSpPr>
          <p:cNvPr id="8"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1A27A8D1-E4BC-4E09-9DBB-AA60B2AC196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0722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daty 3" hidden="1"/>
          <p:cNvSpPr>
            <a:spLocks noGrp="1"/>
          </p:cNvSpPr>
          <p:nvPr>
            <p:ph type="dt" sz="half" idx="10"/>
          </p:nvPr>
        </p:nvSpPr>
        <p:spPr/>
        <p:txBody>
          <a:bodyPr/>
          <a:lstStyle>
            <a:lvl1pPr>
              <a:defRPr/>
            </a:lvl1pPr>
          </a:lstStyle>
          <a:p>
            <a:pPr>
              <a:defRPr/>
            </a:pPr>
            <a:fld id="{B532AF37-AF52-4FE7-97EB-F20D095F7678}" type="datetime1">
              <a:rPr lang="pl-PL">
                <a:solidFill>
                  <a:prstClr val="black">
                    <a:tint val="75000"/>
                  </a:prstClr>
                </a:solidFill>
              </a:rPr>
              <a:pPr>
                <a:defRPr/>
              </a:pPr>
              <a:t>2018-11-21</a:t>
            </a:fld>
            <a:endParaRPr lang="pl-PL">
              <a:solidFill>
                <a:prstClr val="black">
                  <a:tint val="75000"/>
                </a:prstClr>
              </a:solidFill>
            </a:endParaRPr>
          </a:p>
        </p:txBody>
      </p:sp>
      <p:sp>
        <p:nvSpPr>
          <p:cNvPr id="4"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4E35DFCE-8F5B-4413-9AE8-3939F930EF0C}"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150756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5.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jpeg"/><Relationship Id="rId3" Type="http://schemas.openxmlformats.org/officeDocument/2006/relationships/slideLayout" Target="../slideLayouts/slideLayout18.xml"/><Relationship Id="rId21" Type="http://schemas.openxmlformats.org/officeDocument/2006/relationships/image" Target="../media/image5.jpe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20"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ymbol zastępczy daty 3" hidden="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846F8B-9047-4E7E-94BE-4A12289374A7}" type="datetime1">
              <a:rPr lang="pl-PL">
                <a:solidFill>
                  <a:prstClr val="black">
                    <a:tint val="75000"/>
                  </a:prstClr>
                </a:solidFill>
              </a:rPr>
              <a:pPr>
                <a:defRPr/>
              </a:pPr>
              <a:t>2018-11-21</a:t>
            </a:fld>
            <a:endParaRPr lang="pl-PL">
              <a:solidFill>
                <a:prstClr val="black">
                  <a:tint val="75000"/>
                </a:prstClr>
              </a:solidFill>
            </a:endParaRPr>
          </a:p>
        </p:txBody>
      </p:sp>
      <p:sp>
        <p:nvSpPr>
          <p:cNvPr id="5" name="Symbol zastępczy stopki 4" hidden="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solidFill>
                <a:prstClr val="black">
                  <a:tint val="75000"/>
                </a:prstClr>
              </a:solidFill>
            </a:endParaRPr>
          </a:p>
        </p:txBody>
      </p:sp>
      <p:pic>
        <p:nvPicPr>
          <p:cNvPr id="1028" name="Picture 10" descr="WSL_prezentacja_SZABLONowe-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tytułu 1"/>
          <p:cNvSpPr>
            <a:spLocks noGrp="1"/>
          </p:cNvSpPr>
          <p:nvPr>
            <p:ph type="title"/>
          </p:nvPr>
        </p:nvSpPr>
        <p:spPr>
          <a:xfrm>
            <a:off x="150813" y="533400"/>
            <a:ext cx="7427912" cy="663575"/>
          </a:xfrm>
          <a:prstGeom prst="rect">
            <a:avLst/>
          </a:prstGeom>
        </p:spPr>
        <p:txBody>
          <a:bodyPr vert="horz" lIns="91440" tIns="45720" rIns="91440" bIns="45720" rtlCol="0" anchor="t" anchorCtr="0">
            <a:normAutofit/>
          </a:bodyPr>
          <a:lstStyle/>
          <a:p>
            <a:r>
              <a:rPr lang="pl-PL" dirty="0"/>
              <a:t>Kliknij, aby edytować styl</a:t>
            </a:r>
          </a:p>
        </p:txBody>
      </p:sp>
      <p:sp>
        <p:nvSpPr>
          <p:cNvPr id="1030" name="Symbol zastępczy tekstu 2"/>
          <p:cNvSpPr>
            <a:spLocks noGrp="1"/>
          </p:cNvSpPr>
          <p:nvPr>
            <p:ph type="body" idx="1"/>
          </p:nvPr>
        </p:nvSpPr>
        <p:spPr bwMode="auto">
          <a:xfrm>
            <a:off x="150813" y="1601788"/>
            <a:ext cx="82296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6" name="Symbol zastępczy numeru slajdu 5"/>
          <p:cNvSpPr>
            <a:spLocks noGrp="1"/>
          </p:cNvSpPr>
          <p:nvPr>
            <p:ph type="sldNum" sz="quarter" idx="4"/>
          </p:nvPr>
        </p:nvSpPr>
        <p:spPr>
          <a:xfrm>
            <a:off x="6400800" y="209550"/>
            <a:ext cx="2135188" cy="474663"/>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Arial" pitchFamily="34" charset="0"/>
                <a:cs typeface="Arial" pitchFamily="34" charset="0"/>
              </a:defRPr>
            </a:lvl1pPr>
          </a:lstStyle>
          <a:p>
            <a:pPr>
              <a:defRPr/>
            </a:pPr>
            <a:fld id="{3FF996B9-476A-4E16-989B-AD33045C9FD2}" type="slidenum">
              <a:rPr lang="pl-PL">
                <a:solidFill>
                  <a:prstClr val="black"/>
                </a:solidFill>
              </a:rPr>
              <a:pPr>
                <a:defRPr/>
              </a:pPr>
              <a:t>‹#›</a:t>
            </a:fld>
            <a:endParaRPr lang="pl-PL" dirty="0">
              <a:solidFill>
                <a:prstClr val="black"/>
              </a:solidFill>
            </a:endParaRPr>
          </a:p>
        </p:txBody>
      </p:sp>
      <p:grpSp>
        <p:nvGrpSpPr>
          <p:cNvPr id="12" name="Grupa 11"/>
          <p:cNvGrpSpPr/>
          <p:nvPr userDrawn="1"/>
        </p:nvGrpSpPr>
        <p:grpSpPr>
          <a:xfrm>
            <a:off x="0" y="5978755"/>
            <a:ext cx="9144000" cy="906629"/>
            <a:chOff x="0" y="5978755"/>
            <a:chExt cx="9144000" cy="906629"/>
          </a:xfrm>
        </p:grpSpPr>
        <p:pic>
          <p:nvPicPr>
            <p:cNvPr id="15" name="Obraz 1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033" name="Picture 9"/>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242452094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hf hdr="0" ftr="0" dt="0"/>
  <p:txStyles>
    <p:titleStyle>
      <a:lvl1pPr algn="l" rtl="0" eaLnBrk="1" fontAlgn="base" hangingPunct="1">
        <a:spcBef>
          <a:spcPct val="0"/>
        </a:spcBef>
        <a:spcAft>
          <a:spcPct val="0"/>
        </a:spcAft>
        <a:defRPr kern="1200" cap="all">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a:solidFill>
            <a:schemeClr val="tx1"/>
          </a:solidFill>
          <a:latin typeface="Arial" charset="0"/>
          <a:cs typeface="Arial" charset="0"/>
        </a:defRPr>
      </a:lvl2pPr>
      <a:lvl3pPr algn="l" rtl="0" eaLnBrk="1" fontAlgn="base" hangingPunct="1">
        <a:spcBef>
          <a:spcPct val="0"/>
        </a:spcBef>
        <a:spcAft>
          <a:spcPct val="0"/>
        </a:spcAft>
        <a:defRPr>
          <a:solidFill>
            <a:schemeClr val="tx1"/>
          </a:solidFill>
          <a:latin typeface="Arial" charset="0"/>
          <a:cs typeface="Arial" charset="0"/>
        </a:defRPr>
      </a:lvl3pPr>
      <a:lvl4pPr algn="l" rtl="0" eaLnBrk="1" fontAlgn="base" hangingPunct="1">
        <a:spcBef>
          <a:spcPct val="0"/>
        </a:spcBef>
        <a:spcAft>
          <a:spcPct val="0"/>
        </a:spcAft>
        <a:defRPr>
          <a:solidFill>
            <a:schemeClr val="tx1"/>
          </a:solidFill>
          <a:latin typeface="Arial" charset="0"/>
          <a:cs typeface="Arial" charset="0"/>
        </a:defRPr>
      </a:lvl4pPr>
      <a:lvl5pPr algn="l" rtl="0" eaLnBrk="1" fontAlgn="base" hangingPunct="1">
        <a:spcBef>
          <a:spcPct val="0"/>
        </a:spcBef>
        <a:spcAft>
          <a:spcPct val="0"/>
        </a:spcAft>
        <a:defRPr>
          <a:solidFill>
            <a:schemeClr val="tx1"/>
          </a:solidFill>
          <a:latin typeface="Arial" charset="0"/>
          <a:cs typeface="Arial" charset="0"/>
        </a:defRPr>
      </a:lvl5pPr>
      <a:lvl6pPr marL="457200" algn="l" rtl="0" eaLnBrk="1" fontAlgn="base" hangingPunct="1">
        <a:spcBef>
          <a:spcPct val="0"/>
        </a:spcBef>
        <a:spcAft>
          <a:spcPct val="0"/>
        </a:spcAft>
        <a:defRPr>
          <a:solidFill>
            <a:schemeClr val="tx1"/>
          </a:solidFill>
          <a:latin typeface="Arial" charset="0"/>
          <a:cs typeface="Arial" charset="0"/>
        </a:defRPr>
      </a:lvl6pPr>
      <a:lvl7pPr marL="914400" algn="l" rtl="0" eaLnBrk="1" fontAlgn="base" hangingPunct="1">
        <a:spcBef>
          <a:spcPct val="0"/>
        </a:spcBef>
        <a:spcAft>
          <a:spcPct val="0"/>
        </a:spcAft>
        <a:defRPr>
          <a:solidFill>
            <a:schemeClr val="tx1"/>
          </a:solidFill>
          <a:latin typeface="Arial" charset="0"/>
          <a:cs typeface="Arial" charset="0"/>
        </a:defRPr>
      </a:lvl7pPr>
      <a:lvl8pPr marL="1371600" algn="l" rtl="0" eaLnBrk="1" fontAlgn="base" hangingPunct="1">
        <a:spcBef>
          <a:spcPct val="0"/>
        </a:spcBef>
        <a:spcAft>
          <a:spcPct val="0"/>
        </a:spcAft>
        <a:defRPr>
          <a:solidFill>
            <a:schemeClr val="tx1"/>
          </a:solidFill>
          <a:latin typeface="Arial" charset="0"/>
          <a:cs typeface="Arial" charset="0"/>
        </a:defRPr>
      </a:lvl8pPr>
      <a:lvl9pPr marL="1828800" algn="l" rtl="0" eaLnBrk="1" fontAlgn="base" hangingPunct="1">
        <a:spcBef>
          <a:spcPct val="0"/>
        </a:spcBef>
        <a:spcAft>
          <a:spcPct val="0"/>
        </a:spcAft>
        <a:defRPr>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ymbol zastępczy daty 3" hidden="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846F8B-9047-4E7E-94BE-4A12289374A7}" type="datetime1">
              <a:rPr lang="pl-PL">
                <a:solidFill>
                  <a:prstClr val="black">
                    <a:tint val="75000"/>
                  </a:prstClr>
                </a:solidFill>
              </a:rPr>
              <a:pPr>
                <a:defRPr/>
              </a:pPr>
              <a:t>2018-11-21</a:t>
            </a:fld>
            <a:endParaRPr lang="pl-PL">
              <a:solidFill>
                <a:prstClr val="black">
                  <a:tint val="75000"/>
                </a:prstClr>
              </a:solidFill>
            </a:endParaRPr>
          </a:p>
        </p:txBody>
      </p:sp>
      <p:sp>
        <p:nvSpPr>
          <p:cNvPr id="5" name="Symbol zastępczy stopki 4" hidden="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solidFill>
                <a:prstClr val="black">
                  <a:tint val="75000"/>
                </a:prstClr>
              </a:solidFill>
            </a:endParaRPr>
          </a:p>
        </p:txBody>
      </p:sp>
      <p:pic>
        <p:nvPicPr>
          <p:cNvPr id="1028" name="Picture 10" descr="WSL_prezentacja_SZABLONowe-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tytułu 1"/>
          <p:cNvSpPr>
            <a:spLocks noGrp="1"/>
          </p:cNvSpPr>
          <p:nvPr>
            <p:ph type="title"/>
          </p:nvPr>
        </p:nvSpPr>
        <p:spPr>
          <a:xfrm>
            <a:off x="150813" y="533400"/>
            <a:ext cx="7427912" cy="663575"/>
          </a:xfrm>
          <a:prstGeom prst="rect">
            <a:avLst/>
          </a:prstGeom>
        </p:spPr>
        <p:txBody>
          <a:bodyPr vert="horz" lIns="91440" tIns="45720" rIns="91440" bIns="45720" rtlCol="0" anchor="t" anchorCtr="0">
            <a:normAutofit/>
          </a:bodyPr>
          <a:lstStyle/>
          <a:p>
            <a:r>
              <a:rPr lang="pl-PL" dirty="0"/>
              <a:t>Kliknij, aby edytować styl</a:t>
            </a:r>
          </a:p>
        </p:txBody>
      </p:sp>
      <p:sp>
        <p:nvSpPr>
          <p:cNvPr id="1030" name="Symbol zastępczy tekstu 2"/>
          <p:cNvSpPr>
            <a:spLocks noGrp="1"/>
          </p:cNvSpPr>
          <p:nvPr>
            <p:ph type="body" idx="1"/>
          </p:nvPr>
        </p:nvSpPr>
        <p:spPr bwMode="auto">
          <a:xfrm>
            <a:off x="150813" y="1601788"/>
            <a:ext cx="82296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6" name="Symbol zastępczy numeru slajdu 5"/>
          <p:cNvSpPr>
            <a:spLocks noGrp="1"/>
          </p:cNvSpPr>
          <p:nvPr>
            <p:ph type="sldNum" sz="quarter" idx="4"/>
          </p:nvPr>
        </p:nvSpPr>
        <p:spPr>
          <a:xfrm>
            <a:off x="6400800" y="209550"/>
            <a:ext cx="2135188" cy="474663"/>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Arial" pitchFamily="34" charset="0"/>
                <a:cs typeface="Arial" pitchFamily="34" charset="0"/>
              </a:defRPr>
            </a:lvl1pPr>
          </a:lstStyle>
          <a:p>
            <a:pPr>
              <a:defRPr/>
            </a:pPr>
            <a:fld id="{3FF996B9-476A-4E16-989B-AD33045C9FD2}" type="slidenum">
              <a:rPr lang="pl-PL">
                <a:solidFill>
                  <a:prstClr val="black"/>
                </a:solidFill>
              </a:rPr>
              <a:pPr>
                <a:defRPr/>
              </a:pPr>
              <a:t>‹#›</a:t>
            </a:fld>
            <a:endParaRPr lang="pl-PL" dirty="0">
              <a:solidFill>
                <a:prstClr val="black"/>
              </a:solidFill>
            </a:endParaRPr>
          </a:p>
        </p:txBody>
      </p:sp>
      <p:grpSp>
        <p:nvGrpSpPr>
          <p:cNvPr id="12" name="Grupa 11"/>
          <p:cNvGrpSpPr/>
          <p:nvPr userDrawn="1"/>
        </p:nvGrpSpPr>
        <p:grpSpPr>
          <a:xfrm>
            <a:off x="0" y="5978755"/>
            <a:ext cx="9144000" cy="906629"/>
            <a:chOff x="0" y="5978755"/>
            <a:chExt cx="9144000" cy="906629"/>
          </a:xfrm>
        </p:grpSpPr>
        <p:pic>
          <p:nvPicPr>
            <p:cNvPr id="15" name="Obraz 1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033" name="Picture 9"/>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47973271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hf hdr="0" ftr="0" dt="0"/>
  <p:txStyles>
    <p:titleStyle>
      <a:lvl1pPr algn="l" rtl="0" eaLnBrk="1" fontAlgn="base" hangingPunct="1">
        <a:spcBef>
          <a:spcPct val="0"/>
        </a:spcBef>
        <a:spcAft>
          <a:spcPct val="0"/>
        </a:spcAft>
        <a:defRPr kern="1200" cap="all">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a:solidFill>
            <a:schemeClr val="tx1"/>
          </a:solidFill>
          <a:latin typeface="Arial" charset="0"/>
          <a:cs typeface="Arial" charset="0"/>
        </a:defRPr>
      </a:lvl2pPr>
      <a:lvl3pPr algn="l" rtl="0" eaLnBrk="1" fontAlgn="base" hangingPunct="1">
        <a:spcBef>
          <a:spcPct val="0"/>
        </a:spcBef>
        <a:spcAft>
          <a:spcPct val="0"/>
        </a:spcAft>
        <a:defRPr>
          <a:solidFill>
            <a:schemeClr val="tx1"/>
          </a:solidFill>
          <a:latin typeface="Arial" charset="0"/>
          <a:cs typeface="Arial" charset="0"/>
        </a:defRPr>
      </a:lvl3pPr>
      <a:lvl4pPr algn="l" rtl="0" eaLnBrk="1" fontAlgn="base" hangingPunct="1">
        <a:spcBef>
          <a:spcPct val="0"/>
        </a:spcBef>
        <a:spcAft>
          <a:spcPct val="0"/>
        </a:spcAft>
        <a:defRPr>
          <a:solidFill>
            <a:schemeClr val="tx1"/>
          </a:solidFill>
          <a:latin typeface="Arial" charset="0"/>
          <a:cs typeface="Arial" charset="0"/>
        </a:defRPr>
      </a:lvl4pPr>
      <a:lvl5pPr algn="l" rtl="0" eaLnBrk="1" fontAlgn="base" hangingPunct="1">
        <a:spcBef>
          <a:spcPct val="0"/>
        </a:spcBef>
        <a:spcAft>
          <a:spcPct val="0"/>
        </a:spcAft>
        <a:defRPr>
          <a:solidFill>
            <a:schemeClr val="tx1"/>
          </a:solidFill>
          <a:latin typeface="Arial" charset="0"/>
          <a:cs typeface="Arial" charset="0"/>
        </a:defRPr>
      </a:lvl5pPr>
      <a:lvl6pPr marL="457200" algn="l" rtl="0" eaLnBrk="1" fontAlgn="base" hangingPunct="1">
        <a:spcBef>
          <a:spcPct val="0"/>
        </a:spcBef>
        <a:spcAft>
          <a:spcPct val="0"/>
        </a:spcAft>
        <a:defRPr>
          <a:solidFill>
            <a:schemeClr val="tx1"/>
          </a:solidFill>
          <a:latin typeface="Arial" charset="0"/>
          <a:cs typeface="Arial" charset="0"/>
        </a:defRPr>
      </a:lvl6pPr>
      <a:lvl7pPr marL="914400" algn="l" rtl="0" eaLnBrk="1" fontAlgn="base" hangingPunct="1">
        <a:spcBef>
          <a:spcPct val="0"/>
        </a:spcBef>
        <a:spcAft>
          <a:spcPct val="0"/>
        </a:spcAft>
        <a:defRPr>
          <a:solidFill>
            <a:schemeClr val="tx1"/>
          </a:solidFill>
          <a:latin typeface="Arial" charset="0"/>
          <a:cs typeface="Arial" charset="0"/>
        </a:defRPr>
      </a:lvl7pPr>
      <a:lvl8pPr marL="1371600" algn="l" rtl="0" eaLnBrk="1" fontAlgn="base" hangingPunct="1">
        <a:spcBef>
          <a:spcPct val="0"/>
        </a:spcBef>
        <a:spcAft>
          <a:spcPct val="0"/>
        </a:spcAft>
        <a:defRPr>
          <a:solidFill>
            <a:schemeClr val="tx1"/>
          </a:solidFill>
          <a:latin typeface="Arial" charset="0"/>
          <a:cs typeface="Arial" charset="0"/>
        </a:defRPr>
      </a:lvl8pPr>
      <a:lvl9pPr marL="1828800" algn="l" rtl="0" eaLnBrk="1" fontAlgn="base" hangingPunct="1">
        <a:spcBef>
          <a:spcPct val="0"/>
        </a:spcBef>
        <a:spcAft>
          <a:spcPct val="0"/>
        </a:spcAft>
        <a:defRPr>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hyperlink" Target="http://www.lpb.wsl.com.pl/index.php?go=prezentacje_czytaj&amp;d_id=5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9" y="3808413"/>
            <a:ext cx="8363272" cy="1564803"/>
          </a:xfrm>
        </p:spPr>
        <p:txBody>
          <a:bodyPr>
            <a:noAutofit/>
          </a:bodyPr>
          <a:lstStyle/>
          <a:p>
            <a:pPr fontAlgn="auto">
              <a:spcAft>
                <a:spcPts val="0"/>
              </a:spcAft>
              <a:defRPr/>
            </a:pPr>
            <a:r>
              <a:rPr lang="pl-PL" sz="1400" dirty="0"/>
              <a:t>Projekt: </a:t>
            </a:r>
            <a:r>
              <a:rPr lang="pl-PL" sz="1400" b="1" dirty="0"/>
              <a:t>„LOGISTYKA STAWIA NA TECHNIKA – podnoszenie kwalifikacji zawodowych uczniów zawodu technik logistyk poprawiające ich zdolności </a:t>
            </a:r>
            <a:br>
              <a:rPr lang="pl-PL" sz="1400" b="1" dirty="0"/>
            </a:br>
            <a:r>
              <a:rPr lang="pl-PL" sz="1400" b="1" dirty="0"/>
              <a:t>do zdobycia zatrudnienia” </a:t>
            </a:r>
            <a:r>
              <a:rPr lang="pl-PL" sz="1400" dirty="0"/>
              <a:t/>
            </a:r>
            <a:br>
              <a:rPr lang="pl-PL" sz="1400" dirty="0"/>
            </a:br>
            <a:r>
              <a:rPr lang="pl-PL" sz="1400" dirty="0"/>
              <a:t/>
            </a:r>
            <a:br>
              <a:rPr lang="pl-PL" sz="1400" dirty="0"/>
            </a:br>
            <a:r>
              <a:rPr lang="pl-PL" sz="1400" dirty="0"/>
              <a:t>NUMER PROJEKTU: </a:t>
            </a:r>
            <a:r>
              <a:rPr lang="pl-PL" sz="1400" b="1" dirty="0"/>
              <a:t>RPWP.08.03.01-30-0052/16</a:t>
            </a:r>
          </a:p>
        </p:txBody>
      </p:sp>
    </p:spTree>
    <p:extLst>
      <p:ext uri="{BB962C8B-B14F-4D97-AF65-F5344CB8AC3E}">
        <p14:creationId xmlns:p14="http://schemas.microsoft.com/office/powerpoint/2010/main" val="1482195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
          <p:cNvSpPr txBox="1">
            <a:spLocks noChangeArrowheads="1"/>
          </p:cNvSpPr>
          <p:nvPr/>
        </p:nvSpPr>
        <p:spPr bwMode="auto">
          <a:xfrm>
            <a:off x="152400" y="533400"/>
            <a:ext cx="8434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a:t>ANALIZA </a:t>
            </a:r>
            <a:r>
              <a:rPr lang="pl-PL" altLang="pl-PL" dirty="0" smtClean="0"/>
              <a:t>POTRZEB WSPÓŁPRACY Z OPERATOREM LOGISTYCZNYM</a:t>
            </a:r>
            <a:endParaRPr lang="pl-PL" altLang="pl-PL" dirty="0"/>
          </a:p>
        </p:txBody>
      </p:sp>
      <p:sp>
        <p:nvSpPr>
          <p:cNvPr id="2" name="Prostokąt 1"/>
          <p:cNvSpPr/>
          <p:nvPr/>
        </p:nvSpPr>
        <p:spPr>
          <a:xfrm>
            <a:off x="152399" y="4919950"/>
            <a:ext cx="8863013" cy="646331"/>
          </a:xfrm>
          <a:prstGeom prst="rect">
            <a:avLst/>
          </a:prstGeom>
        </p:spPr>
        <p:txBody>
          <a:bodyPr wrap="square">
            <a:spAutoFit/>
          </a:bodyPr>
          <a:lstStyle/>
          <a:p>
            <a:pPr algn="ctr"/>
            <a:r>
              <a:rPr lang="pl-PL" b="1" dirty="0">
                <a:latin typeface="Tahoma" panose="020B0604030504040204" pitchFamily="34" charset="0"/>
                <a:ea typeface="Calibri" panose="020F0502020204030204" pitchFamily="34" charset="0"/>
              </a:rPr>
              <a:t>Klasyfikacja zadań przyjmowanych przez wykonawców, wymagających wykorzystania określonych zasobów</a:t>
            </a:r>
            <a:endParaRPr lang="pl-PL" b="1" dirty="0"/>
          </a:p>
        </p:txBody>
      </p:sp>
      <p:graphicFrame>
        <p:nvGraphicFramePr>
          <p:cNvPr id="5" name="Wykres 4"/>
          <p:cNvGraphicFramePr/>
          <p:nvPr>
            <p:extLst>
              <p:ext uri="{D42A27DB-BD31-4B8C-83A1-F6EECF244321}">
                <p14:modId xmlns:p14="http://schemas.microsoft.com/office/powerpoint/2010/main" val="1665307402"/>
              </p:ext>
            </p:extLst>
          </p:nvPr>
        </p:nvGraphicFramePr>
        <p:xfrm>
          <a:off x="181916" y="1143001"/>
          <a:ext cx="8833496" cy="35699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8332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
          <p:cNvSpPr txBox="1">
            <a:spLocks noChangeArrowheads="1"/>
          </p:cNvSpPr>
          <p:nvPr/>
        </p:nvSpPr>
        <p:spPr bwMode="auto">
          <a:xfrm>
            <a:off x="152400" y="533400"/>
            <a:ext cx="8434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a:t>ANALIZA </a:t>
            </a:r>
            <a:r>
              <a:rPr lang="pl-PL" altLang="pl-PL" dirty="0" smtClean="0"/>
              <a:t>POTRZEB WSPÓŁPRACY Z OPERATOREM LOGISTYCZNYM</a:t>
            </a:r>
            <a:endParaRPr lang="pl-PL" altLang="pl-PL" dirty="0"/>
          </a:p>
        </p:txBody>
      </p:sp>
      <p:sp>
        <p:nvSpPr>
          <p:cNvPr id="4100" name="Text Box 7"/>
          <p:cNvSpPr txBox="1">
            <a:spLocks noChangeArrowheads="1"/>
          </p:cNvSpPr>
          <p:nvPr/>
        </p:nvSpPr>
        <p:spPr bwMode="auto">
          <a:xfrm>
            <a:off x="152400" y="1281108"/>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pl-PL" altLang="pl-PL" sz="1600" dirty="0"/>
              <a:t>Na przestrzeni lat można jednak zauważyć tendencję wzrostową przekazywania i przyjmowania wykorzystania zasobów </a:t>
            </a:r>
            <a:r>
              <a:rPr lang="pl-PL" altLang="pl-PL" sz="1600" b="1" dirty="0"/>
              <a:t>transportowych</a:t>
            </a:r>
            <a:r>
              <a:rPr lang="pl-PL" altLang="pl-PL" sz="1600" dirty="0"/>
              <a:t> i </a:t>
            </a:r>
            <a:r>
              <a:rPr lang="pl-PL" altLang="pl-PL" sz="1600" b="1" dirty="0"/>
              <a:t>magazynowych</a:t>
            </a:r>
            <a:r>
              <a:rPr lang="pl-PL" altLang="pl-PL" sz="1600" dirty="0"/>
              <a:t> w outsourcing, co jedynie potwierdza znaczący ich wpływ na efektywność łańcucha dostaw. Są to najczęściej wykonywane procesy przez operatorów </a:t>
            </a:r>
            <a:r>
              <a:rPr lang="pl-PL" altLang="pl-PL" sz="1600" dirty="0" smtClean="0"/>
              <a:t>logistycznych.</a:t>
            </a:r>
            <a:endParaRPr lang="pl-PL" altLang="pl-PL" sz="1600" dirty="0"/>
          </a:p>
        </p:txBody>
      </p:sp>
      <p:graphicFrame>
        <p:nvGraphicFramePr>
          <p:cNvPr id="4" name="Wykres 3"/>
          <p:cNvGraphicFramePr/>
          <p:nvPr>
            <p:extLst>
              <p:ext uri="{D42A27DB-BD31-4B8C-83A1-F6EECF244321}">
                <p14:modId xmlns:p14="http://schemas.microsoft.com/office/powerpoint/2010/main" val="1589128317"/>
              </p:ext>
            </p:extLst>
          </p:nvPr>
        </p:nvGraphicFramePr>
        <p:xfrm>
          <a:off x="912019" y="2347266"/>
          <a:ext cx="7243762" cy="2915594"/>
        </p:xfrm>
        <a:graphic>
          <a:graphicData uri="http://schemas.openxmlformats.org/drawingml/2006/chart">
            <c:chart xmlns:c="http://schemas.openxmlformats.org/drawingml/2006/chart" xmlns:r="http://schemas.openxmlformats.org/officeDocument/2006/relationships" r:id="rId2"/>
          </a:graphicData>
        </a:graphic>
      </p:graphicFrame>
      <p:sp>
        <p:nvSpPr>
          <p:cNvPr id="5" name="Prostokąt 8"/>
          <p:cNvSpPr>
            <a:spLocks noChangeArrowheads="1"/>
          </p:cNvSpPr>
          <p:nvPr/>
        </p:nvSpPr>
        <p:spPr bwMode="auto">
          <a:xfrm>
            <a:off x="611188" y="5676900"/>
            <a:ext cx="7993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l-PL" altLang="pl-PL" sz="1000" dirty="0" smtClean="0"/>
              <a:t>Badania własne Autora</a:t>
            </a:r>
            <a:endParaRPr lang="pl-PL" altLang="pl-PL" sz="1000" dirty="0"/>
          </a:p>
        </p:txBody>
      </p:sp>
      <p:cxnSp>
        <p:nvCxnSpPr>
          <p:cNvPr id="6" name="Łącznik prosty 5"/>
          <p:cNvCxnSpPr/>
          <p:nvPr/>
        </p:nvCxnSpPr>
        <p:spPr>
          <a:xfrm>
            <a:off x="684213" y="5638800"/>
            <a:ext cx="142875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Prostokąt 8"/>
          <p:cNvSpPr/>
          <p:nvPr/>
        </p:nvSpPr>
        <p:spPr>
          <a:xfrm>
            <a:off x="152399" y="5262860"/>
            <a:ext cx="8863013" cy="369332"/>
          </a:xfrm>
          <a:prstGeom prst="rect">
            <a:avLst/>
          </a:prstGeom>
        </p:spPr>
        <p:txBody>
          <a:bodyPr wrap="square">
            <a:spAutoFit/>
          </a:bodyPr>
          <a:lstStyle/>
          <a:p>
            <a:pPr algn="ctr"/>
            <a:r>
              <a:rPr lang="pl-PL" b="1" dirty="0">
                <a:latin typeface="Tahoma" panose="020B0604030504040204" pitchFamily="34" charset="0"/>
                <a:ea typeface="Calibri" panose="020F0502020204030204" pitchFamily="34" charset="0"/>
              </a:rPr>
              <a:t>Analiza tendencji zasobów przekazywanych w outsourcing </a:t>
            </a:r>
            <a:endParaRPr lang="pl-PL" b="1" dirty="0"/>
          </a:p>
        </p:txBody>
      </p:sp>
      <p:sp>
        <p:nvSpPr>
          <p:cNvPr id="12" name="Prostokąt 11"/>
          <p:cNvSpPr/>
          <p:nvPr/>
        </p:nvSpPr>
        <p:spPr>
          <a:xfrm>
            <a:off x="152399" y="5262860"/>
            <a:ext cx="8863013" cy="369332"/>
          </a:xfrm>
          <a:prstGeom prst="rect">
            <a:avLst/>
          </a:prstGeom>
        </p:spPr>
        <p:txBody>
          <a:bodyPr wrap="square">
            <a:spAutoFit/>
          </a:bodyPr>
          <a:lstStyle/>
          <a:p>
            <a:pPr algn="ctr"/>
            <a:r>
              <a:rPr lang="pl-PL" b="1" dirty="0">
                <a:latin typeface="Tahoma" panose="020B0604030504040204" pitchFamily="34" charset="0"/>
                <a:ea typeface="Calibri" panose="020F0502020204030204" pitchFamily="34" charset="0"/>
              </a:rPr>
              <a:t>Analiza tendencji zasobów przyjmowanych w outsourcing </a:t>
            </a:r>
            <a:endParaRPr lang="pl-PL" b="1" dirty="0"/>
          </a:p>
        </p:txBody>
      </p:sp>
      <p:graphicFrame>
        <p:nvGraphicFramePr>
          <p:cNvPr id="13" name="Wykres 12"/>
          <p:cNvGraphicFramePr/>
          <p:nvPr>
            <p:extLst>
              <p:ext uri="{D42A27DB-BD31-4B8C-83A1-F6EECF244321}">
                <p14:modId xmlns:p14="http://schemas.microsoft.com/office/powerpoint/2010/main" val="153132943"/>
              </p:ext>
            </p:extLst>
          </p:nvPr>
        </p:nvGraphicFramePr>
        <p:xfrm>
          <a:off x="912019" y="2403034"/>
          <a:ext cx="7243762" cy="27556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751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P spid="12" grpId="0"/>
      <p:bldGraphic spid="1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6"/>
          <p:cNvSpPr txBox="1">
            <a:spLocks noChangeArrowheads="1"/>
          </p:cNvSpPr>
          <p:nvPr/>
        </p:nvSpPr>
        <p:spPr bwMode="auto">
          <a:xfrm>
            <a:off x="152400" y="533400"/>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smtClean="0"/>
              <a:t>PRZYKŁADY WYKORZYSTANIA OPERATORÓW LOGISTYCZNYCH</a:t>
            </a:r>
            <a:endParaRPr lang="pl-PL" altLang="pl-PL" dirty="0"/>
          </a:p>
        </p:txBody>
      </p:sp>
      <p:sp>
        <p:nvSpPr>
          <p:cNvPr id="25604" name="Text Box 7"/>
          <p:cNvSpPr txBox="1">
            <a:spLocks noChangeArrowheads="1"/>
          </p:cNvSpPr>
          <p:nvPr/>
        </p:nvSpPr>
        <p:spPr bwMode="auto">
          <a:xfrm>
            <a:off x="150813" y="1099931"/>
            <a:ext cx="8763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pl-PL" altLang="pl-PL" sz="1600" dirty="0"/>
              <a:t>Operator: </a:t>
            </a:r>
            <a:r>
              <a:rPr lang="pl-PL" altLang="pl-PL" sz="1600" b="1" dirty="0"/>
              <a:t>ROHLIG SUUS Logistics.</a:t>
            </a:r>
          </a:p>
          <a:p>
            <a:pPr algn="just" eaLnBrk="1" hangingPunct="1">
              <a:spcBef>
                <a:spcPct val="50000"/>
              </a:spcBef>
            </a:pPr>
            <a:r>
              <a:rPr lang="pl-PL" altLang="pl-PL" sz="1600" dirty="0"/>
              <a:t>Klient: </a:t>
            </a:r>
            <a:r>
              <a:rPr lang="pl-PL" altLang="pl-PL" sz="1600" b="1" dirty="0" err="1"/>
              <a:t>Cocochee</a:t>
            </a:r>
            <a:r>
              <a:rPr lang="pl-PL" altLang="pl-PL" sz="1600" dirty="0"/>
              <a:t>, dystrybutor kawy </a:t>
            </a:r>
            <a:r>
              <a:rPr lang="pl-PL" altLang="pl-PL" sz="1600" dirty="0" err="1"/>
              <a:t>Dallmayr</a:t>
            </a:r>
            <a:r>
              <a:rPr lang="pl-PL" altLang="pl-PL" sz="1600" dirty="0"/>
              <a:t> w Polsce.</a:t>
            </a:r>
          </a:p>
          <a:p>
            <a:pPr algn="just" eaLnBrk="1" hangingPunct="1">
              <a:spcBef>
                <a:spcPct val="50000"/>
              </a:spcBef>
            </a:pPr>
            <a:r>
              <a:rPr lang="pl-PL" altLang="pl-PL" sz="1600" u="sng" dirty="0"/>
              <a:t>Opis realizowanej usługi</a:t>
            </a:r>
            <a:r>
              <a:rPr lang="pl-PL" altLang="pl-PL" sz="1600" dirty="0"/>
              <a:t>: Operator świadczy klientowi następujące usługi: składowanie towaru w magazynie w Łodzi; okresowe akcje co-</a:t>
            </a:r>
            <a:r>
              <a:rPr lang="pl-PL" altLang="pl-PL" sz="1600" dirty="0" err="1"/>
              <a:t>packingowe</a:t>
            </a:r>
            <a:r>
              <a:rPr lang="pl-PL" altLang="pl-PL" sz="1600" dirty="0"/>
              <a:t>, czyli tworzenie zestawów promocyjnych, etykietowanie, konfekcjonowanie, foliowanie; zarządzania zapasami w magazynie pod kątem daty ważności towaru (FEFO); zarządzanie przepływem towarów w magazynie w oparciu o system WMS, dystrybucja towarów do sieci sprzedaży i dyskontów.</a:t>
            </a:r>
          </a:p>
          <a:p>
            <a:pPr algn="just" eaLnBrk="1" hangingPunct="1">
              <a:spcBef>
                <a:spcPct val="50000"/>
              </a:spcBef>
            </a:pPr>
            <a:r>
              <a:rPr lang="pl-PL" altLang="pl-PL" sz="1600" u="sng" dirty="0"/>
              <a:t>Wyspecjalizowane potrzeby klienta</a:t>
            </a:r>
            <a:r>
              <a:rPr lang="pl-PL" altLang="pl-PL" sz="1600" dirty="0"/>
              <a:t>: W przypadku branży spożywczej poza standardowymi usługami składowania i dystrybucji, kluczowe są dwa elementy: zarządzanie towarem w magazynie w oparciu o datę przydatności do spożycia oraz duża elastyczność i zaangażowanie podczas realizacji akcji promocyjnych (co-</a:t>
            </a:r>
            <a:r>
              <a:rPr lang="pl-PL" altLang="pl-PL" sz="1600" dirty="0" err="1"/>
              <a:t>packing</a:t>
            </a:r>
            <a:r>
              <a:rPr lang="pl-PL" altLang="pl-PL" sz="1600" dirty="0"/>
              <a:t>). Efektywne zapewnienie pierwszego z wymienionych czynników wymaga od operatora posiadania nowoczesnego systemu WMS, który skanuje etykiety GS1 na opakowaniach, uzupełniając i przetwarzając takie dane, jak np. numer towaru i partii, datę ważności, liczbę produktów na palecie. Praca w oparciu o system WMS eliminuje większość możliwych błędów ludzkich oraz usprawnia procesy logistyczne. </a:t>
            </a:r>
            <a:r>
              <a:rPr lang="pl-PL" altLang="pl-PL" sz="1600" dirty="0" smtClean="0"/>
              <a:t>dnia </a:t>
            </a:r>
            <a:r>
              <a:rPr lang="pl-PL" altLang="pl-PL" sz="1600" dirty="0"/>
              <a:t>na </a:t>
            </a:r>
            <a:r>
              <a:rPr lang="pl-PL" altLang="pl-PL" sz="1600" dirty="0" smtClean="0"/>
              <a:t>dzień.</a:t>
            </a:r>
            <a:endParaRPr lang="pl-PL" altLang="pl-PL" sz="1400" b="1" dirty="0"/>
          </a:p>
        </p:txBody>
      </p:sp>
    </p:spTree>
    <p:extLst>
      <p:ext uri="{BB962C8B-B14F-4D97-AF65-F5344CB8AC3E}">
        <p14:creationId xmlns:p14="http://schemas.microsoft.com/office/powerpoint/2010/main" val="4107161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6"/>
          <p:cNvSpPr txBox="1">
            <a:spLocks noChangeArrowheads="1"/>
          </p:cNvSpPr>
          <p:nvPr/>
        </p:nvSpPr>
        <p:spPr bwMode="auto">
          <a:xfrm>
            <a:off x="152400" y="533400"/>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smtClean="0"/>
              <a:t>PRZYKŁADY WYKORZYSTANIA OPERATORÓW LOGISTYCZNYCH</a:t>
            </a:r>
            <a:endParaRPr lang="pl-PL" altLang="pl-PL" dirty="0"/>
          </a:p>
        </p:txBody>
      </p:sp>
      <p:sp>
        <p:nvSpPr>
          <p:cNvPr id="25604" name="Text Box 7"/>
          <p:cNvSpPr txBox="1">
            <a:spLocks noChangeArrowheads="1"/>
          </p:cNvSpPr>
          <p:nvPr/>
        </p:nvSpPr>
        <p:spPr bwMode="auto">
          <a:xfrm>
            <a:off x="150813" y="1099931"/>
            <a:ext cx="87630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pl-PL" altLang="pl-PL" sz="1600" dirty="0"/>
              <a:t>Operator: </a:t>
            </a:r>
            <a:r>
              <a:rPr lang="pl-PL" altLang="pl-PL" sz="1600" b="1" dirty="0" smtClean="0"/>
              <a:t>SCHENKER Sp</a:t>
            </a:r>
            <a:r>
              <a:rPr lang="pl-PL" altLang="pl-PL" sz="1600" b="1" dirty="0"/>
              <a:t>. z o.o.</a:t>
            </a:r>
          </a:p>
          <a:p>
            <a:pPr algn="just" eaLnBrk="1" hangingPunct="1">
              <a:spcBef>
                <a:spcPct val="50000"/>
              </a:spcBef>
            </a:pPr>
            <a:r>
              <a:rPr lang="pl-PL" altLang="pl-PL" sz="1600" dirty="0"/>
              <a:t>Klient: </a:t>
            </a:r>
            <a:r>
              <a:rPr lang="pl-PL" altLang="pl-PL" sz="1600" b="1" dirty="0"/>
              <a:t>Grupa </a:t>
            </a:r>
            <a:r>
              <a:rPr lang="pl-PL" altLang="pl-PL" sz="1600" b="1" dirty="0" smtClean="0"/>
              <a:t>Ambra</a:t>
            </a:r>
            <a:endParaRPr lang="pl-PL" altLang="pl-PL" sz="1600" b="1" dirty="0"/>
          </a:p>
          <a:p>
            <a:pPr algn="just" eaLnBrk="1" hangingPunct="1">
              <a:spcBef>
                <a:spcPct val="50000"/>
              </a:spcBef>
            </a:pPr>
            <a:r>
              <a:rPr lang="pl-PL" altLang="pl-PL" sz="1600" u="sng" dirty="0"/>
              <a:t>Opis realizowanej usługi</a:t>
            </a:r>
            <a:r>
              <a:rPr lang="pl-PL" altLang="pl-PL" sz="1600" dirty="0"/>
              <a:t>: Powierzchnia magazynowa dedykowana firmie Ambra wynosi 18 tys. m². Operator obsługuje kilka tysięcy pozycji asortymentowych w podziale na gatunki, producentów win i roczniki produkcji. Usługi świadczone dla Grupy Ambra obejmują m.in. transport produktów z zakładu produkcyjnego do magazynu centralnego. Współpraca odbywa się przy pełnej integracji informatycznej: każdy etap obsługi zlecenia, od złożenia zamówienia do dostarczenia do finalnego odbiorcy, jest widoczny dla klienta operatora. </a:t>
            </a:r>
          </a:p>
          <a:p>
            <a:pPr algn="just" eaLnBrk="1" hangingPunct="1">
              <a:spcBef>
                <a:spcPct val="50000"/>
              </a:spcBef>
            </a:pPr>
            <a:r>
              <a:rPr lang="pl-PL" altLang="pl-PL" sz="1600" u="sng" dirty="0"/>
              <a:t>Wyspecjalizowane potrzeby klienta</a:t>
            </a:r>
            <a:r>
              <a:rPr lang="pl-PL" altLang="pl-PL" sz="1600" dirty="0"/>
              <a:t>: Współpraca między DB </a:t>
            </a:r>
            <a:r>
              <a:rPr lang="pl-PL" altLang="pl-PL" sz="1600" dirty="0" err="1"/>
              <a:t>Schenker</a:t>
            </a:r>
            <a:r>
              <a:rPr lang="pl-PL" altLang="pl-PL" sz="1600" dirty="0"/>
              <a:t> Logistics a Grupą Ambra rozpoczęła się w połowie lat 90. Ambra realizowała wówczas dystrybucję krajową w ramach własnych zasobów i razem z kilkoma spedytorami zewnętrznymi. W 1998 r. firma zdecydowała się przekazać operatorowi część transportu win z fabryki do klientów. Kolejnym krokiem w rozwoju współpracy była obsługa sklepu internetowego – www.winezja.pl, uruchomiona w 2010 r. Na przestrzeni lat operator poznawał specyfikę branży klienta i jego </a:t>
            </a:r>
            <a:r>
              <a:rPr lang="pl-PL" altLang="pl-PL" sz="1600" dirty="0" smtClean="0"/>
              <a:t>potrzeby.</a:t>
            </a:r>
            <a:endParaRPr lang="pl-PL" altLang="pl-PL" sz="1400" b="1" dirty="0"/>
          </a:p>
        </p:txBody>
      </p:sp>
    </p:spTree>
    <p:extLst>
      <p:ext uri="{BB962C8B-B14F-4D97-AF65-F5344CB8AC3E}">
        <p14:creationId xmlns:p14="http://schemas.microsoft.com/office/powerpoint/2010/main" val="14765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6"/>
          <p:cNvSpPr txBox="1">
            <a:spLocks noChangeArrowheads="1"/>
          </p:cNvSpPr>
          <p:nvPr/>
        </p:nvSpPr>
        <p:spPr bwMode="auto">
          <a:xfrm>
            <a:off x="152400" y="533400"/>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smtClean="0"/>
              <a:t>PRZYKŁADY WYKORZYSTANIA OPERATORÓW LOGISTYCZNYCH</a:t>
            </a:r>
            <a:endParaRPr lang="pl-PL" altLang="pl-PL" dirty="0"/>
          </a:p>
        </p:txBody>
      </p:sp>
      <p:sp>
        <p:nvSpPr>
          <p:cNvPr id="25604" name="Text Box 7"/>
          <p:cNvSpPr txBox="1">
            <a:spLocks noChangeArrowheads="1"/>
          </p:cNvSpPr>
          <p:nvPr/>
        </p:nvSpPr>
        <p:spPr bwMode="auto">
          <a:xfrm>
            <a:off x="150813" y="1099931"/>
            <a:ext cx="87630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pl-PL" altLang="pl-PL" sz="1600" dirty="0"/>
              <a:t>Operator: </a:t>
            </a:r>
            <a:r>
              <a:rPr lang="pl-PL" altLang="pl-PL" sz="1600" b="1" dirty="0" err="1"/>
              <a:t>Kuehne+Nagel</a:t>
            </a:r>
            <a:endParaRPr lang="pl-PL" altLang="pl-PL" sz="1600" b="1" dirty="0"/>
          </a:p>
          <a:p>
            <a:pPr algn="just" eaLnBrk="1" hangingPunct="1">
              <a:spcBef>
                <a:spcPct val="50000"/>
              </a:spcBef>
            </a:pPr>
            <a:r>
              <a:rPr lang="pl-PL" altLang="pl-PL" sz="1600" dirty="0"/>
              <a:t>Klient: </a:t>
            </a:r>
            <a:r>
              <a:rPr lang="pl-PL" altLang="pl-PL" sz="1600" b="1" dirty="0" smtClean="0"/>
              <a:t>OBI</a:t>
            </a:r>
            <a:endParaRPr lang="pl-PL" altLang="pl-PL" sz="1600" b="1" dirty="0"/>
          </a:p>
          <a:p>
            <a:pPr algn="just" eaLnBrk="1" hangingPunct="1">
              <a:spcBef>
                <a:spcPct val="50000"/>
              </a:spcBef>
            </a:pPr>
            <a:r>
              <a:rPr lang="pl-PL" altLang="pl-PL" sz="1600" u="sng" dirty="0"/>
              <a:t>Opis realizowanej usługi</a:t>
            </a:r>
            <a:r>
              <a:rPr lang="pl-PL" altLang="pl-PL" sz="1600" dirty="0"/>
              <a:t>: Kuehne + </a:t>
            </a:r>
            <a:r>
              <a:rPr lang="pl-PL" altLang="pl-PL" sz="1600" dirty="0" err="1"/>
              <a:t>Nagel</a:t>
            </a:r>
            <a:r>
              <a:rPr lang="pl-PL" altLang="pl-PL" sz="1600" dirty="0"/>
              <a:t> zarządza przesyłkami importowymi drogą morską dla sklepów OBI w Polsce od 2007 roku. Zgodnie z nowymi umowami operator odpowiada również za magazynowanie i dystrybucję do wszystkich sklepów OBI w Polsce. Dotyczy to również obsługi kontenerów importowanych z Azji i Europy, jak również spedycji od lokalnych dostawców. Wymiana danych z dostawcami odbywa się przez zintegrowaną platformę firmy OBI. </a:t>
            </a:r>
          </a:p>
          <a:p>
            <a:pPr algn="just" eaLnBrk="1" hangingPunct="1">
              <a:spcBef>
                <a:spcPct val="50000"/>
              </a:spcBef>
            </a:pPr>
            <a:r>
              <a:rPr lang="pl-PL" altLang="pl-PL" sz="1600" u="sng" dirty="0"/>
              <a:t>Wyspecjalizowane potrzeby klienta</a:t>
            </a:r>
            <a:r>
              <a:rPr lang="pl-PL" altLang="pl-PL" sz="1600" dirty="0"/>
              <a:t>: W celu dostarczenia przejrzystych i wiarygodnych usług dystrybucyjnych do ponad 40 sklepów OBI w Polsce, </a:t>
            </a:r>
            <a:r>
              <a:rPr lang="pl-PL" altLang="pl-PL" sz="1600" dirty="0" err="1"/>
              <a:t>Kuehne+Nagel</a:t>
            </a:r>
            <a:r>
              <a:rPr lang="pl-PL" altLang="pl-PL" sz="1600" dirty="0"/>
              <a:t> opracowała aplikację rezerwacji, która pozwala wszystkim sklepom OBI przejrzeć centralny magazyn, tak aby można uniknąć deficytów w poszczególnych sklepach. Usługi dodane, takie jak etykietowanie i palety przeładunku bezpośredniego dla niektórych dostawców, uzupełniają zakres usług firmy </a:t>
            </a:r>
            <a:r>
              <a:rPr lang="pl-PL" altLang="pl-PL" sz="1600" dirty="0" err="1"/>
              <a:t>Kuehne+Nagel</a:t>
            </a:r>
            <a:r>
              <a:rPr lang="pl-PL" altLang="pl-PL" sz="1600" dirty="0"/>
              <a:t>.</a:t>
            </a:r>
            <a:endParaRPr lang="pl-PL" altLang="pl-PL" sz="1400" b="1" dirty="0"/>
          </a:p>
        </p:txBody>
      </p:sp>
    </p:spTree>
    <p:extLst>
      <p:ext uri="{BB962C8B-B14F-4D97-AF65-F5344CB8AC3E}">
        <p14:creationId xmlns:p14="http://schemas.microsoft.com/office/powerpoint/2010/main" val="2066158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6"/>
          <p:cNvSpPr txBox="1">
            <a:spLocks noChangeArrowheads="1"/>
          </p:cNvSpPr>
          <p:nvPr/>
        </p:nvSpPr>
        <p:spPr bwMode="auto">
          <a:xfrm>
            <a:off x="152400" y="533400"/>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smtClean="0"/>
              <a:t>PRZYKŁADY WYKORZYSTANIA OPERATORÓW LOGISTYCZNYCH</a:t>
            </a:r>
            <a:endParaRPr lang="pl-PL" altLang="pl-PL" dirty="0"/>
          </a:p>
        </p:txBody>
      </p:sp>
      <p:sp>
        <p:nvSpPr>
          <p:cNvPr id="25604" name="Text Box 7"/>
          <p:cNvSpPr txBox="1">
            <a:spLocks noChangeArrowheads="1"/>
          </p:cNvSpPr>
          <p:nvPr/>
        </p:nvSpPr>
        <p:spPr bwMode="auto">
          <a:xfrm>
            <a:off x="150813" y="1099931"/>
            <a:ext cx="8763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pl-PL" altLang="pl-PL" sz="1600" dirty="0"/>
              <a:t>Operator: </a:t>
            </a:r>
            <a:r>
              <a:rPr lang="pl-PL" altLang="pl-PL" sz="1600" b="1" dirty="0"/>
              <a:t>HAVI Logistics </a:t>
            </a:r>
            <a:r>
              <a:rPr lang="pl-PL" altLang="pl-PL" sz="1600" dirty="0" err="1"/>
              <a:t>Sp</a:t>
            </a:r>
            <a:r>
              <a:rPr lang="pl-PL" altLang="pl-PL" sz="1600" dirty="0"/>
              <a:t> z o.o.</a:t>
            </a:r>
          </a:p>
          <a:p>
            <a:pPr algn="just" eaLnBrk="1" hangingPunct="1">
              <a:spcBef>
                <a:spcPct val="50000"/>
              </a:spcBef>
            </a:pPr>
            <a:r>
              <a:rPr lang="pl-PL" altLang="pl-PL" sz="1600" dirty="0"/>
              <a:t>Klient: </a:t>
            </a:r>
            <a:r>
              <a:rPr lang="pl-PL" altLang="pl-PL" sz="1600" b="1" dirty="0" err="1"/>
              <a:t>McDonald’s</a:t>
            </a:r>
            <a:r>
              <a:rPr lang="pl-PL" altLang="pl-PL" sz="1600" b="1" dirty="0"/>
              <a:t> Polska </a:t>
            </a:r>
            <a:r>
              <a:rPr lang="pl-PL" altLang="pl-PL" sz="1600" dirty="0"/>
              <a:t>Sp. z o.o.</a:t>
            </a:r>
          </a:p>
          <a:p>
            <a:pPr algn="just" eaLnBrk="1" hangingPunct="1">
              <a:spcBef>
                <a:spcPct val="50000"/>
              </a:spcBef>
            </a:pPr>
            <a:r>
              <a:rPr lang="pl-PL" altLang="pl-PL" sz="1600" u="sng" dirty="0"/>
              <a:t>Opis realizowanej usługi</a:t>
            </a:r>
            <a:r>
              <a:rPr lang="pl-PL" altLang="pl-PL" sz="1600" dirty="0"/>
              <a:t>: Współpraca firmy HAVI Logistics z firmą </a:t>
            </a:r>
            <a:r>
              <a:rPr lang="pl-PL" altLang="pl-PL" sz="1600" dirty="0" err="1"/>
              <a:t>McDonald’s</a:t>
            </a:r>
            <a:r>
              <a:rPr lang="pl-PL" altLang="pl-PL" sz="1600" dirty="0"/>
              <a:t> oparta jest o koncepcję one stop shopping, czyli oferowanie kompleksowych i zintegrowanych usług logistycznych przez jednego operatora oraz „otwartych ksiąg”, polegającej na pełnej przejrzystości informacji o ponoszonych kosztach i zyskach. Firma </a:t>
            </a:r>
            <a:r>
              <a:rPr lang="pl-PL" altLang="pl-PL" sz="1600" dirty="0" err="1"/>
              <a:t>Logpol</a:t>
            </a:r>
            <a:r>
              <a:rPr lang="pl-PL" altLang="pl-PL" sz="1600" dirty="0"/>
              <a:t> Sp. z o.o. (obecnie HAVI Logistics Sp. z o.o.) była pierwszym operatorem logistycznym oferującym tego typu usługi na rynku polskim. Dostarcza ona kompletną usługę polegającą na zakupie około 400 różnych towarów od dostawców, dowozie ich do magazynu i wystawieniu faktury. </a:t>
            </a:r>
          </a:p>
          <a:p>
            <a:pPr algn="just" eaLnBrk="1" hangingPunct="1">
              <a:spcBef>
                <a:spcPct val="50000"/>
              </a:spcBef>
            </a:pPr>
            <a:r>
              <a:rPr lang="pl-PL" altLang="pl-PL" sz="1600" u="sng" dirty="0"/>
              <a:t>Wyspecjalizowane potrzeby klienta</a:t>
            </a:r>
            <a:r>
              <a:rPr lang="pl-PL" altLang="pl-PL" sz="1600" dirty="0"/>
              <a:t>: Do obowiązków </a:t>
            </a:r>
            <a:r>
              <a:rPr lang="pl-PL" altLang="pl-PL" sz="1600" dirty="0" err="1"/>
              <a:t>McDonald’s</a:t>
            </a:r>
            <a:r>
              <a:rPr lang="pl-PL" altLang="pl-PL" sz="1600" dirty="0"/>
              <a:t> należy wybór dostawców, negocjacja cen i sporządzenie umowy. Na podstawie dziennego zapotrzebowania restauracji ustalana jest z dostawcą wielkość, częstotliwość, czas i sposób dostawy. Popyt i sprzedaż planowane są wspólnie z wyprzedzeniem w celu optymalizacji poziomu zapasów.</a:t>
            </a:r>
            <a:endParaRPr lang="pl-PL" altLang="pl-PL" sz="1400" b="1" dirty="0"/>
          </a:p>
        </p:txBody>
      </p:sp>
    </p:spTree>
    <p:extLst>
      <p:ext uri="{BB962C8B-B14F-4D97-AF65-F5344CB8AC3E}">
        <p14:creationId xmlns:p14="http://schemas.microsoft.com/office/powerpoint/2010/main" val="2200814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6"/>
          <p:cNvSpPr txBox="1">
            <a:spLocks noChangeArrowheads="1"/>
          </p:cNvSpPr>
          <p:nvPr/>
        </p:nvSpPr>
        <p:spPr bwMode="auto">
          <a:xfrm>
            <a:off x="152400" y="533400"/>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smtClean="0"/>
              <a:t>PRZYKŁADY WYKORZYSTANIA OPERATORÓW LOGISTYCZNYCH</a:t>
            </a:r>
            <a:endParaRPr lang="pl-PL" altLang="pl-PL" dirty="0"/>
          </a:p>
        </p:txBody>
      </p:sp>
      <p:sp>
        <p:nvSpPr>
          <p:cNvPr id="25604" name="Text Box 7"/>
          <p:cNvSpPr txBox="1">
            <a:spLocks noChangeArrowheads="1"/>
          </p:cNvSpPr>
          <p:nvPr/>
        </p:nvSpPr>
        <p:spPr bwMode="auto">
          <a:xfrm>
            <a:off x="150813" y="1099931"/>
            <a:ext cx="8763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pl-PL" altLang="pl-PL" sz="1600" dirty="0"/>
              <a:t>Operator: </a:t>
            </a:r>
            <a:r>
              <a:rPr lang="pl-PL" altLang="pl-PL" sz="1600" b="1" dirty="0"/>
              <a:t>Euro-Pegaz Transport </a:t>
            </a:r>
            <a:r>
              <a:rPr lang="pl-PL" altLang="pl-PL" sz="1600" dirty="0"/>
              <a:t>Sp. z o.o.</a:t>
            </a:r>
          </a:p>
          <a:p>
            <a:pPr algn="just" eaLnBrk="1" hangingPunct="1">
              <a:spcBef>
                <a:spcPct val="50000"/>
              </a:spcBef>
            </a:pPr>
            <a:r>
              <a:rPr lang="pl-PL" altLang="pl-PL" sz="1600" dirty="0"/>
              <a:t>Klient: </a:t>
            </a:r>
            <a:r>
              <a:rPr lang="pl-PL" altLang="pl-PL" sz="1600" b="1" dirty="0" err="1"/>
              <a:t>Coty</a:t>
            </a:r>
            <a:r>
              <a:rPr lang="pl-PL" altLang="pl-PL" sz="1600" b="1" dirty="0"/>
              <a:t> Polska </a:t>
            </a:r>
            <a:r>
              <a:rPr lang="pl-PL" altLang="pl-PL" sz="1600" dirty="0"/>
              <a:t>Sp. z o.o.</a:t>
            </a:r>
          </a:p>
          <a:p>
            <a:pPr algn="just" eaLnBrk="1" hangingPunct="1">
              <a:spcBef>
                <a:spcPct val="50000"/>
              </a:spcBef>
            </a:pPr>
            <a:r>
              <a:rPr lang="pl-PL" altLang="pl-PL" sz="1600" u="sng" dirty="0"/>
              <a:t>Opis realizowanej usługi</a:t>
            </a:r>
            <a:r>
              <a:rPr lang="pl-PL" altLang="pl-PL" sz="1600" dirty="0"/>
              <a:t>: Firma Euro-Pegaz jest polskim operatorem logistycznym świadczącym usługi w zakresie co-</a:t>
            </a:r>
            <a:r>
              <a:rPr lang="pl-PL" altLang="pl-PL" sz="1600" dirty="0" err="1"/>
              <a:t>packigu</a:t>
            </a:r>
            <a:r>
              <a:rPr lang="pl-PL" altLang="pl-PL" sz="1600" dirty="0"/>
              <a:t> i transportu dla przedsiębiorstwa </a:t>
            </a:r>
            <a:r>
              <a:rPr lang="pl-PL" altLang="pl-PL" sz="1600" dirty="0" err="1"/>
              <a:t>Coty</a:t>
            </a:r>
            <a:r>
              <a:rPr lang="pl-PL" altLang="pl-PL" sz="1600" dirty="0"/>
              <a:t> Polska. Wysoka jakość serwisu, elastyczność działań i stałe zwiększanie posiadanego potencjału operatora powodowały rozwój współpracy pomiędzy parterami. Operator przejął know-how w sferze produkcji i co-</a:t>
            </a:r>
            <a:r>
              <a:rPr lang="pl-PL" altLang="pl-PL" sz="1600" dirty="0" err="1"/>
              <a:t>packingu</a:t>
            </a:r>
            <a:r>
              <a:rPr lang="pl-PL" altLang="pl-PL" sz="1600" dirty="0"/>
              <a:t>, zdobył unikalne na polskim rynku 3PL umiejętności i stworzył nową usługę porównywalną z 4PL.</a:t>
            </a:r>
          </a:p>
          <a:p>
            <a:pPr algn="just" eaLnBrk="1" hangingPunct="1">
              <a:spcBef>
                <a:spcPct val="50000"/>
              </a:spcBef>
            </a:pPr>
            <a:r>
              <a:rPr lang="pl-PL" altLang="pl-PL" sz="1600" u="sng" dirty="0"/>
              <a:t>Wyspecjalizowane potrzeby klienta</a:t>
            </a:r>
            <a:r>
              <a:rPr lang="pl-PL" altLang="pl-PL" sz="1600" dirty="0"/>
              <a:t>: Projekt odniósł pełen sukces i został oceniony jako najlepszy pod względem jakości i terminowości, jaki udało się w firmie </a:t>
            </a:r>
            <a:r>
              <a:rPr lang="pl-PL" altLang="pl-PL" sz="1600" dirty="0" err="1"/>
              <a:t>Coty</a:t>
            </a:r>
            <a:r>
              <a:rPr lang="pl-PL" altLang="pl-PL" sz="1600" dirty="0"/>
              <a:t> przeprowadzić w ostatnich dziesięciu latach. Proces wzajemnego uczenia się od siebie w tym projekcie umocnił relacje pomiędzy partnerami stanowiąc zachętę do dalszej współpracy.</a:t>
            </a:r>
          </a:p>
        </p:txBody>
      </p:sp>
    </p:spTree>
    <p:extLst>
      <p:ext uri="{BB962C8B-B14F-4D97-AF65-F5344CB8AC3E}">
        <p14:creationId xmlns:p14="http://schemas.microsoft.com/office/powerpoint/2010/main" val="3131369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6"/>
          <p:cNvSpPr txBox="1">
            <a:spLocks noChangeArrowheads="1"/>
          </p:cNvSpPr>
          <p:nvPr/>
        </p:nvSpPr>
        <p:spPr bwMode="auto">
          <a:xfrm>
            <a:off x="152399" y="533400"/>
            <a:ext cx="79711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smtClean="0"/>
              <a:t>PRZEPŁYW INFORMACJI PRZY WSPÓŁPRACY Z OPERATOREM 4PL</a:t>
            </a:r>
            <a:endParaRPr lang="pl-PL" altLang="pl-PL" dirty="0"/>
          </a:p>
        </p:txBody>
      </p:sp>
      <p:graphicFrame>
        <p:nvGraphicFramePr>
          <p:cNvPr id="3" name="Obiekt 2"/>
          <p:cNvGraphicFramePr>
            <a:graphicFrameLocks noChangeAspect="1"/>
          </p:cNvGraphicFramePr>
          <p:nvPr>
            <p:extLst>
              <p:ext uri="{D42A27DB-BD31-4B8C-83A1-F6EECF244321}">
                <p14:modId xmlns:p14="http://schemas.microsoft.com/office/powerpoint/2010/main" val="2788590743"/>
              </p:ext>
            </p:extLst>
          </p:nvPr>
        </p:nvGraphicFramePr>
        <p:xfrm>
          <a:off x="139147" y="1302715"/>
          <a:ext cx="8913893" cy="3040894"/>
        </p:xfrm>
        <a:graphic>
          <a:graphicData uri="http://schemas.openxmlformats.org/presentationml/2006/ole">
            <mc:AlternateContent xmlns:mc="http://schemas.openxmlformats.org/markup-compatibility/2006">
              <mc:Choice xmlns:v="urn:schemas-microsoft-com:vml" Requires="v">
                <p:oleObj spid="_x0000_s1031" name="Visio" r:id="rId3" imgW="8645532" imgH="2942484" progId="Visio.Drawing.11">
                  <p:embed/>
                </p:oleObj>
              </mc:Choice>
              <mc:Fallback>
                <p:oleObj name="Visio" r:id="rId3" imgW="8645532" imgH="294248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147" y="1302715"/>
                        <a:ext cx="8913893" cy="3040894"/>
                      </a:xfrm>
                      <a:prstGeom prst="rect">
                        <a:avLst/>
                      </a:prstGeom>
                      <a:noFill/>
                    </p:spPr>
                  </p:pic>
                </p:oleObj>
              </mc:Fallback>
            </mc:AlternateContent>
          </a:graphicData>
        </a:graphic>
      </p:graphicFrame>
      <p:sp>
        <p:nvSpPr>
          <p:cNvPr id="4" name="Prostokąt 3"/>
          <p:cNvSpPr/>
          <p:nvPr/>
        </p:nvSpPr>
        <p:spPr>
          <a:xfrm>
            <a:off x="1696278" y="1196696"/>
            <a:ext cx="344557"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1</a:t>
            </a:r>
            <a:endParaRPr lang="pl-PL" b="1" dirty="0">
              <a:ln w="0"/>
              <a:solidFill>
                <a:schemeClr val="tx1"/>
              </a:solidFill>
              <a:effectLst>
                <a:outerShdw blurRad="38100" dist="19050" dir="2700000" algn="tl" rotWithShape="0">
                  <a:schemeClr val="dk1">
                    <a:alpha val="40000"/>
                  </a:schemeClr>
                </a:outerShdw>
              </a:effectLst>
            </a:endParaRPr>
          </a:p>
        </p:txBody>
      </p:sp>
      <p:sp>
        <p:nvSpPr>
          <p:cNvPr id="7" name="Prostokąt 6"/>
          <p:cNvSpPr/>
          <p:nvPr/>
        </p:nvSpPr>
        <p:spPr>
          <a:xfrm>
            <a:off x="2723321" y="2491857"/>
            <a:ext cx="344557"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1</a:t>
            </a:r>
            <a:endParaRPr lang="pl-PL" b="1" dirty="0">
              <a:ln w="0"/>
              <a:solidFill>
                <a:schemeClr val="tx1"/>
              </a:solidFill>
              <a:effectLst>
                <a:outerShdw blurRad="38100" dist="19050" dir="2700000" algn="tl" rotWithShape="0">
                  <a:schemeClr val="dk1">
                    <a:alpha val="40000"/>
                  </a:schemeClr>
                </a:outerShdw>
              </a:effectLst>
            </a:endParaRPr>
          </a:p>
        </p:txBody>
      </p:sp>
      <p:sp>
        <p:nvSpPr>
          <p:cNvPr id="5" name="Prostokąt 4"/>
          <p:cNvSpPr/>
          <p:nvPr/>
        </p:nvSpPr>
        <p:spPr>
          <a:xfrm>
            <a:off x="0" y="4449628"/>
            <a:ext cx="9144000" cy="646331"/>
          </a:xfrm>
          <a:prstGeom prst="rect">
            <a:avLst/>
          </a:prstGeom>
        </p:spPr>
        <p:txBody>
          <a:bodyPr wrap="square">
            <a:spAutoFit/>
          </a:bodyPr>
          <a:lstStyle/>
          <a:p>
            <a:pPr algn="ctr"/>
            <a:r>
              <a:rPr lang="pl-PL" dirty="0"/>
              <a:t>Producent zgłasza zapotrzebowanie na materiały i komponenty do dostawcy (1) z uwzględnieniem terminu dostawy, jednocześnie informuje o tym fakcie Operatora </a:t>
            </a:r>
            <a:r>
              <a:rPr lang="pl-PL" dirty="0" smtClean="0"/>
              <a:t>4PL</a:t>
            </a:r>
            <a:endParaRPr lang="pl-PL" dirty="0"/>
          </a:p>
        </p:txBody>
      </p:sp>
      <p:sp>
        <p:nvSpPr>
          <p:cNvPr id="9" name="Prostokąt 8"/>
          <p:cNvSpPr/>
          <p:nvPr/>
        </p:nvSpPr>
        <p:spPr>
          <a:xfrm>
            <a:off x="265044" y="2604503"/>
            <a:ext cx="344557"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2</a:t>
            </a:r>
            <a:endParaRPr lang="pl-PL" b="1" dirty="0">
              <a:ln w="0"/>
              <a:solidFill>
                <a:schemeClr val="tx1"/>
              </a:solidFill>
              <a:effectLst>
                <a:outerShdw blurRad="38100" dist="19050" dir="2700000" algn="tl" rotWithShape="0">
                  <a:schemeClr val="dk1">
                    <a:alpha val="40000"/>
                  </a:schemeClr>
                </a:outerShdw>
              </a:effectLst>
            </a:endParaRPr>
          </a:p>
        </p:txBody>
      </p:sp>
      <p:sp>
        <p:nvSpPr>
          <p:cNvPr id="10" name="Prostokąt 9"/>
          <p:cNvSpPr/>
          <p:nvPr/>
        </p:nvSpPr>
        <p:spPr>
          <a:xfrm>
            <a:off x="6628" y="4416500"/>
            <a:ext cx="9144000" cy="646331"/>
          </a:xfrm>
          <a:prstGeom prst="rect">
            <a:avLst/>
          </a:prstGeom>
        </p:spPr>
        <p:txBody>
          <a:bodyPr wrap="square">
            <a:spAutoFit/>
          </a:bodyPr>
          <a:lstStyle/>
          <a:p>
            <a:pPr algn="ctr"/>
            <a:r>
              <a:rPr lang="pl-PL" dirty="0"/>
              <a:t>Operator 4PL kontaktuje się z Dostawcą i dokonuje zapytania dotyczącego terminu dostawy, kompletności dostawy, awizacji, ewentualnych warunków biznesowych i operacyjnych (2)</a:t>
            </a:r>
          </a:p>
        </p:txBody>
      </p:sp>
      <p:sp>
        <p:nvSpPr>
          <p:cNvPr id="11" name="Prostokąt 10"/>
          <p:cNvSpPr/>
          <p:nvPr/>
        </p:nvSpPr>
        <p:spPr>
          <a:xfrm>
            <a:off x="601316" y="2553811"/>
            <a:ext cx="344557"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3</a:t>
            </a:r>
            <a:endParaRPr lang="pl-PL" b="1" dirty="0">
              <a:ln w="0"/>
              <a:solidFill>
                <a:schemeClr val="tx1"/>
              </a:solidFill>
              <a:effectLst>
                <a:outerShdw blurRad="38100" dist="19050" dir="2700000" algn="tl" rotWithShape="0">
                  <a:schemeClr val="dk1">
                    <a:alpha val="40000"/>
                  </a:schemeClr>
                </a:outerShdw>
              </a:effectLst>
            </a:endParaRPr>
          </a:p>
        </p:txBody>
      </p:sp>
      <p:sp>
        <p:nvSpPr>
          <p:cNvPr id="12" name="Prostokąt 11"/>
          <p:cNvSpPr/>
          <p:nvPr/>
        </p:nvSpPr>
        <p:spPr>
          <a:xfrm>
            <a:off x="0" y="4449628"/>
            <a:ext cx="9144000" cy="369332"/>
          </a:xfrm>
          <a:prstGeom prst="rect">
            <a:avLst/>
          </a:prstGeom>
        </p:spPr>
        <p:txBody>
          <a:bodyPr wrap="square">
            <a:spAutoFit/>
          </a:bodyPr>
          <a:lstStyle/>
          <a:p>
            <a:pPr algn="ctr"/>
            <a:r>
              <a:rPr lang="pl-PL" dirty="0"/>
              <a:t>Dostawca dokonuje akceptacji i potwierdzenia realizacji zamówienia od Producenta (3)</a:t>
            </a:r>
          </a:p>
        </p:txBody>
      </p:sp>
      <p:sp>
        <p:nvSpPr>
          <p:cNvPr id="15" name="Prostokąt 14"/>
          <p:cNvSpPr/>
          <p:nvPr/>
        </p:nvSpPr>
        <p:spPr>
          <a:xfrm>
            <a:off x="1591916" y="2586469"/>
            <a:ext cx="344557"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ln w="0"/>
                <a:solidFill>
                  <a:schemeClr val="tx1"/>
                </a:solidFill>
                <a:effectLst>
                  <a:outerShdw blurRad="38100" dist="19050" dir="2700000" algn="tl" rotWithShape="0">
                    <a:schemeClr val="dk1">
                      <a:alpha val="40000"/>
                    </a:schemeClr>
                  </a:outerShdw>
                </a:effectLst>
              </a:rPr>
              <a:t>4</a:t>
            </a:r>
          </a:p>
        </p:txBody>
      </p:sp>
      <p:sp>
        <p:nvSpPr>
          <p:cNvPr id="16" name="Prostokąt 15"/>
          <p:cNvSpPr/>
          <p:nvPr/>
        </p:nvSpPr>
        <p:spPr>
          <a:xfrm>
            <a:off x="0" y="4406295"/>
            <a:ext cx="9144000" cy="646331"/>
          </a:xfrm>
          <a:prstGeom prst="rect">
            <a:avLst/>
          </a:prstGeom>
        </p:spPr>
        <p:txBody>
          <a:bodyPr wrap="square">
            <a:spAutoFit/>
          </a:bodyPr>
          <a:lstStyle/>
          <a:p>
            <a:pPr algn="ctr"/>
            <a:r>
              <a:rPr lang="pl-PL" dirty="0"/>
              <a:t>Operator 4PL informuje Przewoźnika o zleceniu transportowym od Dostawcy do Producenta, informując o warunkach i terminach dostaw (4)</a:t>
            </a:r>
          </a:p>
        </p:txBody>
      </p:sp>
      <p:sp>
        <p:nvSpPr>
          <p:cNvPr id="17" name="Prostokąt 16"/>
          <p:cNvSpPr/>
          <p:nvPr/>
        </p:nvSpPr>
        <p:spPr>
          <a:xfrm>
            <a:off x="2157973" y="2542925"/>
            <a:ext cx="344557"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5</a:t>
            </a:r>
            <a:endParaRPr lang="pl-PL" b="1" dirty="0">
              <a:ln w="0"/>
              <a:solidFill>
                <a:schemeClr val="tx1"/>
              </a:solidFill>
              <a:effectLst>
                <a:outerShdw blurRad="38100" dist="19050" dir="2700000" algn="tl" rotWithShape="0">
                  <a:schemeClr val="dk1">
                    <a:alpha val="40000"/>
                  </a:schemeClr>
                </a:outerShdw>
              </a:effectLst>
            </a:endParaRPr>
          </a:p>
        </p:txBody>
      </p:sp>
      <p:sp>
        <p:nvSpPr>
          <p:cNvPr id="18" name="Prostokąt 17"/>
          <p:cNvSpPr/>
          <p:nvPr/>
        </p:nvSpPr>
        <p:spPr>
          <a:xfrm>
            <a:off x="0" y="4373637"/>
            <a:ext cx="9144000" cy="369332"/>
          </a:xfrm>
          <a:prstGeom prst="rect">
            <a:avLst/>
          </a:prstGeom>
        </p:spPr>
        <p:txBody>
          <a:bodyPr wrap="square">
            <a:spAutoFit/>
          </a:bodyPr>
          <a:lstStyle/>
          <a:p>
            <a:pPr algn="ctr"/>
            <a:r>
              <a:rPr lang="pl-PL" dirty="0"/>
              <a:t>Przewoźnik potwierdza realizację przewozu (5)</a:t>
            </a:r>
          </a:p>
        </p:txBody>
      </p:sp>
      <p:sp>
        <p:nvSpPr>
          <p:cNvPr id="22" name="Prostokąt 21"/>
          <p:cNvSpPr/>
          <p:nvPr/>
        </p:nvSpPr>
        <p:spPr>
          <a:xfrm>
            <a:off x="862573" y="2542923"/>
            <a:ext cx="344557"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6</a:t>
            </a:r>
            <a:endParaRPr lang="pl-PL" b="1" dirty="0">
              <a:ln w="0"/>
              <a:solidFill>
                <a:schemeClr val="tx1"/>
              </a:solidFill>
              <a:effectLst>
                <a:outerShdw blurRad="38100" dist="19050" dir="2700000" algn="tl" rotWithShape="0">
                  <a:schemeClr val="dk1">
                    <a:alpha val="40000"/>
                  </a:schemeClr>
                </a:outerShdw>
              </a:effectLst>
            </a:endParaRPr>
          </a:p>
        </p:txBody>
      </p:sp>
      <p:sp>
        <p:nvSpPr>
          <p:cNvPr id="23" name="Prostokąt 22"/>
          <p:cNvSpPr/>
          <p:nvPr/>
        </p:nvSpPr>
        <p:spPr>
          <a:xfrm>
            <a:off x="0" y="4373637"/>
            <a:ext cx="9144000" cy="646331"/>
          </a:xfrm>
          <a:prstGeom prst="rect">
            <a:avLst/>
          </a:prstGeom>
        </p:spPr>
        <p:txBody>
          <a:bodyPr wrap="square">
            <a:spAutoFit/>
          </a:bodyPr>
          <a:lstStyle/>
          <a:p>
            <a:pPr algn="ctr"/>
            <a:r>
              <a:rPr lang="pl-PL" dirty="0"/>
              <a:t>Operator 4PL informuje Producenta o potwierdzeniu terminu dostawy oraz kompletności asortymentowej (6)</a:t>
            </a:r>
          </a:p>
        </p:txBody>
      </p:sp>
      <p:sp>
        <p:nvSpPr>
          <p:cNvPr id="24" name="Prostokąt 23"/>
          <p:cNvSpPr/>
          <p:nvPr/>
        </p:nvSpPr>
        <p:spPr>
          <a:xfrm>
            <a:off x="2985287" y="2542924"/>
            <a:ext cx="344557"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6</a:t>
            </a:r>
            <a:endParaRPr lang="pl-PL" b="1" dirty="0">
              <a:ln w="0"/>
              <a:solidFill>
                <a:schemeClr val="tx1"/>
              </a:solidFill>
              <a:effectLst>
                <a:outerShdw blurRad="38100" dist="19050" dir="2700000" algn="tl" rotWithShape="0">
                  <a:schemeClr val="dk1">
                    <a:alpha val="40000"/>
                  </a:schemeClr>
                </a:outerShdw>
              </a:effectLst>
            </a:endParaRPr>
          </a:p>
        </p:txBody>
      </p:sp>
      <p:sp>
        <p:nvSpPr>
          <p:cNvPr id="25" name="Prostokąt 24"/>
          <p:cNvSpPr/>
          <p:nvPr/>
        </p:nvSpPr>
        <p:spPr>
          <a:xfrm>
            <a:off x="4522495" y="1272687"/>
            <a:ext cx="344557"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ln w="0"/>
                <a:solidFill>
                  <a:schemeClr val="tx1"/>
                </a:solidFill>
                <a:effectLst>
                  <a:outerShdw blurRad="38100" dist="19050" dir="2700000" algn="tl" rotWithShape="0">
                    <a:schemeClr val="dk1">
                      <a:alpha val="40000"/>
                    </a:schemeClr>
                  </a:outerShdw>
                </a:effectLst>
              </a:rPr>
              <a:t>7</a:t>
            </a:r>
            <a:endParaRPr lang="pl-PL" b="1" dirty="0">
              <a:ln w="0"/>
              <a:solidFill>
                <a:schemeClr val="tx1"/>
              </a:solidFill>
              <a:effectLst>
                <a:outerShdw blurRad="38100" dist="19050" dir="2700000" algn="tl" rotWithShape="0">
                  <a:schemeClr val="dk1">
                    <a:alpha val="40000"/>
                  </a:schemeClr>
                </a:outerShdw>
              </a:effectLst>
            </a:endParaRPr>
          </a:p>
        </p:txBody>
      </p:sp>
      <p:sp>
        <p:nvSpPr>
          <p:cNvPr id="26" name="Prostokąt 25"/>
          <p:cNvSpPr/>
          <p:nvPr/>
        </p:nvSpPr>
        <p:spPr>
          <a:xfrm>
            <a:off x="0" y="4373637"/>
            <a:ext cx="9144000" cy="646331"/>
          </a:xfrm>
          <a:prstGeom prst="rect">
            <a:avLst/>
          </a:prstGeom>
        </p:spPr>
        <p:txBody>
          <a:bodyPr wrap="square">
            <a:spAutoFit/>
          </a:bodyPr>
          <a:lstStyle/>
          <a:p>
            <a:pPr algn="ctr"/>
            <a:r>
              <a:rPr lang="pl-PL" dirty="0"/>
              <a:t>Centrum dystrybucyjne wysyła zamówienie zakupu do Producenta (7) z uwzględnieniem oczekiwanego terminu dostawy, jednocześnie informuje o tym fakcie Operatora 4PL</a:t>
            </a:r>
          </a:p>
        </p:txBody>
      </p:sp>
      <p:sp>
        <p:nvSpPr>
          <p:cNvPr id="27" name="Prostokąt 26"/>
          <p:cNvSpPr/>
          <p:nvPr/>
        </p:nvSpPr>
        <p:spPr>
          <a:xfrm>
            <a:off x="5478116" y="2553809"/>
            <a:ext cx="344557"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7</a:t>
            </a:r>
            <a:endParaRPr lang="pl-PL" b="1" dirty="0">
              <a:ln w="0"/>
              <a:solidFill>
                <a:schemeClr val="tx1"/>
              </a:solidFill>
              <a:effectLst>
                <a:outerShdw blurRad="38100" dist="19050" dir="2700000" algn="tl" rotWithShape="0">
                  <a:schemeClr val="dk1">
                    <a:alpha val="40000"/>
                  </a:schemeClr>
                </a:outerShdw>
              </a:effectLst>
            </a:endParaRPr>
          </a:p>
        </p:txBody>
      </p:sp>
      <p:sp>
        <p:nvSpPr>
          <p:cNvPr id="28" name="Prostokąt 27"/>
          <p:cNvSpPr/>
          <p:nvPr/>
        </p:nvSpPr>
        <p:spPr>
          <a:xfrm>
            <a:off x="3161777" y="2557197"/>
            <a:ext cx="344557"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8</a:t>
            </a:r>
            <a:endParaRPr lang="pl-PL" b="1" dirty="0">
              <a:ln w="0"/>
              <a:solidFill>
                <a:schemeClr val="tx1"/>
              </a:solidFill>
              <a:effectLst>
                <a:outerShdw blurRad="38100" dist="19050" dir="2700000" algn="tl" rotWithShape="0">
                  <a:schemeClr val="dk1">
                    <a:alpha val="40000"/>
                  </a:schemeClr>
                </a:outerShdw>
              </a:effectLst>
            </a:endParaRPr>
          </a:p>
        </p:txBody>
      </p:sp>
      <p:sp>
        <p:nvSpPr>
          <p:cNvPr id="29" name="Prostokąt 28"/>
          <p:cNvSpPr/>
          <p:nvPr/>
        </p:nvSpPr>
        <p:spPr>
          <a:xfrm>
            <a:off x="-10890" y="4384519"/>
            <a:ext cx="9144000" cy="646331"/>
          </a:xfrm>
          <a:prstGeom prst="rect">
            <a:avLst/>
          </a:prstGeom>
        </p:spPr>
        <p:txBody>
          <a:bodyPr wrap="square">
            <a:spAutoFit/>
          </a:bodyPr>
          <a:lstStyle/>
          <a:p>
            <a:pPr algn="ctr"/>
            <a:r>
              <a:rPr lang="pl-PL" dirty="0"/>
              <a:t>Operator 4PL kontaktuje się z Producentem i dokonuje zapytania dotyczącego zgodności asortymentowej i terminowej zamówienia (8)</a:t>
            </a:r>
            <a:endParaRPr lang="pl-PL" dirty="0"/>
          </a:p>
        </p:txBody>
      </p:sp>
      <p:sp>
        <p:nvSpPr>
          <p:cNvPr id="30" name="Prostokąt 29"/>
          <p:cNvSpPr/>
          <p:nvPr/>
        </p:nvSpPr>
        <p:spPr>
          <a:xfrm>
            <a:off x="3357725" y="2557197"/>
            <a:ext cx="344557"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9</a:t>
            </a:r>
            <a:endParaRPr lang="pl-PL" b="1" dirty="0">
              <a:ln w="0"/>
              <a:solidFill>
                <a:schemeClr val="tx1"/>
              </a:solidFill>
              <a:effectLst>
                <a:outerShdw blurRad="38100" dist="19050" dir="2700000" algn="tl" rotWithShape="0">
                  <a:schemeClr val="dk1">
                    <a:alpha val="40000"/>
                  </a:schemeClr>
                </a:outerShdw>
              </a:effectLst>
            </a:endParaRPr>
          </a:p>
        </p:txBody>
      </p:sp>
      <p:sp>
        <p:nvSpPr>
          <p:cNvPr id="31" name="Prostokąt 30"/>
          <p:cNvSpPr/>
          <p:nvPr/>
        </p:nvSpPr>
        <p:spPr>
          <a:xfrm>
            <a:off x="-4" y="4384519"/>
            <a:ext cx="9144000" cy="369332"/>
          </a:xfrm>
          <a:prstGeom prst="rect">
            <a:avLst/>
          </a:prstGeom>
        </p:spPr>
        <p:txBody>
          <a:bodyPr wrap="square">
            <a:spAutoFit/>
          </a:bodyPr>
          <a:lstStyle/>
          <a:p>
            <a:pPr algn="ctr"/>
            <a:r>
              <a:rPr lang="pl-PL" dirty="0"/>
              <a:t>Producent potwierdza realizację zamówienia (9)</a:t>
            </a:r>
            <a:endParaRPr lang="pl-PL" dirty="0"/>
          </a:p>
        </p:txBody>
      </p:sp>
      <p:sp>
        <p:nvSpPr>
          <p:cNvPr id="32" name="Prostokąt 31"/>
          <p:cNvSpPr/>
          <p:nvPr/>
        </p:nvSpPr>
        <p:spPr>
          <a:xfrm>
            <a:off x="4163265" y="2578969"/>
            <a:ext cx="419616"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10</a:t>
            </a:r>
            <a:endParaRPr lang="pl-PL" b="1" dirty="0">
              <a:ln w="0"/>
              <a:solidFill>
                <a:schemeClr val="tx1"/>
              </a:solidFill>
              <a:effectLst>
                <a:outerShdw blurRad="38100" dist="19050" dir="2700000" algn="tl" rotWithShape="0">
                  <a:schemeClr val="dk1">
                    <a:alpha val="40000"/>
                  </a:schemeClr>
                </a:outerShdw>
              </a:effectLst>
            </a:endParaRPr>
          </a:p>
        </p:txBody>
      </p:sp>
      <p:sp>
        <p:nvSpPr>
          <p:cNvPr id="33" name="Prostokąt 32"/>
          <p:cNvSpPr/>
          <p:nvPr/>
        </p:nvSpPr>
        <p:spPr>
          <a:xfrm>
            <a:off x="-4" y="4406291"/>
            <a:ext cx="9144000" cy="646331"/>
          </a:xfrm>
          <a:prstGeom prst="rect">
            <a:avLst/>
          </a:prstGeom>
        </p:spPr>
        <p:txBody>
          <a:bodyPr wrap="square">
            <a:spAutoFit/>
          </a:bodyPr>
          <a:lstStyle/>
          <a:p>
            <a:pPr algn="ctr"/>
            <a:r>
              <a:rPr lang="pl-PL" dirty="0"/>
              <a:t>Operator 4PL informuje Przewoźnika o zleceniu transportowym od Producenta do Centrum dystrybucji, informując o warunkach i terminach dostaw (10)</a:t>
            </a:r>
            <a:endParaRPr lang="pl-PL" dirty="0"/>
          </a:p>
        </p:txBody>
      </p:sp>
      <p:sp>
        <p:nvSpPr>
          <p:cNvPr id="34" name="Prostokąt 33"/>
          <p:cNvSpPr/>
          <p:nvPr/>
        </p:nvSpPr>
        <p:spPr>
          <a:xfrm>
            <a:off x="4729325" y="2578969"/>
            <a:ext cx="419616"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11</a:t>
            </a:r>
            <a:endParaRPr lang="pl-PL" b="1" dirty="0">
              <a:ln w="0"/>
              <a:solidFill>
                <a:schemeClr val="tx1"/>
              </a:solidFill>
              <a:effectLst>
                <a:outerShdw blurRad="38100" dist="19050" dir="2700000" algn="tl" rotWithShape="0">
                  <a:schemeClr val="dk1">
                    <a:alpha val="40000"/>
                  </a:schemeClr>
                </a:outerShdw>
              </a:effectLst>
            </a:endParaRPr>
          </a:p>
        </p:txBody>
      </p:sp>
      <p:sp>
        <p:nvSpPr>
          <p:cNvPr id="35" name="Prostokąt 34"/>
          <p:cNvSpPr/>
          <p:nvPr/>
        </p:nvSpPr>
        <p:spPr>
          <a:xfrm>
            <a:off x="10882" y="4406291"/>
            <a:ext cx="9144000" cy="369332"/>
          </a:xfrm>
          <a:prstGeom prst="rect">
            <a:avLst/>
          </a:prstGeom>
        </p:spPr>
        <p:txBody>
          <a:bodyPr wrap="square">
            <a:spAutoFit/>
          </a:bodyPr>
          <a:lstStyle/>
          <a:p>
            <a:pPr algn="ctr"/>
            <a:r>
              <a:rPr lang="pl-PL" dirty="0"/>
              <a:t>Przewoźnik potwierdza realizację przewozu (11)</a:t>
            </a:r>
            <a:endParaRPr lang="pl-PL" dirty="0"/>
          </a:p>
        </p:txBody>
      </p:sp>
      <p:sp>
        <p:nvSpPr>
          <p:cNvPr id="36" name="Prostokąt 35"/>
          <p:cNvSpPr/>
          <p:nvPr/>
        </p:nvSpPr>
        <p:spPr>
          <a:xfrm>
            <a:off x="3499236" y="2553808"/>
            <a:ext cx="419619"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12</a:t>
            </a:r>
            <a:endParaRPr lang="pl-PL" b="1" dirty="0">
              <a:ln w="0"/>
              <a:solidFill>
                <a:schemeClr val="tx1"/>
              </a:solidFill>
              <a:effectLst>
                <a:outerShdw blurRad="38100" dist="19050" dir="2700000" algn="tl" rotWithShape="0">
                  <a:schemeClr val="dk1">
                    <a:alpha val="40000"/>
                  </a:schemeClr>
                </a:outerShdw>
              </a:effectLst>
            </a:endParaRPr>
          </a:p>
        </p:txBody>
      </p:sp>
      <p:sp>
        <p:nvSpPr>
          <p:cNvPr id="37" name="Prostokąt 36"/>
          <p:cNvSpPr/>
          <p:nvPr/>
        </p:nvSpPr>
        <p:spPr>
          <a:xfrm>
            <a:off x="0" y="4373637"/>
            <a:ext cx="9144000" cy="646331"/>
          </a:xfrm>
          <a:prstGeom prst="rect">
            <a:avLst/>
          </a:prstGeom>
        </p:spPr>
        <p:txBody>
          <a:bodyPr wrap="square">
            <a:spAutoFit/>
          </a:bodyPr>
          <a:lstStyle/>
          <a:p>
            <a:pPr algn="ctr"/>
            <a:r>
              <a:rPr lang="pl-PL" dirty="0"/>
              <a:t>Operator 4PL informuje Centrum </a:t>
            </a:r>
            <a:r>
              <a:rPr lang="pl-PL" dirty="0" smtClean="0"/>
              <a:t>dystrybucji i Producenta </a:t>
            </a:r>
            <a:r>
              <a:rPr lang="pl-PL" dirty="0"/>
              <a:t>o potwierdzeniu terminu dostawy oraz kompletności asortymentowej (12)</a:t>
            </a:r>
          </a:p>
        </p:txBody>
      </p:sp>
      <p:sp>
        <p:nvSpPr>
          <p:cNvPr id="38" name="Prostokąt 37"/>
          <p:cNvSpPr/>
          <p:nvPr/>
        </p:nvSpPr>
        <p:spPr>
          <a:xfrm>
            <a:off x="5641411" y="2553809"/>
            <a:ext cx="421937"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12</a:t>
            </a:r>
            <a:endParaRPr lang="pl-PL" b="1" dirty="0">
              <a:ln w="0"/>
              <a:solidFill>
                <a:schemeClr val="tx1"/>
              </a:solidFill>
              <a:effectLst>
                <a:outerShdw blurRad="38100" dist="19050" dir="2700000" algn="tl" rotWithShape="0">
                  <a:schemeClr val="dk1">
                    <a:alpha val="40000"/>
                  </a:schemeClr>
                </a:outerShdw>
              </a:effectLst>
            </a:endParaRPr>
          </a:p>
        </p:txBody>
      </p:sp>
      <p:sp>
        <p:nvSpPr>
          <p:cNvPr id="39" name="Prostokąt 38"/>
          <p:cNvSpPr/>
          <p:nvPr/>
        </p:nvSpPr>
        <p:spPr>
          <a:xfrm>
            <a:off x="7047979" y="1108928"/>
            <a:ext cx="419619"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13</a:t>
            </a:r>
            <a:endParaRPr lang="pl-PL" b="1" dirty="0">
              <a:ln w="0"/>
              <a:solidFill>
                <a:schemeClr val="tx1"/>
              </a:solidFill>
              <a:effectLst>
                <a:outerShdw blurRad="38100" dist="19050" dir="2700000" algn="tl" rotWithShape="0">
                  <a:schemeClr val="dk1">
                    <a:alpha val="40000"/>
                  </a:schemeClr>
                </a:outerShdw>
              </a:effectLst>
            </a:endParaRPr>
          </a:p>
        </p:txBody>
      </p:sp>
      <p:sp>
        <p:nvSpPr>
          <p:cNvPr id="40" name="Prostokąt 39"/>
          <p:cNvSpPr/>
          <p:nvPr/>
        </p:nvSpPr>
        <p:spPr>
          <a:xfrm>
            <a:off x="0" y="4373637"/>
            <a:ext cx="9144000" cy="646331"/>
          </a:xfrm>
          <a:prstGeom prst="rect">
            <a:avLst/>
          </a:prstGeom>
        </p:spPr>
        <p:txBody>
          <a:bodyPr wrap="square">
            <a:spAutoFit/>
          </a:bodyPr>
          <a:lstStyle/>
          <a:p>
            <a:pPr algn="ctr"/>
            <a:r>
              <a:rPr lang="pl-PL" dirty="0"/>
              <a:t>Klienta składa zamówienie w Centrum dystrybucji (13), które informuje o tym fakcie </a:t>
            </a:r>
            <a:r>
              <a:rPr lang="pl-PL" dirty="0" smtClean="0"/>
              <a:t/>
            </a:r>
            <a:br>
              <a:rPr lang="pl-PL" dirty="0" smtClean="0"/>
            </a:br>
            <a:r>
              <a:rPr lang="pl-PL" dirty="0" smtClean="0"/>
              <a:t>Operatora </a:t>
            </a:r>
            <a:r>
              <a:rPr lang="pl-PL" dirty="0"/>
              <a:t>4PL</a:t>
            </a:r>
          </a:p>
        </p:txBody>
      </p:sp>
      <p:sp>
        <p:nvSpPr>
          <p:cNvPr id="41" name="Prostokąt 40"/>
          <p:cNvSpPr/>
          <p:nvPr/>
        </p:nvSpPr>
        <p:spPr>
          <a:xfrm>
            <a:off x="5826470" y="2553809"/>
            <a:ext cx="421937"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13</a:t>
            </a:r>
            <a:endParaRPr lang="pl-PL" b="1" dirty="0">
              <a:ln w="0"/>
              <a:solidFill>
                <a:schemeClr val="tx1"/>
              </a:solidFill>
              <a:effectLst>
                <a:outerShdw blurRad="38100" dist="19050" dir="2700000" algn="tl" rotWithShape="0">
                  <a:schemeClr val="dk1">
                    <a:alpha val="40000"/>
                  </a:schemeClr>
                </a:outerShdw>
              </a:effectLst>
            </a:endParaRPr>
          </a:p>
        </p:txBody>
      </p:sp>
      <p:sp>
        <p:nvSpPr>
          <p:cNvPr id="42" name="Prostokąt 41"/>
          <p:cNvSpPr/>
          <p:nvPr/>
        </p:nvSpPr>
        <p:spPr>
          <a:xfrm>
            <a:off x="6754070" y="2546311"/>
            <a:ext cx="419616"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14</a:t>
            </a:r>
            <a:endParaRPr lang="pl-PL" b="1" dirty="0">
              <a:ln w="0"/>
              <a:solidFill>
                <a:schemeClr val="tx1"/>
              </a:solidFill>
              <a:effectLst>
                <a:outerShdw blurRad="38100" dist="19050" dir="2700000" algn="tl" rotWithShape="0">
                  <a:schemeClr val="dk1">
                    <a:alpha val="40000"/>
                  </a:schemeClr>
                </a:outerShdw>
              </a:effectLst>
            </a:endParaRPr>
          </a:p>
        </p:txBody>
      </p:sp>
      <p:sp>
        <p:nvSpPr>
          <p:cNvPr id="43" name="Prostokąt 42"/>
          <p:cNvSpPr/>
          <p:nvPr/>
        </p:nvSpPr>
        <p:spPr>
          <a:xfrm>
            <a:off x="-4" y="4373633"/>
            <a:ext cx="9144000" cy="646331"/>
          </a:xfrm>
          <a:prstGeom prst="rect">
            <a:avLst/>
          </a:prstGeom>
        </p:spPr>
        <p:txBody>
          <a:bodyPr wrap="square">
            <a:spAutoFit/>
          </a:bodyPr>
          <a:lstStyle/>
          <a:p>
            <a:pPr algn="ctr"/>
            <a:r>
              <a:rPr lang="pl-PL" dirty="0"/>
              <a:t>Operator 4PL informuje Przewoźnika o zleceniu transportowych z Centrum dystrybucji </a:t>
            </a:r>
            <a:r>
              <a:rPr lang="pl-PL" dirty="0" smtClean="0"/>
              <a:t/>
            </a:r>
            <a:br>
              <a:rPr lang="pl-PL" dirty="0" smtClean="0"/>
            </a:br>
            <a:r>
              <a:rPr lang="pl-PL" dirty="0" smtClean="0"/>
              <a:t>do </a:t>
            </a:r>
            <a:r>
              <a:rPr lang="pl-PL" dirty="0"/>
              <a:t>Klienta, informując o warunkach i terminach dostaw (14)</a:t>
            </a:r>
            <a:endParaRPr lang="pl-PL" dirty="0"/>
          </a:p>
        </p:txBody>
      </p:sp>
      <p:sp>
        <p:nvSpPr>
          <p:cNvPr id="44" name="Prostokąt 43"/>
          <p:cNvSpPr/>
          <p:nvPr/>
        </p:nvSpPr>
        <p:spPr>
          <a:xfrm>
            <a:off x="7331027" y="2557197"/>
            <a:ext cx="419616"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15</a:t>
            </a:r>
            <a:endParaRPr lang="pl-PL" b="1" dirty="0">
              <a:ln w="0"/>
              <a:solidFill>
                <a:schemeClr val="tx1"/>
              </a:solidFill>
              <a:effectLst>
                <a:outerShdw blurRad="38100" dist="19050" dir="2700000" algn="tl" rotWithShape="0">
                  <a:schemeClr val="dk1">
                    <a:alpha val="40000"/>
                  </a:schemeClr>
                </a:outerShdw>
              </a:effectLst>
            </a:endParaRPr>
          </a:p>
        </p:txBody>
      </p:sp>
      <p:sp>
        <p:nvSpPr>
          <p:cNvPr id="45" name="Prostokąt 44"/>
          <p:cNvSpPr/>
          <p:nvPr/>
        </p:nvSpPr>
        <p:spPr>
          <a:xfrm>
            <a:off x="10882" y="4384519"/>
            <a:ext cx="9144000" cy="369332"/>
          </a:xfrm>
          <a:prstGeom prst="rect">
            <a:avLst/>
          </a:prstGeom>
        </p:spPr>
        <p:txBody>
          <a:bodyPr wrap="square">
            <a:spAutoFit/>
          </a:bodyPr>
          <a:lstStyle/>
          <a:p>
            <a:pPr algn="ctr"/>
            <a:r>
              <a:rPr lang="pl-PL" dirty="0"/>
              <a:t>Przewoźnik potwierdza realizację przewozu (15)</a:t>
            </a:r>
            <a:endParaRPr lang="pl-PL" dirty="0"/>
          </a:p>
        </p:txBody>
      </p:sp>
      <p:sp>
        <p:nvSpPr>
          <p:cNvPr id="46" name="Prostokąt 45"/>
          <p:cNvSpPr/>
          <p:nvPr/>
        </p:nvSpPr>
        <p:spPr>
          <a:xfrm>
            <a:off x="6024736" y="2557197"/>
            <a:ext cx="419616"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16</a:t>
            </a:r>
            <a:endParaRPr lang="pl-PL" b="1" dirty="0">
              <a:ln w="0"/>
              <a:solidFill>
                <a:schemeClr val="tx1"/>
              </a:solidFill>
              <a:effectLst>
                <a:outerShdw blurRad="38100" dist="19050" dir="2700000" algn="tl" rotWithShape="0">
                  <a:schemeClr val="dk1">
                    <a:alpha val="40000"/>
                  </a:schemeClr>
                </a:outerShdw>
              </a:effectLst>
            </a:endParaRPr>
          </a:p>
        </p:txBody>
      </p:sp>
      <p:sp>
        <p:nvSpPr>
          <p:cNvPr id="47" name="Prostokąt 46"/>
          <p:cNvSpPr/>
          <p:nvPr/>
        </p:nvSpPr>
        <p:spPr>
          <a:xfrm>
            <a:off x="-4" y="4384519"/>
            <a:ext cx="9144000" cy="646331"/>
          </a:xfrm>
          <a:prstGeom prst="rect">
            <a:avLst/>
          </a:prstGeom>
        </p:spPr>
        <p:txBody>
          <a:bodyPr wrap="square">
            <a:spAutoFit/>
          </a:bodyPr>
          <a:lstStyle/>
          <a:p>
            <a:pPr algn="ctr"/>
            <a:r>
              <a:rPr lang="pl-PL" dirty="0"/>
              <a:t>Operator 4PL informuje Centrum dystrybucji o potwierdzeniu terminu dostawy i kompletności asortymentowej (16)</a:t>
            </a:r>
            <a:endParaRPr lang="pl-PL" dirty="0"/>
          </a:p>
        </p:txBody>
      </p:sp>
      <p:sp>
        <p:nvSpPr>
          <p:cNvPr id="48" name="Prostokąt 47"/>
          <p:cNvSpPr/>
          <p:nvPr/>
        </p:nvSpPr>
        <p:spPr>
          <a:xfrm>
            <a:off x="7047995" y="1490397"/>
            <a:ext cx="419616"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ln w="0"/>
                <a:solidFill>
                  <a:schemeClr val="tx1"/>
                </a:solidFill>
                <a:effectLst>
                  <a:outerShdw blurRad="38100" dist="19050" dir="2700000" algn="tl" rotWithShape="0">
                    <a:schemeClr val="dk1">
                      <a:alpha val="40000"/>
                    </a:schemeClr>
                  </a:outerShdw>
                </a:effectLst>
              </a:rPr>
              <a:t>17</a:t>
            </a:r>
            <a:endParaRPr lang="pl-PL" b="1" dirty="0">
              <a:ln w="0"/>
              <a:solidFill>
                <a:schemeClr val="tx1"/>
              </a:solidFill>
              <a:effectLst>
                <a:outerShdw blurRad="38100" dist="19050" dir="2700000" algn="tl" rotWithShape="0">
                  <a:schemeClr val="dk1">
                    <a:alpha val="40000"/>
                  </a:schemeClr>
                </a:outerShdw>
              </a:effectLst>
            </a:endParaRPr>
          </a:p>
        </p:txBody>
      </p:sp>
      <p:sp>
        <p:nvSpPr>
          <p:cNvPr id="49" name="Prostokąt 48"/>
          <p:cNvSpPr/>
          <p:nvPr/>
        </p:nvSpPr>
        <p:spPr>
          <a:xfrm>
            <a:off x="10883" y="4384519"/>
            <a:ext cx="9144000" cy="369332"/>
          </a:xfrm>
          <a:prstGeom prst="rect">
            <a:avLst/>
          </a:prstGeom>
        </p:spPr>
        <p:txBody>
          <a:bodyPr wrap="square">
            <a:spAutoFit/>
          </a:bodyPr>
          <a:lstStyle/>
          <a:p>
            <a:pPr algn="ctr"/>
            <a:r>
              <a:rPr lang="pl-PL" dirty="0"/>
              <a:t>Centrum dystrybucji informuje Klienta o realizacji dostawy (17)</a:t>
            </a:r>
            <a:endParaRPr lang="pl-PL" dirty="0"/>
          </a:p>
        </p:txBody>
      </p:sp>
    </p:spTree>
    <p:extLst>
      <p:ext uri="{BB962C8B-B14F-4D97-AF65-F5344CB8AC3E}">
        <p14:creationId xmlns:p14="http://schemas.microsoft.com/office/powerpoint/2010/main" val="133219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6"/>
                                        </p:tgtEl>
                                      </p:cBhvr>
                                    </p:animEffect>
                                    <p:set>
                                      <p:cBhvr>
                                        <p:cTn id="72" dur="1" fill="hold">
                                          <p:stCondLst>
                                            <p:cond delay="499"/>
                                          </p:stCondLst>
                                        </p:cTn>
                                        <p:tgtEl>
                                          <p:spTgt spid="1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500"/>
                                        <p:tgtEl>
                                          <p:spTgt spid="2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1" nodeType="clickEffect">
                                  <p:stCondLst>
                                    <p:cond delay="0"/>
                                  </p:stCondLst>
                                  <p:childTnLst>
                                    <p:animEffect transition="out" filter="fade">
                                      <p:cBhvr>
                                        <p:cTn id="103" dur="500"/>
                                        <p:tgtEl>
                                          <p:spTgt spid="22"/>
                                        </p:tgtEl>
                                      </p:cBhvr>
                                    </p:animEffect>
                                    <p:set>
                                      <p:cBhvr>
                                        <p:cTn id="104" dur="1" fill="hold">
                                          <p:stCondLst>
                                            <p:cond delay="499"/>
                                          </p:stCondLst>
                                        </p:cTn>
                                        <p:tgtEl>
                                          <p:spTgt spid="22"/>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4"/>
                                        </p:tgtEl>
                                      </p:cBhvr>
                                    </p:animEffect>
                                    <p:set>
                                      <p:cBhvr>
                                        <p:cTn id="107" dur="1" fill="hold">
                                          <p:stCondLst>
                                            <p:cond delay="499"/>
                                          </p:stCondLst>
                                        </p:cTn>
                                        <p:tgtEl>
                                          <p:spTgt spid="24"/>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23"/>
                                        </p:tgtEl>
                                      </p:cBhvr>
                                    </p:animEffect>
                                    <p:set>
                                      <p:cBhvr>
                                        <p:cTn id="110" dur="1" fill="hold">
                                          <p:stCondLst>
                                            <p:cond delay="499"/>
                                          </p:stCondLst>
                                        </p:cTn>
                                        <p:tgtEl>
                                          <p:spTgt spid="23"/>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500"/>
                                        <p:tgtEl>
                                          <p:spTgt spid="2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fade">
                                      <p:cBhvr>
                                        <p:cTn id="118" dur="500"/>
                                        <p:tgtEl>
                                          <p:spTgt spid="2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fade">
                                      <p:cBhvr>
                                        <p:cTn id="121" dur="500"/>
                                        <p:tgtEl>
                                          <p:spTgt spid="2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25"/>
                                        </p:tgtEl>
                                      </p:cBhvr>
                                    </p:animEffect>
                                    <p:set>
                                      <p:cBhvr>
                                        <p:cTn id="126" dur="1" fill="hold">
                                          <p:stCondLst>
                                            <p:cond delay="499"/>
                                          </p:stCondLst>
                                        </p:cTn>
                                        <p:tgtEl>
                                          <p:spTgt spid="25"/>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7"/>
                                        </p:tgtEl>
                                      </p:cBhvr>
                                    </p:animEffect>
                                    <p:set>
                                      <p:cBhvr>
                                        <p:cTn id="129" dur="1" fill="hold">
                                          <p:stCondLst>
                                            <p:cond delay="499"/>
                                          </p:stCondLst>
                                        </p:cTn>
                                        <p:tgtEl>
                                          <p:spTgt spid="27"/>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6"/>
                                        </p:tgtEl>
                                      </p:cBhvr>
                                    </p:animEffect>
                                    <p:set>
                                      <p:cBhvr>
                                        <p:cTn id="132" dur="1" fill="hold">
                                          <p:stCondLst>
                                            <p:cond delay="499"/>
                                          </p:stCondLst>
                                        </p:cTn>
                                        <p:tgtEl>
                                          <p:spTgt spid="26"/>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fade">
                                      <p:cBhvr>
                                        <p:cTn id="137" dur="500"/>
                                        <p:tgtEl>
                                          <p:spTgt spid="28"/>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fade">
                                      <p:cBhvr>
                                        <p:cTn id="140" dur="500"/>
                                        <p:tgtEl>
                                          <p:spTgt spid="29"/>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grpId="1" nodeType="clickEffect">
                                  <p:stCondLst>
                                    <p:cond delay="0"/>
                                  </p:stCondLst>
                                  <p:childTnLst>
                                    <p:animEffect transition="out" filter="fade">
                                      <p:cBhvr>
                                        <p:cTn id="144" dur="500"/>
                                        <p:tgtEl>
                                          <p:spTgt spid="28"/>
                                        </p:tgtEl>
                                      </p:cBhvr>
                                    </p:animEffect>
                                    <p:set>
                                      <p:cBhvr>
                                        <p:cTn id="145" dur="1" fill="hold">
                                          <p:stCondLst>
                                            <p:cond delay="499"/>
                                          </p:stCondLst>
                                        </p:cTn>
                                        <p:tgtEl>
                                          <p:spTgt spid="28"/>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29"/>
                                        </p:tgtEl>
                                      </p:cBhvr>
                                    </p:animEffect>
                                    <p:set>
                                      <p:cBhvr>
                                        <p:cTn id="148" dur="1" fill="hold">
                                          <p:stCondLst>
                                            <p:cond delay="499"/>
                                          </p:stCondLst>
                                        </p:cTn>
                                        <p:tgtEl>
                                          <p:spTgt spid="29"/>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31"/>
                                        </p:tgtEl>
                                        <p:attrNameLst>
                                          <p:attrName>style.visibility</p:attrName>
                                        </p:attrNameLst>
                                      </p:cBhvr>
                                      <p:to>
                                        <p:strVal val="visible"/>
                                      </p:to>
                                    </p:set>
                                    <p:animEffect transition="in" filter="fade">
                                      <p:cBhvr>
                                        <p:cTn id="156" dur="500"/>
                                        <p:tgtEl>
                                          <p:spTgt spid="31"/>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grpId="1" nodeType="clickEffect">
                                  <p:stCondLst>
                                    <p:cond delay="0"/>
                                  </p:stCondLst>
                                  <p:childTnLst>
                                    <p:animEffect transition="out" filter="fade">
                                      <p:cBhvr>
                                        <p:cTn id="160" dur="500"/>
                                        <p:tgtEl>
                                          <p:spTgt spid="30"/>
                                        </p:tgtEl>
                                      </p:cBhvr>
                                    </p:animEffect>
                                    <p:set>
                                      <p:cBhvr>
                                        <p:cTn id="161" dur="1" fill="hold">
                                          <p:stCondLst>
                                            <p:cond delay="499"/>
                                          </p:stCondLst>
                                        </p:cTn>
                                        <p:tgtEl>
                                          <p:spTgt spid="30"/>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31"/>
                                        </p:tgtEl>
                                      </p:cBhvr>
                                    </p:animEffect>
                                    <p:set>
                                      <p:cBhvr>
                                        <p:cTn id="164" dur="1" fill="hold">
                                          <p:stCondLst>
                                            <p:cond delay="499"/>
                                          </p:stCondLst>
                                        </p:cTn>
                                        <p:tgtEl>
                                          <p:spTgt spid="31"/>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32"/>
                                        </p:tgtEl>
                                        <p:attrNameLst>
                                          <p:attrName>style.visibility</p:attrName>
                                        </p:attrNameLst>
                                      </p:cBhvr>
                                      <p:to>
                                        <p:strVal val="visible"/>
                                      </p:to>
                                    </p:set>
                                    <p:animEffect transition="in" filter="fade">
                                      <p:cBhvr>
                                        <p:cTn id="169" dur="500"/>
                                        <p:tgtEl>
                                          <p:spTgt spid="32"/>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33"/>
                                        </p:tgtEl>
                                        <p:attrNameLst>
                                          <p:attrName>style.visibility</p:attrName>
                                        </p:attrNameLst>
                                      </p:cBhvr>
                                      <p:to>
                                        <p:strVal val="visible"/>
                                      </p:to>
                                    </p:set>
                                    <p:animEffect transition="in" filter="fade">
                                      <p:cBhvr>
                                        <p:cTn id="172" dur="500"/>
                                        <p:tgtEl>
                                          <p:spTgt spid="3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32"/>
                                        </p:tgtEl>
                                      </p:cBhvr>
                                    </p:animEffect>
                                    <p:set>
                                      <p:cBhvr>
                                        <p:cTn id="177" dur="1" fill="hold">
                                          <p:stCondLst>
                                            <p:cond delay="499"/>
                                          </p:stCondLst>
                                        </p:cTn>
                                        <p:tgtEl>
                                          <p:spTgt spid="32"/>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33"/>
                                        </p:tgtEl>
                                      </p:cBhvr>
                                    </p:animEffect>
                                    <p:set>
                                      <p:cBhvr>
                                        <p:cTn id="180" dur="1" fill="hold">
                                          <p:stCondLst>
                                            <p:cond delay="499"/>
                                          </p:stCondLst>
                                        </p:cTn>
                                        <p:tgtEl>
                                          <p:spTgt spid="33"/>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fade">
                                      <p:cBhvr>
                                        <p:cTn id="185" dur="500"/>
                                        <p:tgtEl>
                                          <p:spTgt spid="34"/>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35"/>
                                        </p:tgtEl>
                                        <p:attrNameLst>
                                          <p:attrName>style.visibility</p:attrName>
                                        </p:attrNameLst>
                                      </p:cBhvr>
                                      <p:to>
                                        <p:strVal val="visible"/>
                                      </p:to>
                                    </p:set>
                                    <p:animEffect transition="in" filter="fade">
                                      <p:cBhvr>
                                        <p:cTn id="188" dur="500"/>
                                        <p:tgtEl>
                                          <p:spTgt spid="35"/>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500"/>
                                        <p:tgtEl>
                                          <p:spTgt spid="34"/>
                                        </p:tgtEl>
                                      </p:cBhvr>
                                    </p:animEffect>
                                    <p:set>
                                      <p:cBhvr>
                                        <p:cTn id="193" dur="1" fill="hold">
                                          <p:stCondLst>
                                            <p:cond delay="499"/>
                                          </p:stCondLst>
                                        </p:cTn>
                                        <p:tgtEl>
                                          <p:spTgt spid="34"/>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35"/>
                                        </p:tgtEl>
                                      </p:cBhvr>
                                    </p:animEffect>
                                    <p:set>
                                      <p:cBhvr>
                                        <p:cTn id="196" dur="1" fill="hold">
                                          <p:stCondLst>
                                            <p:cond delay="499"/>
                                          </p:stCondLst>
                                        </p:cTn>
                                        <p:tgtEl>
                                          <p:spTgt spid="35"/>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grpId="0" nodeType="clickEffect">
                                  <p:stCondLst>
                                    <p:cond delay="0"/>
                                  </p:stCondLst>
                                  <p:childTnLst>
                                    <p:set>
                                      <p:cBhvr>
                                        <p:cTn id="200" dur="1" fill="hold">
                                          <p:stCondLst>
                                            <p:cond delay="0"/>
                                          </p:stCondLst>
                                        </p:cTn>
                                        <p:tgtEl>
                                          <p:spTgt spid="36"/>
                                        </p:tgtEl>
                                        <p:attrNameLst>
                                          <p:attrName>style.visibility</p:attrName>
                                        </p:attrNameLst>
                                      </p:cBhvr>
                                      <p:to>
                                        <p:strVal val="visible"/>
                                      </p:to>
                                    </p:set>
                                    <p:animEffect transition="in" filter="fade">
                                      <p:cBhvr>
                                        <p:cTn id="201" dur="500"/>
                                        <p:tgtEl>
                                          <p:spTgt spid="36"/>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37"/>
                                        </p:tgtEl>
                                        <p:attrNameLst>
                                          <p:attrName>style.visibility</p:attrName>
                                        </p:attrNameLst>
                                      </p:cBhvr>
                                      <p:to>
                                        <p:strVal val="visible"/>
                                      </p:to>
                                    </p:set>
                                    <p:animEffect transition="in" filter="fade">
                                      <p:cBhvr>
                                        <p:cTn id="204" dur="500"/>
                                        <p:tgtEl>
                                          <p:spTgt spid="37"/>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38"/>
                                        </p:tgtEl>
                                        <p:attrNameLst>
                                          <p:attrName>style.visibility</p:attrName>
                                        </p:attrNameLst>
                                      </p:cBhvr>
                                      <p:to>
                                        <p:strVal val="visible"/>
                                      </p:to>
                                    </p:set>
                                    <p:animEffect transition="in" filter="fade">
                                      <p:cBhvr>
                                        <p:cTn id="207" dur="500"/>
                                        <p:tgtEl>
                                          <p:spTgt spid="38"/>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xit" presetSubtype="0" fill="hold" grpId="1" nodeType="clickEffect">
                                  <p:stCondLst>
                                    <p:cond delay="0"/>
                                  </p:stCondLst>
                                  <p:childTnLst>
                                    <p:animEffect transition="out" filter="fade">
                                      <p:cBhvr>
                                        <p:cTn id="211" dur="500"/>
                                        <p:tgtEl>
                                          <p:spTgt spid="36"/>
                                        </p:tgtEl>
                                      </p:cBhvr>
                                    </p:animEffect>
                                    <p:set>
                                      <p:cBhvr>
                                        <p:cTn id="212" dur="1" fill="hold">
                                          <p:stCondLst>
                                            <p:cond delay="499"/>
                                          </p:stCondLst>
                                        </p:cTn>
                                        <p:tgtEl>
                                          <p:spTgt spid="36"/>
                                        </p:tgtEl>
                                        <p:attrNameLst>
                                          <p:attrName>style.visibility</p:attrName>
                                        </p:attrNameLst>
                                      </p:cBhvr>
                                      <p:to>
                                        <p:strVal val="hidden"/>
                                      </p:to>
                                    </p:set>
                                  </p:childTnLst>
                                </p:cTn>
                              </p:par>
                              <p:par>
                                <p:cTn id="213" presetID="10" presetClass="exit" presetSubtype="0" fill="hold" grpId="1" nodeType="withEffect">
                                  <p:stCondLst>
                                    <p:cond delay="0"/>
                                  </p:stCondLst>
                                  <p:childTnLst>
                                    <p:animEffect transition="out" filter="fade">
                                      <p:cBhvr>
                                        <p:cTn id="214" dur="500"/>
                                        <p:tgtEl>
                                          <p:spTgt spid="38"/>
                                        </p:tgtEl>
                                      </p:cBhvr>
                                    </p:animEffect>
                                    <p:set>
                                      <p:cBhvr>
                                        <p:cTn id="215" dur="1" fill="hold">
                                          <p:stCondLst>
                                            <p:cond delay="499"/>
                                          </p:stCondLst>
                                        </p:cTn>
                                        <p:tgtEl>
                                          <p:spTgt spid="38"/>
                                        </p:tgtEl>
                                        <p:attrNameLst>
                                          <p:attrName>style.visibility</p:attrName>
                                        </p:attrNameLst>
                                      </p:cBhvr>
                                      <p:to>
                                        <p:strVal val="hidden"/>
                                      </p:to>
                                    </p:set>
                                  </p:childTnLst>
                                </p:cTn>
                              </p:par>
                              <p:par>
                                <p:cTn id="216" presetID="10" presetClass="exit" presetSubtype="0" fill="hold" grpId="1" nodeType="withEffect">
                                  <p:stCondLst>
                                    <p:cond delay="0"/>
                                  </p:stCondLst>
                                  <p:childTnLst>
                                    <p:animEffect transition="out" filter="fade">
                                      <p:cBhvr>
                                        <p:cTn id="217" dur="500"/>
                                        <p:tgtEl>
                                          <p:spTgt spid="37"/>
                                        </p:tgtEl>
                                      </p:cBhvr>
                                    </p:animEffect>
                                    <p:set>
                                      <p:cBhvr>
                                        <p:cTn id="218" dur="1" fill="hold">
                                          <p:stCondLst>
                                            <p:cond delay="499"/>
                                          </p:stCondLst>
                                        </p:cTn>
                                        <p:tgtEl>
                                          <p:spTgt spid="37"/>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grpId="0" nodeType="clickEffect">
                                  <p:stCondLst>
                                    <p:cond delay="0"/>
                                  </p:stCondLst>
                                  <p:childTnLst>
                                    <p:set>
                                      <p:cBhvr>
                                        <p:cTn id="222" dur="1" fill="hold">
                                          <p:stCondLst>
                                            <p:cond delay="0"/>
                                          </p:stCondLst>
                                        </p:cTn>
                                        <p:tgtEl>
                                          <p:spTgt spid="39"/>
                                        </p:tgtEl>
                                        <p:attrNameLst>
                                          <p:attrName>style.visibility</p:attrName>
                                        </p:attrNameLst>
                                      </p:cBhvr>
                                      <p:to>
                                        <p:strVal val="visible"/>
                                      </p:to>
                                    </p:set>
                                    <p:animEffect transition="in" filter="fade">
                                      <p:cBhvr>
                                        <p:cTn id="223" dur="500"/>
                                        <p:tgtEl>
                                          <p:spTgt spid="3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40"/>
                                        </p:tgtEl>
                                        <p:attrNameLst>
                                          <p:attrName>style.visibility</p:attrName>
                                        </p:attrNameLst>
                                      </p:cBhvr>
                                      <p:to>
                                        <p:strVal val="visible"/>
                                      </p:to>
                                    </p:set>
                                    <p:animEffect transition="in" filter="fade">
                                      <p:cBhvr>
                                        <p:cTn id="226" dur="500"/>
                                        <p:tgtEl>
                                          <p:spTgt spid="40"/>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41"/>
                                        </p:tgtEl>
                                        <p:attrNameLst>
                                          <p:attrName>style.visibility</p:attrName>
                                        </p:attrNameLst>
                                      </p:cBhvr>
                                      <p:to>
                                        <p:strVal val="visible"/>
                                      </p:to>
                                    </p:set>
                                    <p:animEffect transition="in" filter="fade">
                                      <p:cBhvr>
                                        <p:cTn id="229" dur="500"/>
                                        <p:tgtEl>
                                          <p:spTgt spid="41"/>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xit" presetSubtype="0" fill="hold" grpId="1" nodeType="clickEffect">
                                  <p:stCondLst>
                                    <p:cond delay="0"/>
                                  </p:stCondLst>
                                  <p:childTnLst>
                                    <p:animEffect transition="out" filter="fade">
                                      <p:cBhvr>
                                        <p:cTn id="233" dur="500"/>
                                        <p:tgtEl>
                                          <p:spTgt spid="39"/>
                                        </p:tgtEl>
                                      </p:cBhvr>
                                    </p:animEffect>
                                    <p:set>
                                      <p:cBhvr>
                                        <p:cTn id="234" dur="1" fill="hold">
                                          <p:stCondLst>
                                            <p:cond delay="499"/>
                                          </p:stCondLst>
                                        </p:cTn>
                                        <p:tgtEl>
                                          <p:spTgt spid="39"/>
                                        </p:tgtEl>
                                        <p:attrNameLst>
                                          <p:attrName>style.visibility</p:attrName>
                                        </p:attrNameLst>
                                      </p:cBhvr>
                                      <p:to>
                                        <p:strVal val="hidden"/>
                                      </p:to>
                                    </p:set>
                                  </p:childTnLst>
                                </p:cTn>
                              </p:par>
                              <p:par>
                                <p:cTn id="235" presetID="10" presetClass="exit" presetSubtype="0" fill="hold" grpId="1" nodeType="withEffect">
                                  <p:stCondLst>
                                    <p:cond delay="0"/>
                                  </p:stCondLst>
                                  <p:childTnLst>
                                    <p:animEffect transition="out" filter="fade">
                                      <p:cBhvr>
                                        <p:cTn id="236" dur="500"/>
                                        <p:tgtEl>
                                          <p:spTgt spid="41"/>
                                        </p:tgtEl>
                                      </p:cBhvr>
                                    </p:animEffect>
                                    <p:set>
                                      <p:cBhvr>
                                        <p:cTn id="237" dur="1" fill="hold">
                                          <p:stCondLst>
                                            <p:cond delay="499"/>
                                          </p:stCondLst>
                                        </p:cTn>
                                        <p:tgtEl>
                                          <p:spTgt spid="41"/>
                                        </p:tgtEl>
                                        <p:attrNameLst>
                                          <p:attrName>style.visibility</p:attrName>
                                        </p:attrNameLst>
                                      </p:cBhvr>
                                      <p:to>
                                        <p:strVal val="hidden"/>
                                      </p:to>
                                    </p:set>
                                  </p:childTnLst>
                                </p:cTn>
                              </p:par>
                              <p:par>
                                <p:cTn id="238" presetID="10" presetClass="exit" presetSubtype="0" fill="hold" grpId="1" nodeType="withEffect">
                                  <p:stCondLst>
                                    <p:cond delay="0"/>
                                  </p:stCondLst>
                                  <p:childTnLst>
                                    <p:animEffect transition="out" filter="fade">
                                      <p:cBhvr>
                                        <p:cTn id="239" dur="500"/>
                                        <p:tgtEl>
                                          <p:spTgt spid="40"/>
                                        </p:tgtEl>
                                      </p:cBhvr>
                                    </p:animEffect>
                                    <p:set>
                                      <p:cBhvr>
                                        <p:cTn id="240" dur="1" fill="hold">
                                          <p:stCondLst>
                                            <p:cond delay="499"/>
                                          </p:stCondLst>
                                        </p:cTn>
                                        <p:tgtEl>
                                          <p:spTgt spid="40"/>
                                        </p:tgtEl>
                                        <p:attrNameLst>
                                          <p:attrName>style.visibility</p:attrName>
                                        </p:attrNameLst>
                                      </p:cBhvr>
                                      <p:to>
                                        <p:strVal val="hidden"/>
                                      </p:to>
                                    </p:set>
                                  </p:childTnLst>
                                </p:cTn>
                              </p:par>
                            </p:childTnLst>
                          </p:cTn>
                        </p:par>
                      </p:childTnLst>
                    </p:cTn>
                  </p:par>
                  <p:par>
                    <p:cTn id="241" fill="hold">
                      <p:stCondLst>
                        <p:cond delay="indefinite"/>
                      </p:stCondLst>
                      <p:childTnLst>
                        <p:par>
                          <p:cTn id="242" fill="hold">
                            <p:stCondLst>
                              <p:cond delay="0"/>
                            </p:stCondLst>
                            <p:childTnLst>
                              <p:par>
                                <p:cTn id="243" presetID="10" presetClass="entr" presetSubtype="0" fill="hold" grpId="0" nodeType="clickEffect">
                                  <p:stCondLst>
                                    <p:cond delay="0"/>
                                  </p:stCondLst>
                                  <p:childTnLst>
                                    <p:set>
                                      <p:cBhvr>
                                        <p:cTn id="244" dur="1" fill="hold">
                                          <p:stCondLst>
                                            <p:cond delay="0"/>
                                          </p:stCondLst>
                                        </p:cTn>
                                        <p:tgtEl>
                                          <p:spTgt spid="42"/>
                                        </p:tgtEl>
                                        <p:attrNameLst>
                                          <p:attrName>style.visibility</p:attrName>
                                        </p:attrNameLst>
                                      </p:cBhvr>
                                      <p:to>
                                        <p:strVal val="visible"/>
                                      </p:to>
                                    </p:set>
                                    <p:animEffect transition="in" filter="fade">
                                      <p:cBhvr>
                                        <p:cTn id="245" dur="500"/>
                                        <p:tgtEl>
                                          <p:spTgt spid="42"/>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43"/>
                                        </p:tgtEl>
                                        <p:attrNameLst>
                                          <p:attrName>style.visibility</p:attrName>
                                        </p:attrNameLst>
                                      </p:cBhvr>
                                      <p:to>
                                        <p:strVal val="visible"/>
                                      </p:to>
                                    </p:set>
                                    <p:animEffect transition="in" filter="fade">
                                      <p:cBhvr>
                                        <p:cTn id="248" dur="500"/>
                                        <p:tgtEl>
                                          <p:spTgt spid="43"/>
                                        </p:tgtEl>
                                      </p:cBhvr>
                                    </p:animEffect>
                                  </p:childTnLst>
                                </p:cTn>
                              </p:par>
                            </p:childTnLst>
                          </p:cTn>
                        </p:par>
                      </p:childTnLst>
                    </p:cTn>
                  </p:par>
                  <p:par>
                    <p:cTn id="249" fill="hold">
                      <p:stCondLst>
                        <p:cond delay="indefinite"/>
                      </p:stCondLst>
                      <p:childTnLst>
                        <p:par>
                          <p:cTn id="250" fill="hold">
                            <p:stCondLst>
                              <p:cond delay="0"/>
                            </p:stCondLst>
                            <p:childTnLst>
                              <p:par>
                                <p:cTn id="251" presetID="10" presetClass="exit" presetSubtype="0" fill="hold" grpId="1" nodeType="clickEffect">
                                  <p:stCondLst>
                                    <p:cond delay="0"/>
                                  </p:stCondLst>
                                  <p:childTnLst>
                                    <p:animEffect transition="out" filter="fade">
                                      <p:cBhvr>
                                        <p:cTn id="252" dur="500"/>
                                        <p:tgtEl>
                                          <p:spTgt spid="42"/>
                                        </p:tgtEl>
                                      </p:cBhvr>
                                    </p:animEffect>
                                    <p:set>
                                      <p:cBhvr>
                                        <p:cTn id="253" dur="1" fill="hold">
                                          <p:stCondLst>
                                            <p:cond delay="499"/>
                                          </p:stCondLst>
                                        </p:cTn>
                                        <p:tgtEl>
                                          <p:spTgt spid="42"/>
                                        </p:tgtEl>
                                        <p:attrNameLst>
                                          <p:attrName>style.visibility</p:attrName>
                                        </p:attrNameLst>
                                      </p:cBhvr>
                                      <p:to>
                                        <p:strVal val="hidden"/>
                                      </p:to>
                                    </p:set>
                                  </p:childTnLst>
                                </p:cTn>
                              </p:par>
                              <p:par>
                                <p:cTn id="254" presetID="10" presetClass="exit" presetSubtype="0" fill="hold" grpId="1" nodeType="withEffect">
                                  <p:stCondLst>
                                    <p:cond delay="0"/>
                                  </p:stCondLst>
                                  <p:childTnLst>
                                    <p:animEffect transition="out" filter="fade">
                                      <p:cBhvr>
                                        <p:cTn id="255" dur="500"/>
                                        <p:tgtEl>
                                          <p:spTgt spid="43"/>
                                        </p:tgtEl>
                                      </p:cBhvr>
                                    </p:animEffect>
                                    <p:set>
                                      <p:cBhvr>
                                        <p:cTn id="256" dur="1" fill="hold">
                                          <p:stCondLst>
                                            <p:cond delay="499"/>
                                          </p:stCondLst>
                                        </p:cTn>
                                        <p:tgtEl>
                                          <p:spTgt spid="43"/>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44"/>
                                        </p:tgtEl>
                                        <p:attrNameLst>
                                          <p:attrName>style.visibility</p:attrName>
                                        </p:attrNameLst>
                                      </p:cBhvr>
                                      <p:to>
                                        <p:strVal val="visible"/>
                                      </p:to>
                                    </p:set>
                                    <p:animEffect transition="in" filter="fade">
                                      <p:cBhvr>
                                        <p:cTn id="261" dur="500"/>
                                        <p:tgtEl>
                                          <p:spTgt spid="44"/>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45"/>
                                        </p:tgtEl>
                                        <p:attrNameLst>
                                          <p:attrName>style.visibility</p:attrName>
                                        </p:attrNameLst>
                                      </p:cBhvr>
                                      <p:to>
                                        <p:strVal val="visible"/>
                                      </p:to>
                                    </p:set>
                                    <p:animEffect transition="in" filter="fade">
                                      <p:cBhvr>
                                        <p:cTn id="264" dur="500"/>
                                        <p:tgtEl>
                                          <p:spTgt spid="45"/>
                                        </p:tgtEl>
                                      </p:cBhvr>
                                    </p:animEffect>
                                  </p:childTnLst>
                                </p:cTn>
                              </p:par>
                            </p:childTnLst>
                          </p:cTn>
                        </p:par>
                      </p:childTnLst>
                    </p:cTn>
                  </p:par>
                  <p:par>
                    <p:cTn id="265" fill="hold">
                      <p:stCondLst>
                        <p:cond delay="indefinite"/>
                      </p:stCondLst>
                      <p:childTnLst>
                        <p:par>
                          <p:cTn id="266" fill="hold">
                            <p:stCondLst>
                              <p:cond delay="0"/>
                            </p:stCondLst>
                            <p:childTnLst>
                              <p:par>
                                <p:cTn id="267" presetID="10" presetClass="exit" presetSubtype="0" fill="hold" grpId="1" nodeType="clickEffect">
                                  <p:stCondLst>
                                    <p:cond delay="0"/>
                                  </p:stCondLst>
                                  <p:childTnLst>
                                    <p:animEffect transition="out" filter="fade">
                                      <p:cBhvr>
                                        <p:cTn id="268" dur="500"/>
                                        <p:tgtEl>
                                          <p:spTgt spid="44"/>
                                        </p:tgtEl>
                                      </p:cBhvr>
                                    </p:animEffect>
                                    <p:set>
                                      <p:cBhvr>
                                        <p:cTn id="269" dur="1" fill="hold">
                                          <p:stCondLst>
                                            <p:cond delay="499"/>
                                          </p:stCondLst>
                                        </p:cTn>
                                        <p:tgtEl>
                                          <p:spTgt spid="44"/>
                                        </p:tgtEl>
                                        <p:attrNameLst>
                                          <p:attrName>style.visibility</p:attrName>
                                        </p:attrNameLst>
                                      </p:cBhvr>
                                      <p:to>
                                        <p:strVal val="hidden"/>
                                      </p:to>
                                    </p:set>
                                  </p:childTnLst>
                                </p:cTn>
                              </p:par>
                              <p:par>
                                <p:cTn id="270" presetID="10" presetClass="exit" presetSubtype="0" fill="hold" grpId="1" nodeType="withEffect">
                                  <p:stCondLst>
                                    <p:cond delay="0"/>
                                  </p:stCondLst>
                                  <p:childTnLst>
                                    <p:animEffect transition="out" filter="fade">
                                      <p:cBhvr>
                                        <p:cTn id="271" dur="500"/>
                                        <p:tgtEl>
                                          <p:spTgt spid="45"/>
                                        </p:tgtEl>
                                      </p:cBhvr>
                                    </p:animEffect>
                                    <p:set>
                                      <p:cBhvr>
                                        <p:cTn id="272" dur="1" fill="hold">
                                          <p:stCondLst>
                                            <p:cond delay="499"/>
                                          </p:stCondLst>
                                        </p:cTn>
                                        <p:tgtEl>
                                          <p:spTgt spid="45"/>
                                        </p:tgtEl>
                                        <p:attrNameLst>
                                          <p:attrName>style.visibility</p:attrName>
                                        </p:attrNameLst>
                                      </p:cBhvr>
                                      <p:to>
                                        <p:strVal val="hidden"/>
                                      </p:to>
                                    </p:se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46"/>
                                        </p:tgtEl>
                                        <p:attrNameLst>
                                          <p:attrName>style.visibility</p:attrName>
                                        </p:attrNameLst>
                                      </p:cBhvr>
                                      <p:to>
                                        <p:strVal val="visible"/>
                                      </p:to>
                                    </p:set>
                                    <p:animEffect transition="in" filter="fade">
                                      <p:cBhvr>
                                        <p:cTn id="277" dur="500"/>
                                        <p:tgtEl>
                                          <p:spTgt spid="46"/>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47"/>
                                        </p:tgtEl>
                                        <p:attrNameLst>
                                          <p:attrName>style.visibility</p:attrName>
                                        </p:attrNameLst>
                                      </p:cBhvr>
                                      <p:to>
                                        <p:strVal val="visible"/>
                                      </p:to>
                                    </p:set>
                                    <p:animEffect transition="in" filter="fade">
                                      <p:cBhvr>
                                        <p:cTn id="280" dur="500"/>
                                        <p:tgtEl>
                                          <p:spTgt spid="47"/>
                                        </p:tgtEl>
                                      </p:cBhvr>
                                    </p:animEffect>
                                  </p:childTnLst>
                                </p:cTn>
                              </p:par>
                            </p:childTnLst>
                          </p:cTn>
                        </p:par>
                      </p:childTnLst>
                    </p:cTn>
                  </p:par>
                  <p:par>
                    <p:cTn id="281" fill="hold">
                      <p:stCondLst>
                        <p:cond delay="indefinite"/>
                      </p:stCondLst>
                      <p:childTnLst>
                        <p:par>
                          <p:cTn id="282" fill="hold">
                            <p:stCondLst>
                              <p:cond delay="0"/>
                            </p:stCondLst>
                            <p:childTnLst>
                              <p:par>
                                <p:cTn id="283" presetID="10" presetClass="exit" presetSubtype="0" fill="hold" grpId="1" nodeType="clickEffect">
                                  <p:stCondLst>
                                    <p:cond delay="0"/>
                                  </p:stCondLst>
                                  <p:childTnLst>
                                    <p:animEffect transition="out" filter="fade">
                                      <p:cBhvr>
                                        <p:cTn id="284" dur="500"/>
                                        <p:tgtEl>
                                          <p:spTgt spid="46"/>
                                        </p:tgtEl>
                                      </p:cBhvr>
                                    </p:animEffect>
                                    <p:set>
                                      <p:cBhvr>
                                        <p:cTn id="285" dur="1" fill="hold">
                                          <p:stCondLst>
                                            <p:cond delay="499"/>
                                          </p:stCondLst>
                                        </p:cTn>
                                        <p:tgtEl>
                                          <p:spTgt spid="46"/>
                                        </p:tgtEl>
                                        <p:attrNameLst>
                                          <p:attrName>style.visibility</p:attrName>
                                        </p:attrNameLst>
                                      </p:cBhvr>
                                      <p:to>
                                        <p:strVal val="hidden"/>
                                      </p:to>
                                    </p:set>
                                  </p:childTnLst>
                                </p:cTn>
                              </p:par>
                              <p:par>
                                <p:cTn id="286" presetID="10" presetClass="exit" presetSubtype="0" fill="hold" grpId="1" nodeType="withEffect">
                                  <p:stCondLst>
                                    <p:cond delay="0"/>
                                  </p:stCondLst>
                                  <p:childTnLst>
                                    <p:animEffect transition="out" filter="fade">
                                      <p:cBhvr>
                                        <p:cTn id="287" dur="500"/>
                                        <p:tgtEl>
                                          <p:spTgt spid="47"/>
                                        </p:tgtEl>
                                      </p:cBhvr>
                                    </p:animEffect>
                                    <p:set>
                                      <p:cBhvr>
                                        <p:cTn id="288" dur="1" fill="hold">
                                          <p:stCondLst>
                                            <p:cond delay="499"/>
                                          </p:stCondLst>
                                        </p:cTn>
                                        <p:tgtEl>
                                          <p:spTgt spid="47"/>
                                        </p:tgtEl>
                                        <p:attrNameLst>
                                          <p:attrName>style.visibility</p:attrName>
                                        </p:attrNameLst>
                                      </p:cBhvr>
                                      <p:to>
                                        <p:strVal val="hidden"/>
                                      </p:to>
                                    </p:set>
                                  </p:childTnLst>
                                </p:cTn>
                              </p:par>
                            </p:childTnLst>
                          </p:cTn>
                        </p:par>
                      </p:childTnLst>
                    </p:cTn>
                  </p:par>
                  <p:par>
                    <p:cTn id="289" fill="hold">
                      <p:stCondLst>
                        <p:cond delay="indefinite"/>
                      </p:stCondLst>
                      <p:childTnLst>
                        <p:par>
                          <p:cTn id="290" fill="hold">
                            <p:stCondLst>
                              <p:cond delay="0"/>
                            </p:stCondLst>
                            <p:childTnLst>
                              <p:par>
                                <p:cTn id="291" presetID="10" presetClass="entr" presetSubtype="0" fill="hold" grpId="0" nodeType="clickEffect">
                                  <p:stCondLst>
                                    <p:cond delay="0"/>
                                  </p:stCondLst>
                                  <p:childTnLst>
                                    <p:set>
                                      <p:cBhvr>
                                        <p:cTn id="292" dur="1" fill="hold">
                                          <p:stCondLst>
                                            <p:cond delay="0"/>
                                          </p:stCondLst>
                                        </p:cTn>
                                        <p:tgtEl>
                                          <p:spTgt spid="48"/>
                                        </p:tgtEl>
                                        <p:attrNameLst>
                                          <p:attrName>style.visibility</p:attrName>
                                        </p:attrNameLst>
                                      </p:cBhvr>
                                      <p:to>
                                        <p:strVal val="visible"/>
                                      </p:to>
                                    </p:set>
                                    <p:animEffect transition="in" filter="fade">
                                      <p:cBhvr>
                                        <p:cTn id="293" dur="500"/>
                                        <p:tgtEl>
                                          <p:spTgt spid="48"/>
                                        </p:tgtEl>
                                      </p:cBhvr>
                                    </p:animEffect>
                                  </p:childTnLst>
                                </p:cTn>
                              </p:par>
                              <p:par>
                                <p:cTn id="294" presetID="10" presetClass="entr" presetSubtype="0" fill="hold" grpId="0" nodeType="withEffect">
                                  <p:stCondLst>
                                    <p:cond delay="0"/>
                                  </p:stCondLst>
                                  <p:childTnLst>
                                    <p:set>
                                      <p:cBhvr>
                                        <p:cTn id="295" dur="1" fill="hold">
                                          <p:stCondLst>
                                            <p:cond delay="0"/>
                                          </p:stCondLst>
                                        </p:cTn>
                                        <p:tgtEl>
                                          <p:spTgt spid="49"/>
                                        </p:tgtEl>
                                        <p:attrNameLst>
                                          <p:attrName>style.visibility</p:attrName>
                                        </p:attrNameLst>
                                      </p:cBhvr>
                                      <p:to>
                                        <p:strVal val="visible"/>
                                      </p:to>
                                    </p:set>
                                    <p:animEffect transition="in" filter="fade">
                                      <p:cBhvr>
                                        <p:cTn id="296" dur="500"/>
                                        <p:tgtEl>
                                          <p:spTgt spid="49"/>
                                        </p:tgtEl>
                                      </p:cBhvr>
                                    </p:animEffect>
                                  </p:childTnLst>
                                </p:cTn>
                              </p:par>
                            </p:childTnLst>
                          </p:cTn>
                        </p:par>
                      </p:childTnLst>
                    </p:cTn>
                  </p:par>
                  <p:par>
                    <p:cTn id="297" fill="hold">
                      <p:stCondLst>
                        <p:cond delay="indefinite"/>
                      </p:stCondLst>
                      <p:childTnLst>
                        <p:par>
                          <p:cTn id="298" fill="hold">
                            <p:stCondLst>
                              <p:cond delay="0"/>
                            </p:stCondLst>
                            <p:childTnLst>
                              <p:par>
                                <p:cTn id="299" presetID="10" presetClass="exit" presetSubtype="0" fill="hold" grpId="1" nodeType="clickEffect">
                                  <p:stCondLst>
                                    <p:cond delay="0"/>
                                  </p:stCondLst>
                                  <p:childTnLst>
                                    <p:animEffect transition="out" filter="fade">
                                      <p:cBhvr>
                                        <p:cTn id="300" dur="500"/>
                                        <p:tgtEl>
                                          <p:spTgt spid="48"/>
                                        </p:tgtEl>
                                      </p:cBhvr>
                                    </p:animEffect>
                                    <p:set>
                                      <p:cBhvr>
                                        <p:cTn id="301" dur="1" fill="hold">
                                          <p:stCondLst>
                                            <p:cond delay="499"/>
                                          </p:stCondLst>
                                        </p:cTn>
                                        <p:tgtEl>
                                          <p:spTgt spid="48"/>
                                        </p:tgtEl>
                                        <p:attrNameLst>
                                          <p:attrName>style.visibility</p:attrName>
                                        </p:attrNameLst>
                                      </p:cBhvr>
                                      <p:to>
                                        <p:strVal val="hidden"/>
                                      </p:to>
                                    </p:set>
                                  </p:childTnLst>
                                </p:cTn>
                              </p:par>
                              <p:par>
                                <p:cTn id="302" presetID="10" presetClass="exit" presetSubtype="0" fill="hold" grpId="1" nodeType="withEffect">
                                  <p:stCondLst>
                                    <p:cond delay="0"/>
                                  </p:stCondLst>
                                  <p:childTnLst>
                                    <p:animEffect transition="out" filter="fade">
                                      <p:cBhvr>
                                        <p:cTn id="303" dur="500"/>
                                        <p:tgtEl>
                                          <p:spTgt spid="49"/>
                                        </p:tgtEl>
                                      </p:cBhvr>
                                    </p:animEffect>
                                    <p:set>
                                      <p:cBhvr>
                                        <p:cTn id="304"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5" grpId="0"/>
      <p:bldP spid="5" grpId="1"/>
      <p:bldP spid="9" grpId="0" animBg="1"/>
      <p:bldP spid="9" grpId="1" animBg="1"/>
      <p:bldP spid="10" grpId="0"/>
      <p:bldP spid="10" grpId="1"/>
      <p:bldP spid="11" grpId="0" animBg="1"/>
      <p:bldP spid="11" grpId="1" animBg="1"/>
      <p:bldP spid="12" grpId="0"/>
      <p:bldP spid="12" grpId="1"/>
      <p:bldP spid="15" grpId="0" animBg="1"/>
      <p:bldP spid="15" grpId="1" animBg="1"/>
      <p:bldP spid="16" grpId="0"/>
      <p:bldP spid="16" grpId="1"/>
      <p:bldP spid="17" grpId="0" animBg="1"/>
      <p:bldP spid="17" grpId="1" animBg="1"/>
      <p:bldP spid="18" grpId="0"/>
      <p:bldP spid="18" grpId="1"/>
      <p:bldP spid="22" grpId="0" animBg="1"/>
      <p:bldP spid="22" grpId="1" animBg="1"/>
      <p:bldP spid="23" grpId="0"/>
      <p:bldP spid="23" grpId="1"/>
      <p:bldP spid="24" grpId="0" animBg="1"/>
      <p:bldP spid="24" grpId="1" animBg="1"/>
      <p:bldP spid="25" grpId="0" animBg="1"/>
      <p:bldP spid="25" grpId="1" animBg="1"/>
      <p:bldP spid="26" grpId="0"/>
      <p:bldP spid="26" grpId="1"/>
      <p:bldP spid="27" grpId="0" animBg="1"/>
      <p:bldP spid="27" grpId="1" animBg="1"/>
      <p:bldP spid="28" grpId="0" animBg="1"/>
      <p:bldP spid="28" grpId="1" animBg="1"/>
      <p:bldP spid="29" grpId="0"/>
      <p:bldP spid="29" grpId="1"/>
      <p:bldP spid="30" grpId="0" animBg="1"/>
      <p:bldP spid="30" grpId="1" animBg="1"/>
      <p:bldP spid="31" grpId="0"/>
      <p:bldP spid="31" grpId="1"/>
      <p:bldP spid="32" grpId="0" animBg="1"/>
      <p:bldP spid="32" grpId="1" animBg="1"/>
      <p:bldP spid="33" grpId="0"/>
      <p:bldP spid="33" grpId="1"/>
      <p:bldP spid="34" grpId="0" animBg="1"/>
      <p:bldP spid="34" grpId="1" animBg="1"/>
      <p:bldP spid="35" grpId="0"/>
      <p:bldP spid="35" grpId="1"/>
      <p:bldP spid="36" grpId="0" animBg="1"/>
      <p:bldP spid="36" grpId="1" animBg="1"/>
      <p:bldP spid="37" grpId="0"/>
      <p:bldP spid="37" grpId="1"/>
      <p:bldP spid="38" grpId="0" animBg="1"/>
      <p:bldP spid="38" grpId="1" animBg="1"/>
      <p:bldP spid="39" grpId="0" animBg="1"/>
      <p:bldP spid="39" grpId="1" animBg="1"/>
      <p:bldP spid="40" grpId="0"/>
      <p:bldP spid="40" grpId="1"/>
      <p:bldP spid="41" grpId="0" animBg="1"/>
      <p:bldP spid="41" grpId="1" animBg="1"/>
      <p:bldP spid="42" grpId="0" animBg="1"/>
      <p:bldP spid="42" grpId="1" animBg="1"/>
      <p:bldP spid="43" grpId="0"/>
      <p:bldP spid="43" grpId="1"/>
      <p:bldP spid="44" grpId="0" animBg="1"/>
      <p:bldP spid="44" grpId="1" animBg="1"/>
      <p:bldP spid="45" grpId="0"/>
      <p:bldP spid="45" grpId="1"/>
      <p:bldP spid="46" grpId="0" animBg="1"/>
      <p:bldP spid="46" grpId="1" animBg="1"/>
      <p:bldP spid="47" grpId="0"/>
      <p:bldP spid="47" grpId="1"/>
      <p:bldP spid="48" grpId="0" animBg="1"/>
      <p:bldP spid="48" grpId="1" animBg="1"/>
      <p:bldP spid="49" grpId="0"/>
      <p:bldP spid="4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Symbol zastępczy zawartości 46"/>
          <p:cNvSpPr txBox="1">
            <a:spLocks/>
          </p:cNvSpPr>
          <p:nvPr/>
        </p:nvSpPr>
        <p:spPr bwMode="auto">
          <a:xfrm>
            <a:off x="152400" y="1210383"/>
            <a:ext cx="8658225" cy="1225550"/>
          </a:xfrm>
          <a:prstGeom prst="rect">
            <a:avLst/>
          </a:prstGeom>
          <a:noFill/>
          <a:ln w="9525">
            <a:noFill/>
            <a:miter lim="800000"/>
            <a:headEnd/>
            <a:tailEnd/>
          </a:ln>
        </p:spPr>
        <p:txBody>
          <a:bodyPr/>
          <a:lstStyle/>
          <a:p>
            <a:pPr marL="365125" indent="-255588" algn="just">
              <a:spcBef>
                <a:spcPts val="400"/>
              </a:spcBef>
              <a:buClr>
                <a:schemeClr val="accent1"/>
              </a:buClr>
              <a:buSzPct val="68000"/>
              <a:defRPr/>
            </a:pPr>
            <a:r>
              <a:rPr lang="pl-PL" dirty="0">
                <a:latin typeface="Arial" panose="020B0604020202020204" pitchFamily="34" charset="0"/>
                <a:cs typeface="Arial" panose="020B0604020202020204" pitchFamily="34" charset="0"/>
              </a:rPr>
              <a:t>	</a:t>
            </a:r>
            <a:r>
              <a:rPr lang="pl-PL" dirty="0" smtClean="0">
                <a:latin typeface="Arial" panose="020B0604020202020204" pitchFamily="34" charset="0"/>
                <a:cs typeface="Arial" panose="020B0604020202020204" pitchFamily="34" charset="0"/>
              </a:rPr>
              <a:t>Pod poniższymi linkami można znaleźć inne prezentacje, opracowane przez Wyższą Szkołę Logistyki, o podobnej tematyce:</a:t>
            </a:r>
            <a:endParaRPr lang="pl-PL" dirty="0">
              <a:latin typeface="Arial" panose="020B0604020202020204" pitchFamily="34" charset="0"/>
              <a:cs typeface="Arial" panose="020B0604020202020204" pitchFamily="34" charset="0"/>
            </a:endParaRPr>
          </a:p>
          <a:p>
            <a:pPr marL="365125" indent="-255588">
              <a:spcBef>
                <a:spcPts val="400"/>
              </a:spcBef>
              <a:buClr>
                <a:schemeClr val="accent1"/>
              </a:buClr>
              <a:buSzPct val="68000"/>
              <a:buFont typeface="Wingdings 3" pitchFamily="18" charset="2"/>
              <a:buNone/>
              <a:defRPr/>
            </a:pPr>
            <a:endParaRPr lang="pl-PL" dirty="0" smtClean="0">
              <a:latin typeface="Arial" panose="020B0604020202020204" pitchFamily="34" charset="0"/>
              <a:cs typeface="Arial" panose="020B0604020202020204" pitchFamily="34" charset="0"/>
            </a:endParaRPr>
          </a:p>
          <a:p>
            <a:pPr marL="365125" indent="-255588">
              <a:spcBef>
                <a:spcPts val="400"/>
              </a:spcBef>
              <a:buClr>
                <a:schemeClr val="accent1"/>
              </a:buClr>
              <a:buSzPct val="68000"/>
              <a:buFont typeface="Wingdings 3" pitchFamily="18" charset="2"/>
              <a:buNone/>
              <a:defRPr/>
            </a:pPr>
            <a:endParaRPr lang="pl-PL" dirty="0" smtClean="0">
              <a:latin typeface="Arial" panose="020B0604020202020204" pitchFamily="34" charset="0"/>
              <a:cs typeface="Arial" panose="020B0604020202020204" pitchFamily="34" charset="0"/>
            </a:endParaRPr>
          </a:p>
          <a:p>
            <a:pPr marL="365125" indent="-255588">
              <a:spcBef>
                <a:spcPts val="400"/>
              </a:spcBef>
              <a:buClr>
                <a:schemeClr val="accent1"/>
              </a:buClr>
              <a:buSzPct val="68000"/>
              <a:buFont typeface="Wingdings 3" pitchFamily="18" charset="2"/>
              <a:buNone/>
              <a:defRPr/>
            </a:pPr>
            <a:r>
              <a:rPr lang="pl-PL" b="1" dirty="0" smtClean="0">
                <a:solidFill>
                  <a:srgbClr val="333333"/>
                </a:solidFill>
                <a:latin typeface="arial" panose="020B0604020202020204" pitchFamily="34" charset="0"/>
              </a:rPr>
              <a:t>	</a:t>
            </a:r>
            <a:r>
              <a:rPr lang="pl-PL" b="1" dirty="0" smtClean="0">
                <a:solidFill>
                  <a:srgbClr val="333333"/>
                </a:solidFill>
                <a:latin typeface="arial" panose="020B0604020202020204" pitchFamily="34" charset="0"/>
                <a:hlinkClick r:id="rId3"/>
              </a:rPr>
              <a:t>Sieć i łańcuch dostaw</a:t>
            </a:r>
            <a:endParaRPr lang="pl-PL" dirty="0">
              <a:latin typeface="Arial" panose="020B0604020202020204" pitchFamily="34" charset="0"/>
              <a:cs typeface="Arial" panose="020B0604020202020204" pitchFamily="34" charset="0"/>
            </a:endParaRPr>
          </a:p>
          <a:p>
            <a:pPr marL="365125" indent="-255588">
              <a:spcBef>
                <a:spcPts val="400"/>
              </a:spcBef>
              <a:buClr>
                <a:schemeClr val="accent1"/>
              </a:buClr>
              <a:buSzPct val="68000"/>
              <a:buFont typeface="Wingdings 3" pitchFamily="18" charset="2"/>
              <a:buNone/>
              <a:defRPr/>
            </a:pPr>
            <a:endParaRPr lang="pl-PL" dirty="0" smtClean="0">
              <a:latin typeface="Arial" panose="020B0604020202020204" pitchFamily="34" charset="0"/>
              <a:cs typeface="Arial" panose="020B0604020202020204" pitchFamily="34" charset="0"/>
            </a:endParaRPr>
          </a:p>
          <a:p>
            <a:pPr marL="365125" indent="-255588">
              <a:spcBef>
                <a:spcPts val="400"/>
              </a:spcBef>
              <a:buClr>
                <a:schemeClr val="accent1"/>
              </a:buClr>
              <a:buSzPct val="68000"/>
              <a:buFont typeface="Wingdings 3" pitchFamily="18" charset="2"/>
              <a:buNone/>
              <a:defRPr/>
            </a:pPr>
            <a:r>
              <a:rPr lang="pl-PL" b="1" smtClean="0">
                <a:solidFill>
                  <a:srgbClr val="333333"/>
                </a:solidFill>
                <a:latin typeface="arial" panose="020B0604020202020204" pitchFamily="34" charset="0"/>
              </a:rPr>
              <a:t>	</a:t>
            </a:r>
            <a:endParaRPr lang="pl-PL" b="1" dirty="0">
              <a:solidFill>
                <a:srgbClr val="333333"/>
              </a:solidFill>
              <a:latin typeface="arial" panose="020B0604020202020204" pitchFamily="34" charset="0"/>
            </a:endParaRPr>
          </a:p>
          <a:p>
            <a:pPr marL="365125" indent="-255588">
              <a:spcBef>
                <a:spcPts val="400"/>
              </a:spcBef>
              <a:buClr>
                <a:schemeClr val="accent1"/>
              </a:buClr>
              <a:buSzPct val="68000"/>
              <a:buFont typeface="Wingdings 3" pitchFamily="18" charset="2"/>
              <a:buNone/>
              <a:defRPr/>
            </a:pPr>
            <a:r>
              <a:rPr lang="pl-PL" b="1" dirty="0" smtClean="0">
                <a:solidFill>
                  <a:srgbClr val="333333"/>
                </a:solidFill>
                <a:latin typeface="arial" panose="020B0604020202020204" pitchFamily="34" charset="0"/>
              </a:rPr>
              <a:t>	</a:t>
            </a:r>
            <a:endParaRPr lang="pl-PL" b="1" dirty="0">
              <a:solidFill>
                <a:srgbClr val="333333"/>
              </a:solidFill>
              <a:latin typeface="arial" panose="020B0604020202020204" pitchFamily="34" charset="0"/>
            </a:endParaRPr>
          </a:p>
          <a:p>
            <a:pPr marL="365125" indent="-255588">
              <a:spcBef>
                <a:spcPts val="400"/>
              </a:spcBef>
              <a:buClr>
                <a:schemeClr val="accent1"/>
              </a:buClr>
              <a:buSzPct val="68000"/>
              <a:buFont typeface="Wingdings 3" pitchFamily="18" charset="2"/>
              <a:buNone/>
              <a:defRPr/>
            </a:pPr>
            <a:r>
              <a:rPr lang="pl-PL" dirty="0">
                <a:latin typeface="Arial" panose="020B0604020202020204" pitchFamily="34" charset="0"/>
                <a:cs typeface="Arial" panose="020B0604020202020204" pitchFamily="34" charset="0"/>
              </a:rPr>
              <a:t>	</a:t>
            </a:r>
          </a:p>
        </p:txBody>
      </p:sp>
      <p:sp>
        <p:nvSpPr>
          <p:cNvPr id="16389"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smtClean="0"/>
              <a:t>TEMATY POKREWNE</a:t>
            </a:r>
            <a:endParaRPr lang="pl-PL" altLang="pl-PL" dirty="0"/>
          </a:p>
        </p:txBody>
      </p:sp>
    </p:spTree>
    <p:extLst>
      <p:ext uri="{BB962C8B-B14F-4D97-AF65-F5344CB8AC3E}">
        <p14:creationId xmlns:p14="http://schemas.microsoft.com/office/powerpoint/2010/main" val="4286365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183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583858" y="3808413"/>
            <a:ext cx="5464609" cy="1132755"/>
          </a:xfrm>
        </p:spPr>
        <p:txBody>
          <a:bodyPr>
            <a:normAutofit/>
          </a:bodyPr>
          <a:lstStyle/>
          <a:p>
            <a:pPr>
              <a:spcBef>
                <a:spcPct val="50000"/>
              </a:spcBef>
            </a:pPr>
            <a:r>
              <a:rPr lang="pl-PL" altLang="pl-PL" dirty="0"/>
              <a:t>Rola operatorów logistycznych w łańcuchu </a:t>
            </a:r>
            <a:r>
              <a:rPr lang="pl-PL" altLang="pl-PL" dirty="0" smtClean="0"/>
              <a:t>dostaw</a:t>
            </a:r>
            <a:endParaRPr lang="pl-PL" altLang="pl-PL" dirty="0"/>
          </a:p>
        </p:txBody>
      </p:sp>
      <p:sp>
        <p:nvSpPr>
          <p:cNvPr id="3" name="Podtytuł 2"/>
          <p:cNvSpPr>
            <a:spLocks noGrp="1"/>
          </p:cNvSpPr>
          <p:nvPr>
            <p:ph type="subTitle" idx="1"/>
          </p:nvPr>
        </p:nvSpPr>
        <p:spPr>
          <a:xfrm>
            <a:off x="5180013" y="5085184"/>
            <a:ext cx="3733800" cy="550863"/>
          </a:xfrm>
        </p:spPr>
        <p:txBody>
          <a:bodyPr rtlCol="0"/>
          <a:lstStyle/>
          <a:p>
            <a:pPr fontAlgn="auto">
              <a:spcAft>
                <a:spcPts val="0"/>
              </a:spcAft>
              <a:defRPr/>
            </a:pPr>
            <a:r>
              <a:rPr lang="pl-PL" dirty="0" smtClean="0"/>
              <a:t>Autor: Adam Koliński</a:t>
            </a:r>
            <a:endParaRPr lang="pl-PL" dirty="0"/>
          </a:p>
        </p:txBody>
      </p:sp>
    </p:spTree>
    <p:extLst>
      <p:ext uri="{BB962C8B-B14F-4D97-AF65-F5344CB8AC3E}">
        <p14:creationId xmlns:p14="http://schemas.microsoft.com/office/powerpoint/2010/main" val="1302816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smtClean="0"/>
              <a:t>WSPÓŁPRACA W ŁAŃCUCHU DOSTAW</a:t>
            </a:r>
            <a:endParaRPr lang="pl-PL" altLang="pl-PL" dirty="0"/>
          </a:p>
        </p:txBody>
      </p:sp>
      <p:sp>
        <p:nvSpPr>
          <p:cNvPr id="4100" name="Text Box 7"/>
          <p:cNvSpPr txBox="1">
            <a:spLocks noChangeArrowheads="1"/>
          </p:cNvSpPr>
          <p:nvPr/>
        </p:nvSpPr>
        <p:spPr bwMode="auto">
          <a:xfrm>
            <a:off x="152400" y="1524000"/>
            <a:ext cx="8763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pl-PL" altLang="pl-PL" sz="1600" dirty="0"/>
              <a:t>Globalizacja rynku handlu i usług spowodowała konieczność koncentracji na kluczowych procesach realizowanych przez poszczególne przedsiębiorstwa w łańcuchu dostaw. Z tego względu ważną rolę na rynku usług zaczęli odgrywać operatorzy logistyczni, którzy swoimi zasobami, doświadczeniem i umiejętnościami gwarantowali partnerom biznesowym realizację procesów logistycznych na jak najwyższym poziomie</a:t>
            </a:r>
            <a:r>
              <a:rPr lang="pl-PL" altLang="pl-PL" sz="1600" dirty="0" smtClean="0"/>
              <a:t>.</a:t>
            </a:r>
          </a:p>
          <a:p>
            <a:pPr algn="just" eaLnBrk="1" hangingPunct="1">
              <a:spcBef>
                <a:spcPct val="50000"/>
              </a:spcBef>
            </a:pPr>
            <a:r>
              <a:rPr lang="pl-PL" altLang="pl-PL" sz="1600" dirty="0" smtClean="0"/>
              <a:t>W </a:t>
            </a:r>
            <a:r>
              <a:rPr lang="pl-PL" altLang="pl-PL" sz="1600" dirty="0"/>
              <a:t>praktyce biznesowej wyróżnia się następujące typy operatorów logistycznych:</a:t>
            </a:r>
          </a:p>
        </p:txBody>
      </p:sp>
      <p:sp>
        <p:nvSpPr>
          <p:cNvPr id="8" name="Text Box 7"/>
          <p:cNvSpPr txBox="1">
            <a:spLocks noChangeArrowheads="1"/>
          </p:cNvSpPr>
          <p:nvPr/>
        </p:nvSpPr>
        <p:spPr bwMode="auto">
          <a:xfrm>
            <a:off x="228600" y="3209919"/>
            <a:ext cx="876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buFont typeface="Wingdings" panose="05000000000000000000" pitchFamily="2" charset="2"/>
              <a:buChar char="§"/>
            </a:pPr>
            <a:r>
              <a:rPr lang="pl-PL" altLang="pl-PL" sz="1600" dirty="0"/>
              <a:t> </a:t>
            </a:r>
            <a:r>
              <a:rPr lang="pl-PL" altLang="pl-PL" sz="1400" dirty="0" smtClean="0"/>
              <a:t>operatorzy 1PL,</a:t>
            </a:r>
            <a:endParaRPr lang="pl-PL" altLang="pl-PL" sz="1400" dirty="0"/>
          </a:p>
        </p:txBody>
      </p:sp>
      <p:sp>
        <p:nvSpPr>
          <p:cNvPr id="9" name="Text Box 7"/>
          <p:cNvSpPr txBox="1">
            <a:spLocks noChangeArrowheads="1"/>
          </p:cNvSpPr>
          <p:nvPr/>
        </p:nvSpPr>
        <p:spPr bwMode="auto">
          <a:xfrm>
            <a:off x="228600" y="3544881"/>
            <a:ext cx="876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buFont typeface="Wingdings" panose="05000000000000000000" pitchFamily="2" charset="2"/>
              <a:buChar char="§"/>
            </a:pPr>
            <a:r>
              <a:rPr lang="pl-PL" altLang="pl-PL" sz="1400" dirty="0"/>
              <a:t> </a:t>
            </a:r>
            <a:r>
              <a:rPr lang="pl-PL" altLang="pl-PL" sz="1400" dirty="0" smtClean="0"/>
              <a:t>operatorzy 2PL,</a:t>
            </a:r>
            <a:endParaRPr lang="pl-PL" altLang="pl-PL" sz="1400" dirty="0"/>
          </a:p>
        </p:txBody>
      </p:sp>
      <p:sp>
        <p:nvSpPr>
          <p:cNvPr id="10" name="Text Box 7"/>
          <p:cNvSpPr txBox="1">
            <a:spLocks noChangeArrowheads="1"/>
          </p:cNvSpPr>
          <p:nvPr/>
        </p:nvSpPr>
        <p:spPr bwMode="auto">
          <a:xfrm>
            <a:off x="228600" y="3846506"/>
            <a:ext cx="876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buFont typeface="Wingdings" panose="05000000000000000000" pitchFamily="2" charset="2"/>
              <a:buChar char="§"/>
            </a:pPr>
            <a:r>
              <a:rPr lang="pl-PL" altLang="pl-PL" sz="1400" dirty="0"/>
              <a:t> </a:t>
            </a:r>
            <a:r>
              <a:rPr lang="pl-PL" altLang="pl-PL" sz="1400" dirty="0" smtClean="0"/>
              <a:t>operatorzy 3PL</a:t>
            </a:r>
            <a:endParaRPr lang="pl-PL" altLang="pl-PL" sz="1400" dirty="0"/>
          </a:p>
        </p:txBody>
      </p:sp>
      <p:sp>
        <p:nvSpPr>
          <p:cNvPr id="11" name="Text Box 7"/>
          <p:cNvSpPr txBox="1">
            <a:spLocks noChangeArrowheads="1"/>
          </p:cNvSpPr>
          <p:nvPr/>
        </p:nvSpPr>
        <p:spPr bwMode="auto">
          <a:xfrm>
            <a:off x="228600" y="4154481"/>
            <a:ext cx="876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buFont typeface="Wingdings" panose="05000000000000000000" pitchFamily="2" charset="2"/>
              <a:buChar char="§"/>
            </a:pPr>
            <a:r>
              <a:rPr lang="pl-PL" altLang="pl-PL" sz="1400" dirty="0"/>
              <a:t> </a:t>
            </a:r>
            <a:r>
              <a:rPr lang="pl-PL" altLang="pl-PL" sz="1400" dirty="0" smtClean="0"/>
              <a:t>operatorzy 4PL.</a:t>
            </a:r>
            <a:endParaRPr lang="pl-PL" altLang="pl-PL" sz="1400" dirty="0"/>
          </a:p>
        </p:txBody>
      </p:sp>
    </p:spTree>
    <p:extLst>
      <p:ext uri="{BB962C8B-B14F-4D97-AF65-F5344CB8AC3E}">
        <p14:creationId xmlns:p14="http://schemas.microsoft.com/office/powerpoint/2010/main" val="3435126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smtClean="0"/>
              <a:t>WSPÓŁPRACA W ŁAŃCUCHU DOSTAW</a:t>
            </a:r>
            <a:endParaRPr lang="pl-PL" altLang="pl-PL" dirty="0"/>
          </a:p>
        </p:txBody>
      </p:sp>
      <p:sp>
        <p:nvSpPr>
          <p:cNvPr id="4100" name="Text Box 7"/>
          <p:cNvSpPr txBox="1">
            <a:spLocks noChangeArrowheads="1"/>
          </p:cNvSpPr>
          <p:nvPr/>
        </p:nvSpPr>
        <p:spPr bwMode="auto">
          <a:xfrm>
            <a:off x="152400" y="1524000"/>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pl-PL" altLang="pl-PL" sz="1600" dirty="0"/>
              <a:t>Na rynku usług logistycznych pojawili się początkowo operatorzy świadczący tylko jeden typ usługi (np. usługi transportowe), zwani mianem Operatora </a:t>
            </a:r>
            <a:r>
              <a:rPr lang="pl-PL" altLang="pl-PL" sz="1600" b="1" dirty="0"/>
              <a:t>1PL</a:t>
            </a:r>
            <a:r>
              <a:rPr lang="pl-PL" altLang="pl-PL" sz="1600" dirty="0"/>
              <a:t>. </a:t>
            </a:r>
            <a:endParaRPr lang="pl-PL" altLang="pl-PL" sz="1600" dirty="0" smtClean="0"/>
          </a:p>
          <a:p>
            <a:pPr algn="just" eaLnBrk="1" hangingPunct="1">
              <a:spcBef>
                <a:spcPct val="50000"/>
              </a:spcBef>
            </a:pPr>
            <a:r>
              <a:rPr lang="pl-PL" altLang="pl-PL" sz="1600" dirty="0" smtClean="0"/>
              <a:t>Operator </a:t>
            </a:r>
            <a:r>
              <a:rPr lang="pl-PL" altLang="pl-PL" sz="1600" b="1" dirty="0"/>
              <a:t>2PL</a:t>
            </a:r>
            <a:r>
              <a:rPr lang="pl-PL" altLang="pl-PL" sz="1600" dirty="0"/>
              <a:t> świadczy usługi wewnątrz firmy ale również łączy firmę z innymi ogniwami łańcucha dostaw. </a:t>
            </a:r>
            <a:endParaRPr lang="pl-PL" altLang="pl-PL" sz="1600" dirty="0" smtClean="0"/>
          </a:p>
          <a:p>
            <a:pPr algn="just" eaLnBrk="1" hangingPunct="1">
              <a:spcBef>
                <a:spcPct val="50000"/>
              </a:spcBef>
            </a:pPr>
            <a:r>
              <a:rPr lang="pl-PL" altLang="pl-PL" sz="1600" dirty="0" smtClean="0"/>
              <a:t>Znacznie </a:t>
            </a:r>
            <a:r>
              <a:rPr lang="pl-PL" altLang="pl-PL" sz="1600" dirty="0"/>
              <a:t>szerszy zakres świadczy operator </a:t>
            </a:r>
            <a:r>
              <a:rPr lang="pl-PL" altLang="pl-PL" sz="1600" b="1" dirty="0"/>
              <a:t>3PL</a:t>
            </a:r>
            <a:r>
              <a:rPr lang="pl-PL" altLang="pl-PL" sz="1600" dirty="0"/>
              <a:t> (Third Party </a:t>
            </a:r>
            <a:r>
              <a:rPr lang="pl-PL" altLang="pl-PL" sz="1600" dirty="0" err="1"/>
              <a:t>Logistic</a:t>
            </a:r>
            <a:r>
              <a:rPr lang="pl-PL" altLang="pl-PL" sz="1600" dirty="0"/>
              <a:t> Provider).</a:t>
            </a:r>
          </a:p>
        </p:txBody>
      </p:sp>
    </p:spTree>
    <p:extLst>
      <p:ext uri="{BB962C8B-B14F-4D97-AF65-F5344CB8AC3E}">
        <p14:creationId xmlns:p14="http://schemas.microsoft.com/office/powerpoint/2010/main" val="186393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animEffect transition="in" filter="fade">
                                      <p:cBhvr>
                                        <p:cTn id="7" dur="500"/>
                                        <p:tgtEl>
                                          <p:spTgt spid="41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xEl>
                                              <p:pRg st="2" end="2"/>
                                            </p:txEl>
                                          </p:spTgt>
                                        </p:tgtEl>
                                        <p:attrNameLst>
                                          <p:attrName>style.visibility</p:attrName>
                                        </p:attrNameLst>
                                      </p:cBhvr>
                                      <p:to>
                                        <p:strVal val="visible"/>
                                      </p:to>
                                    </p:set>
                                    <p:animEffect transition="in" filter="fade">
                                      <p:cBhvr>
                                        <p:cTn id="12" dur="500"/>
                                        <p:tgtEl>
                                          <p:spTgt spid="4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smtClean="0"/>
              <a:t>OPERATORZY 3PL</a:t>
            </a:r>
            <a:endParaRPr lang="pl-PL" altLang="pl-PL" dirty="0"/>
          </a:p>
        </p:txBody>
      </p:sp>
      <p:sp>
        <p:nvSpPr>
          <p:cNvPr id="4100" name="Text Box 7"/>
          <p:cNvSpPr txBox="1">
            <a:spLocks noChangeArrowheads="1"/>
          </p:cNvSpPr>
          <p:nvPr/>
        </p:nvSpPr>
        <p:spPr bwMode="auto">
          <a:xfrm>
            <a:off x="152400" y="1524000"/>
            <a:ext cx="8763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pl-PL" altLang="pl-PL" sz="1600" dirty="0"/>
              <a:t>Sektor operatorów 3PL podlega ciągłemu wzrostowi, dzięki zwiększonemu popytowi wynikającemu z zaawansowanych technologicznie i organizacyjnie usług logistycznych. Globalizacja, skrócenie terminów dostaw, skupienie się na poziomie obsługi klienta i outsourcingu procesów logistycznych sprawiają, że coraz większą rolę odgrywają operatorzy 3PL. Operator 3PL obejmuje wszystkie usługi w zakresie efektywnego planowania, składowania i monitorowania produktów, usług oraz przepływu informacji wzdłuż całego łańcucha </a:t>
            </a:r>
            <a:r>
              <a:rPr lang="pl-PL" altLang="pl-PL" sz="1600" dirty="0" smtClean="0"/>
              <a:t>dostaw.</a:t>
            </a:r>
          </a:p>
          <a:p>
            <a:pPr algn="just" eaLnBrk="1" hangingPunct="1">
              <a:spcBef>
                <a:spcPct val="50000"/>
              </a:spcBef>
            </a:pPr>
            <a:r>
              <a:rPr lang="pl-PL" altLang="pl-PL" sz="1600" dirty="0"/>
              <a:t>Trójstronna forma relacji biznesowej jest zagadnieniem niezwykle trudnym do analizy, gdyż równolegle wymusza powiązania informacyjne i biznesowe pomiędzy sprzedawcą (towarów), dostawcą usług logistycznych oraz kupującym (towary). Zazwyczaj niniejsze relacje są rozpatrywane dwukierunkową pomiędzy dostawcą usług logistycznych a kupującym lub </a:t>
            </a:r>
            <a:r>
              <a:rPr lang="pl-PL" altLang="pl-PL" sz="1600" dirty="0" smtClean="0"/>
              <a:t>sprzedającym.</a:t>
            </a:r>
            <a:endParaRPr lang="pl-PL" altLang="pl-PL" sz="1600" dirty="0"/>
          </a:p>
        </p:txBody>
      </p:sp>
    </p:spTree>
    <p:extLst>
      <p:ext uri="{BB962C8B-B14F-4D97-AF65-F5344CB8AC3E}">
        <p14:creationId xmlns:p14="http://schemas.microsoft.com/office/powerpoint/2010/main" val="3500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animEffect transition="in" filter="fade">
                                      <p:cBhvr>
                                        <p:cTn id="7" dur="500"/>
                                        <p:tgtEl>
                                          <p:spTgt spid="4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smtClean="0"/>
              <a:t>OPERATORZY 4PL</a:t>
            </a:r>
            <a:endParaRPr lang="pl-PL" altLang="pl-PL" dirty="0"/>
          </a:p>
        </p:txBody>
      </p:sp>
      <p:sp>
        <p:nvSpPr>
          <p:cNvPr id="4100" name="Text Box 7"/>
          <p:cNvSpPr txBox="1">
            <a:spLocks noChangeArrowheads="1"/>
          </p:cNvSpPr>
          <p:nvPr/>
        </p:nvSpPr>
        <p:spPr bwMode="auto">
          <a:xfrm>
            <a:off x="152400" y="1524000"/>
            <a:ext cx="8763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pl-PL" altLang="pl-PL" sz="1600" dirty="0"/>
              <a:t>Obecna tendencja rozwoju usług logistycznych dąży do integracji planowania i monitorowania procesów logistycznych w ramach logistyki 4PL (</a:t>
            </a:r>
            <a:r>
              <a:rPr lang="pl-PL" altLang="pl-PL" sz="1600" b="1" dirty="0" err="1"/>
              <a:t>Fourth</a:t>
            </a:r>
            <a:r>
              <a:rPr lang="pl-PL" altLang="pl-PL" sz="1600" b="1" dirty="0"/>
              <a:t> party </a:t>
            </a:r>
            <a:r>
              <a:rPr lang="pl-PL" altLang="pl-PL" sz="1600" b="1" dirty="0" err="1"/>
              <a:t>logistics</a:t>
            </a:r>
            <a:r>
              <a:rPr lang="pl-PL" altLang="pl-PL" sz="1600" dirty="0"/>
              <a:t>). Operator 4PL jest neutralnym dostawcą różnych usług w ramach łańcucha dostaw. Jest to podmiot, który nie dostarcza fizycznie towarów (aktywów), ale stara się efektywnie i w sposób zrównoważony wykorzystywać wszystkie dostępne zasoby, integrując wszystkie zaangażowane podmioty w łańcuchu dostaw.</a:t>
            </a:r>
            <a:endParaRPr lang="pl-PL" altLang="pl-PL" sz="1600" dirty="0" smtClean="0"/>
          </a:p>
          <a:p>
            <a:pPr algn="just" eaLnBrk="1" hangingPunct="1">
              <a:spcBef>
                <a:spcPct val="50000"/>
              </a:spcBef>
            </a:pPr>
            <a:r>
              <a:rPr lang="pl-PL" altLang="pl-PL" sz="1600" dirty="0"/>
              <a:t>Jednym z celów 4PL jest zminimalizowanie indywidualnych nieskuteczności i niedogodności, a jednocześnie zwiększenie wydajności całej sieci dostaw. Głównym zadaniem jest planowanie zarówno procesu łańcucha dostaw, jak i transportu. Planowanie to jest realizowane poprzez wykorzystanie sieci i platform </a:t>
            </a:r>
            <a:r>
              <a:rPr lang="pl-PL" altLang="pl-PL" sz="1600" dirty="0" smtClean="0"/>
              <a:t>internetowych.</a:t>
            </a:r>
            <a:endParaRPr lang="pl-PL" altLang="pl-PL" sz="1600" dirty="0"/>
          </a:p>
        </p:txBody>
      </p:sp>
    </p:spTree>
    <p:extLst>
      <p:ext uri="{BB962C8B-B14F-4D97-AF65-F5344CB8AC3E}">
        <p14:creationId xmlns:p14="http://schemas.microsoft.com/office/powerpoint/2010/main" val="278034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animEffect transition="in" filter="fade">
                                      <p:cBhvr>
                                        <p:cTn id="7" dur="500"/>
                                        <p:tgtEl>
                                          <p:spTgt spid="4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smtClean="0"/>
              <a:t>ANALIZA RYNKU OPERATORÓW LOGISTYCZNYCH W POLSCE</a:t>
            </a:r>
            <a:endParaRPr lang="pl-PL" altLang="pl-PL" dirty="0"/>
          </a:p>
        </p:txBody>
      </p:sp>
      <p:sp>
        <p:nvSpPr>
          <p:cNvPr id="4100" name="Text Box 7"/>
          <p:cNvSpPr txBox="1">
            <a:spLocks noChangeArrowheads="1"/>
          </p:cNvSpPr>
          <p:nvPr/>
        </p:nvSpPr>
        <p:spPr bwMode="auto">
          <a:xfrm>
            <a:off x="152400" y="1524000"/>
            <a:ext cx="8763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pl-PL" altLang="pl-PL" sz="1600" dirty="0"/>
              <a:t>Dokonując analizy rynku operatorów logistycznych w Polsce, należy zauważyć koncentrację praktyki gospodarczej na operatorach 3PL. Panuje powszechna opinia, w szczególności wśród producentów, że korzystanie z usług operatora 4PL niesie za sobą ryzyko uzależnienia się od jednego kontrahenta, co ma negatywny wpływ na efektywność realizowanych procesów. Należy jednak zwrócić uwagę na strategiczne przejęcia pomiędzy konkurującymi ze sobą operatorami, co w sposób naturalny może w krótkim czasie postawić większość przedsiębiorstw współpracujących obecnie z Operatorem 3PL, że ich kontrahent stanie się ich Operatorem </a:t>
            </a:r>
            <a:r>
              <a:rPr lang="pl-PL" altLang="pl-PL" sz="1600" dirty="0" smtClean="0"/>
              <a:t>4PL.</a:t>
            </a:r>
            <a:endParaRPr lang="pl-PL" altLang="pl-PL" sz="1600" dirty="0"/>
          </a:p>
        </p:txBody>
      </p:sp>
    </p:spTree>
    <p:extLst>
      <p:ext uri="{BB962C8B-B14F-4D97-AF65-F5344CB8AC3E}">
        <p14:creationId xmlns:p14="http://schemas.microsoft.com/office/powerpoint/2010/main" val="150197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
          <p:cNvSpPr txBox="1">
            <a:spLocks noChangeArrowheads="1"/>
          </p:cNvSpPr>
          <p:nvPr/>
        </p:nvSpPr>
        <p:spPr bwMode="auto">
          <a:xfrm>
            <a:off x="152400" y="533400"/>
            <a:ext cx="8434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a:t>ANALIZA </a:t>
            </a:r>
            <a:r>
              <a:rPr lang="pl-PL" altLang="pl-PL" dirty="0" smtClean="0"/>
              <a:t>POTRZEB WSPÓŁPRACY Z OPERATOREM LOGISTYCZNYM</a:t>
            </a:r>
            <a:endParaRPr lang="pl-PL" altLang="pl-PL" dirty="0"/>
          </a:p>
        </p:txBody>
      </p:sp>
      <p:sp>
        <p:nvSpPr>
          <p:cNvPr id="4100" name="Text Box 7"/>
          <p:cNvSpPr txBox="1">
            <a:spLocks noChangeArrowheads="1"/>
          </p:cNvSpPr>
          <p:nvPr/>
        </p:nvSpPr>
        <p:spPr bwMode="auto">
          <a:xfrm>
            <a:off x="152400" y="1524000"/>
            <a:ext cx="8763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pl-PL" altLang="pl-PL" sz="1600" dirty="0"/>
              <a:t>Geneza wykorzystania wsparcia logistycznego od operatora logistycznego wywodzi się z ekonomicznego aspektu zarządzania przedsiębiorstwem. Ustawiczne poszukiwanie optymalizacji procesowych i kosztowych wykreowało tendencję do przekazywania pewnych usług a nawet całych procesów do realizacji firmom zewnętrznym. Niniejsza tendencja zapoczątkowała również rozwój – pierwotnie operatorów 3PL, a w dłuższym horyzoncie czasowym – operatorów 4PL. Z tego względu dokonując identyfikacji potrzeb współpracy z operatorem logistycznym należy rozpocząć analizę od identyfikacji procesów logistycznych najczęściej przekazywanych w outsourcing.</a:t>
            </a:r>
          </a:p>
        </p:txBody>
      </p:sp>
    </p:spTree>
    <p:extLst>
      <p:ext uri="{BB962C8B-B14F-4D97-AF65-F5344CB8AC3E}">
        <p14:creationId xmlns:p14="http://schemas.microsoft.com/office/powerpoint/2010/main" val="46074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
          <p:cNvSpPr txBox="1">
            <a:spLocks noChangeArrowheads="1"/>
          </p:cNvSpPr>
          <p:nvPr/>
        </p:nvSpPr>
        <p:spPr bwMode="auto">
          <a:xfrm>
            <a:off x="152400" y="533400"/>
            <a:ext cx="8434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a:t>ANALIZA </a:t>
            </a:r>
            <a:r>
              <a:rPr lang="pl-PL" altLang="pl-PL" dirty="0" smtClean="0"/>
              <a:t>POTRZEB WSPÓŁPRACY Z OPERATOREM LOGISTYCZNYM</a:t>
            </a:r>
            <a:endParaRPr lang="pl-PL" altLang="pl-PL" dirty="0"/>
          </a:p>
        </p:txBody>
      </p:sp>
      <p:graphicFrame>
        <p:nvGraphicFramePr>
          <p:cNvPr id="4" name="Wykres 3"/>
          <p:cNvGraphicFramePr/>
          <p:nvPr>
            <p:extLst>
              <p:ext uri="{D42A27DB-BD31-4B8C-83A1-F6EECF244321}">
                <p14:modId xmlns:p14="http://schemas.microsoft.com/office/powerpoint/2010/main" val="1270546631"/>
              </p:ext>
            </p:extLst>
          </p:nvPr>
        </p:nvGraphicFramePr>
        <p:xfrm>
          <a:off x="557212" y="1100138"/>
          <a:ext cx="8029575" cy="3688397"/>
        </p:xfrm>
        <a:graphic>
          <a:graphicData uri="http://schemas.openxmlformats.org/drawingml/2006/chart">
            <c:chart xmlns:c="http://schemas.openxmlformats.org/drawingml/2006/chart" xmlns:r="http://schemas.openxmlformats.org/officeDocument/2006/relationships" r:id="rId2"/>
          </a:graphicData>
        </a:graphic>
      </p:graphicFrame>
      <p:sp>
        <p:nvSpPr>
          <p:cNvPr id="2" name="Prostokąt 1"/>
          <p:cNvSpPr/>
          <p:nvPr/>
        </p:nvSpPr>
        <p:spPr>
          <a:xfrm>
            <a:off x="152399" y="4919950"/>
            <a:ext cx="8863013" cy="369332"/>
          </a:xfrm>
          <a:prstGeom prst="rect">
            <a:avLst/>
          </a:prstGeom>
        </p:spPr>
        <p:txBody>
          <a:bodyPr wrap="square">
            <a:spAutoFit/>
          </a:bodyPr>
          <a:lstStyle/>
          <a:p>
            <a:pPr algn="ctr"/>
            <a:r>
              <a:rPr lang="pl-PL" b="1" dirty="0">
                <a:latin typeface="Tahoma" panose="020B0604030504040204" pitchFamily="34" charset="0"/>
                <a:ea typeface="Calibri" panose="020F0502020204030204" pitchFamily="34" charset="0"/>
              </a:rPr>
              <a:t>Klasyfikacja zasobów zlecanych w outsourcing</a:t>
            </a:r>
            <a:endParaRPr lang="pl-PL" b="1" dirty="0"/>
          </a:p>
        </p:txBody>
      </p:sp>
    </p:spTree>
    <p:extLst>
      <p:ext uri="{BB962C8B-B14F-4D97-AF65-F5344CB8AC3E}">
        <p14:creationId xmlns:p14="http://schemas.microsoft.com/office/powerpoint/2010/main" val="3205457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5_WSL_prezentacja_szablon (4)">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WSL_prezentacja_szablon (4)">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1711</TotalTime>
  <Words>1750</Words>
  <Application>Microsoft Office PowerPoint</Application>
  <PresentationFormat>Pokaz na ekranie (4:3)</PresentationFormat>
  <Paragraphs>108</Paragraphs>
  <Slides>19</Slides>
  <Notes>2</Notes>
  <HiddenSlides>0</HiddenSlides>
  <MMClips>0</MMClips>
  <ScaleCrop>false</ScaleCrop>
  <HeadingPairs>
    <vt:vector size="8" baseType="variant">
      <vt:variant>
        <vt:lpstr>Używane czcionki</vt:lpstr>
      </vt:variant>
      <vt:variant>
        <vt:i4>6</vt:i4>
      </vt:variant>
      <vt:variant>
        <vt:lpstr>Motyw</vt:lpstr>
      </vt:variant>
      <vt:variant>
        <vt:i4>2</vt:i4>
      </vt:variant>
      <vt:variant>
        <vt:lpstr>Osadzone serwery OLE</vt:lpstr>
      </vt:variant>
      <vt:variant>
        <vt:i4>1</vt:i4>
      </vt:variant>
      <vt:variant>
        <vt:lpstr>Tytuły slajdów</vt:lpstr>
      </vt:variant>
      <vt:variant>
        <vt:i4>19</vt:i4>
      </vt:variant>
    </vt:vector>
  </HeadingPairs>
  <TitlesOfParts>
    <vt:vector size="28" baseType="lpstr">
      <vt:lpstr>Arial</vt:lpstr>
      <vt:lpstr>Arial</vt:lpstr>
      <vt:lpstr>Calibri</vt:lpstr>
      <vt:lpstr>Tahoma</vt:lpstr>
      <vt:lpstr>Wingdings</vt:lpstr>
      <vt:lpstr>Wingdings 3</vt:lpstr>
      <vt:lpstr>5_WSL_prezentacja_szablon (4)</vt:lpstr>
      <vt:lpstr>6_WSL_prezentacja_szablon (4)</vt:lpstr>
      <vt:lpstr>Rysunek programu Microsoft Office Visio</vt:lpstr>
      <vt:lpstr>Projekt: „LOGISTYKA STAWIA NA TECHNIKA – podnoszenie kwalifikacji zawodowych uczniów zawodu technik logistyk poprawiające ich zdolności  do zdobycia zatrudnienia”   NUMER PROJEKTU: RPWP.08.03.01-30-0052/16</vt:lpstr>
      <vt:lpstr>Rola operatorów logistycznych w łańcuchu dostaw</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dc:creator>
  <cp:lastModifiedBy>akolinskinb</cp:lastModifiedBy>
  <cp:revision>45</cp:revision>
  <dcterms:created xsi:type="dcterms:W3CDTF">2017-03-23T20:52:47Z</dcterms:created>
  <dcterms:modified xsi:type="dcterms:W3CDTF">2018-11-21T19:38:26Z</dcterms:modified>
</cp:coreProperties>
</file>