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68" r:id="rId2"/>
  </p:sldMasterIdLst>
  <p:notesMasterIdLst>
    <p:notesMasterId r:id="rId27"/>
  </p:notesMasterIdLst>
  <p:sldIdLst>
    <p:sldId id="263" r:id="rId3"/>
    <p:sldId id="264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302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281" r:id="rId25"/>
    <p:sldId id="265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 Koliński" initials="AK" lastIdx="1" clrIdx="0">
    <p:extLst>
      <p:ext uri="{19B8F6BF-5375-455C-9EA6-DF929625EA0E}">
        <p15:presenceInfo xmlns:p15="http://schemas.microsoft.com/office/powerpoint/2012/main" userId="S-1-5-21-1177238915-725345543-839522115-83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6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362EC-A68B-4398-BFCD-44A79805F291}" type="datetimeFigureOut">
              <a:rPr lang="pl-PL" smtClean="0"/>
              <a:t>2018-10-19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9CDC0-B9DA-4FAE-A762-02A7EE7282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42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8B3DB-1853-4F64-B9E3-94379BE9D4C0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04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altLang="pl-P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67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altLang="pl-P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22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altLang="pl-P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527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altLang="pl-P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20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altLang="pl-P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373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altLang="pl-P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96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06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256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395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5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altLang="pl-P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31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346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599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78415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altLang="pl-P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26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altLang="pl-P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3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altLang="pl-P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511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altLang="pl-P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2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altLang="pl-P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87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altLang="pl-P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046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altLang="pl-P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12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SL_prezentacja_SZABLON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437197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7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594-302D-40BE-9E3B-10548735BB4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B1E-CED2-4991-A881-423181A9BDD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8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06E-48A2-4F4D-967B-640C795A412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F7A2-8D69-4730-BEB1-BF82A03BD0E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30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ED7-64E6-45D9-8860-50ACB358525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EF3-A0C1-4E11-AE93-5DF34313842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3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7CCC-0007-41DC-A92B-1A0E3527DAC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C64-A6BB-454C-AE1F-A691CD754B3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8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1934-3CC8-497D-ABE1-CB610967FC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3CD9-19C7-4E68-A966-5FEDAEA37DE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6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SL_prezentacja_SZABLON_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254816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61-755 POZNAŃ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UL. E. ESTKOWSKIEGO 6 </a:t>
            </a: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Rektorat tel. 61 850 47 81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Dziekanat tel. 61 850 47 64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Księgowość tel. 61 850 47 79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Kadry tel. 61 850 47 71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fax</a:t>
            </a:r>
            <a:r>
              <a:rPr lang="pl-PL" sz="1200" dirty="0">
                <a:solidFill>
                  <a:prstClr val="black"/>
                </a:solidFill>
                <a:cs typeface="Arial" charset="0"/>
              </a:rPr>
              <a:t> 61 850 47 89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rektorat@wsl.com.pl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www.wsl.com.pl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dirty="0">
                <a:solidFill>
                  <a:prstClr val="black"/>
                </a:solidFill>
                <a:cs typeface="Arial" charset="0"/>
              </a:rPr>
              <a:t>DZIĘKUJĘ </a:t>
            </a:r>
            <a:br>
              <a:rPr lang="pl-PL" sz="2400" dirty="0">
                <a:solidFill>
                  <a:prstClr val="black"/>
                </a:solidFill>
                <a:cs typeface="Arial" charset="0"/>
              </a:rPr>
            </a:br>
            <a:r>
              <a:rPr lang="pl-PL" sz="2400" dirty="0">
                <a:solidFill>
                  <a:prstClr val="black"/>
                </a:solidFill>
                <a:cs typeface="Arial" charset="0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68-7ED3-4F3A-B3A3-DD5CEE890B2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" y="2595784"/>
            <a:ext cx="387667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75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SL_prezentacja_SZABLON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437197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8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3225-C131-42BF-91EA-0DAC1C33EE7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9048-BAE1-482F-9659-B499D65C702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3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SL_prezentacja_SZABLON_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6724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329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CAE-9F88-422A-BDFB-12DD2E281DA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D6E-3790-455C-8992-BC41814A0F4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8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3225-C131-42BF-91EA-0DAC1C33EE7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9048-BAE1-482F-9659-B499D65C702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25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DBB-5089-4A4F-BD9C-8972A71746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F66-C03F-46A7-94F1-C169C5E1F7D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45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A61-6038-4E93-A4D7-1E67318EDB4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F7BE-6192-4660-B9B1-C447363AEAC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50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6C-BE84-4AEF-B1CD-1099F9D47C1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EF4-7D18-48FF-9747-C90C36B1F3E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09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9AA3-F033-470B-86E4-40606B5917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A8D1-E4BC-4E09-9DBB-AA60B2AC196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2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AF37-AF52-4FE7-97EB-F20D095F767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FCE-8F5B-4413-9AE8-3939F930EF0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36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594-302D-40BE-9E3B-10548735BB4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B1E-CED2-4991-A881-423181A9BDD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95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06E-48A2-4F4D-967B-640C795A412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F7A2-8D69-4730-BEB1-BF82A03BD0E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43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ED7-64E6-45D9-8860-50ACB358525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EF3-A0C1-4E11-AE93-5DF34313842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55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7CCC-0007-41DC-A92B-1A0E3527DAC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C64-A6BB-454C-AE1F-A691CD754B3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99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1934-3CC8-497D-ABE1-CB610967FC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3CD9-19C7-4E68-A966-5FEDAEA37DE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SL_prezentacja_SZABLON_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6724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9618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SL_prezentacja_SZABLON_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254816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61-755 POZNAŃ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UL. E. ESTKOWSKIEGO 6 </a:t>
            </a: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Rektorat tel. 61 850 47 81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Dziekanat tel. 61 850 47 64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Księgowość tel. 61 850 47 79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Kadry tel. 61 850 47 71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fax</a:t>
            </a:r>
            <a:r>
              <a:rPr lang="pl-PL" sz="1200" dirty="0">
                <a:solidFill>
                  <a:prstClr val="black"/>
                </a:solidFill>
                <a:cs typeface="Arial" charset="0"/>
              </a:rPr>
              <a:t> 61 850 47 89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rektorat@wsl.com.pl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www.wsl.com.pl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dirty="0">
                <a:solidFill>
                  <a:prstClr val="black"/>
                </a:solidFill>
                <a:cs typeface="Arial" charset="0"/>
              </a:rPr>
              <a:t>DZIĘKUJĘ </a:t>
            </a:r>
            <a:br>
              <a:rPr lang="pl-PL" sz="2400" dirty="0">
                <a:solidFill>
                  <a:prstClr val="black"/>
                </a:solidFill>
                <a:cs typeface="Arial" charset="0"/>
              </a:rPr>
            </a:br>
            <a:r>
              <a:rPr lang="pl-PL" sz="2400" dirty="0">
                <a:solidFill>
                  <a:prstClr val="black"/>
                </a:solidFill>
                <a:cs typeface="Arial" charset="0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68-7ED3-4F3A-B3A3-DD5CEE890B2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" y="2595784"/>
            <a:ext cx="387667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92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CAE-9F88-422A-BDFB-12DD2E281DA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D6E-3790-455C-8992-BC41814A0F4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5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DBB-5089-4A4F-BD9C-8972A71746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F66-C03F-46A7-94F1-C169C5E1F7D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6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A61-6038-4E93-A4D7-1E67318EDB4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F7BE-6192-4660-B9B1-C447363AEAC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6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6C-BE84-4AEF-B1CD-1099F9D47C1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EF4-7D18-48FF-9747-C90C36B1F3E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6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9AA3-F033-470B-86E4-40606B5917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A8D1-E4BC-4E09-9DBB-AA60B2AC196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AF37-AF52-4FE7-97EB-F20D095F767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FCE-8F5B-4413-9AE8-3939F930EF0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46F8B-9047-4E7E-94BE-4A12289374A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10" descr="WSL_prezentacja_SZABLONowe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996B9-476A-4E16-989B-AD33045C9FD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452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46F8B-9047-4E7E-94BE-4A12289374A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2018-10-19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10" descr="WSL_prezentacja_SZABLONowe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996B9-476A-4E16-989B-AD33045C9FD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973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oratoria.wsl.com.pl/nowe_pliki/20120902191459_Standardy_GS1_01_09_2012.pp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9" y="3808413"/>
            <a:ext cx="8363272" cy="156480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400" dirty="0"/>
              <a:t>Projekt: </a:t>
            </a:r>
            <a:r>
              <a:rPr lang="pl-PL" sz="1400" b="1" dirty="0"/>
              <a:t>„LOGISTYKA STAWIA NA TECHNIKA – podnoszenie kwalifikacji zawodowych uczniów zawodu technik logistyk poprawiające ich zdolności </a:t>
            </a:r>
            <a:br>
              <a:rPr lang="pl-PL" sz="1400" b="1" dirty="0"/>
            </a:br>
            <a:r>
              <a:rPr lang="pl-PL" sz="1400" b="1" dirty="0"/>
              <a:t>do zdobycia zatrudnienia” 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NUMER PROJEKTU: </a:t>
            </a:r>
            <a:r>
              <a:rPr lang="pl-PL" sz="1400" b="1" dirty="0"/>
              <a:t>RPWP.08.03.01-30-0052/16</a:t>
            </a:r>
          </a:p>
        </p:txBody>
      </p:sp>
    </p:spTree>
    <p:extLst>
      <p:ext uri="{BB962C8B-B14F-4D97-AF65-F5344CB8AC3E}">
        <p14:creationId xmlns:p14="http://schemas.microsoft.com/office/powerpoint/2010/main" val="14821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ymbol zastępczy zawartości 2"/>
          <p:cNvSpPr>
            <a:spLocks noGrp="1"/>
          </p:cNvSpPr>
          <p:nvPr>
            <p:ph idx="4294967295"/>
          </p:nvPr>
        </p:nvSpPr>
        <p:spPr bwMode="auto">
          <a:xfrm>
            <a:off x="0" y="1143000"/>
            <a:ext cx="8829675" cy="3657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indent="0" algn="just">
              <a:buNone/>
            </a:pPr>
            <a:r>
              <a:rPr lang="pl-PL" sz="1800" dirty="0"/>
              <a:t>Głównym celem tworzenia i aktualizacji kartotek indeksów materiałowych (zarówno wytwarzanych jak i kupowanych) jest:</a:t>
            </a:r>
          </a:p>
          <a:p>
            <a:pPr lvl="0" algn="just"/>
            <a:r>
              <a:rPr lang="pl-PL" sz="1800" dirty="0"/>
              <a:t>utworzenie lub usunięcie z bazy danych przedsiębiorstwa danych opisujących pozycję materiałową,</a:t>
            </a:r>
          </a:p>
          <a:p>
            <a:pPr lvl="0" algn="just"/>
            <a:r>
              <a:rPr lang="pl-PL" sz="1800" dirty="0"/>
              <a:t>opis indeksu materiałowego oraz definiowanie danych niezbędnych do zarządzania indeksem materiałowym,</a:t>
            </a:r>
          </a:p>
          <a:p>
            <a:pPr lvl="0" algn="just"/>
            <a:r>
              <a:rPr lang="pl-PL" sz="1800" dirty="0"/>
              <a:t>zmiana (przebudowa) struktury indeksu,</a:t>
            </a:r>
          </a:p>
          <a:p>
            <a:pPr lvl="0" algn="just"/>
            <a:r>
              <a:rPr lang="pl-PL" sz="1800" dirty="0"/>
              <a:t>rejestracja zmian, pozwalających na zarządzanie terminami obowiązywania nowych danych oraz wprowadzania i wycofywania pozycji materiałowej,</a:t>
            </a:r>
          </a:p>
          <a:p>
            <a:pPr lvl="0" algn="just"/>
            <a:r>
              <a:rPr lang="pl-PL" sz="1800" dirty="0"/>
              <a:t>kojarzenie i weryfikacja pozycji materiałowej (indeksu materiałowego).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dirty="0" smtClean="0"/>
              <a:t>ROLA INDEKSU MATERIAŁOWEGO W SYSTEMIE INFORMACYJNYM</a:t>
            </a:r>
            <a:endParaRPr lang="pl-PL" alt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18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B37ADB-2FBC-495B-98C6-0C03C7D59332}" type="slidenum">
              <a:rPr lang="pl-PL" altLang="pl-PL" smtClean="0">
                <a:latin typeface="Arial" charset="0"/>
                <a:cs typeface="Arial" charset="0"/>
              </a:rPr>
              <a:pPr/>
              <a:t>11</a:t>
            </a:fld>
            <a:endParaRPr lang="pl-PL" altLang="pl-PL" smtClean="0">
              <a:latin typeface="Arial" charset="0"/>
              <a:cs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0" y="4877676"/>
            <a:ext cx="9108504" cy="19765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6" descr="http://t1.gstatic.com/images?q=tbn:ANd9GcRx9DGOx25x2HotZ6vvuwhuLjy_8HqRnPYxMtYtwjBs7dTnJ4Qx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98" y="1125563"/>
            <a:ext cx="24304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987824" y="980728"/>
          <a:ext cx="4248472" cy="822960"/>
        </p:xfrm>
        <a:graphic>
          <a:graphicData uri="http://schemas.openxmlformats.org/drawingml/2006/table">
            <a:tbl>
              <a:tblPr/>
              <a:tblGrid>
                <a:gridCol w="8323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25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76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76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84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76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01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Rynki </a:t>
                      </a:r>
                      <a:b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sprzedaży 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Wartość sprzedaży netto produktów 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Razem rynek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Udział w rynku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Produkt  A 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Produkt  B 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Produkt  C 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Produkt  D 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Produkt  E 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Produkt F 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 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 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 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420.508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615.225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pl-PL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pl-PL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1.139.088</a:t>
                      </a:r>
                      <a:endParaRPr kumimoji="0" lang="pl-PL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pl-PL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805.760</a:t>
                      </a:r>
                      <a:endParaRPr kumimoji="0" lang="pl-PL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549.805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232.900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175.540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515.655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1.128.476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873.420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pl-PL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238.573</a:t>
                      </a:r>
                      <a:endParaRPr kumimoji="0" lang="pl-PL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pl-PL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461.340</a:t>
                      </a:r>
                      <a:endParaRPr kumimoji="0" lang="pl-PL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592.204</a:t>
                      </a:r>
                      <a:endParaRPr kumimoji="0" lang="pl-PL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pl-PL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pl-PL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pl-PL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226.070</a:t>
                      </a:r>
                      <a:endParaRPr kumimoji="0" lang="pl-PL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425.400</a:t>
                      </a:r>
                      <a:endParaRPr kumimoji="0" lang="pl-PL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936.163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787.661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2.500.464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1.478.175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2.696.784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11,15%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9,38%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29,77%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17,60%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32,10%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Razem produkt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1.035.733</a:t>
                      </a:r>
                      <a:endParaRPr kumimoji="0" lang="pl-PL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1.944.848</a:t>
                      </a:r>
                      <a:endParaRPr kumimoji="0" lang="pl-PL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958.245</a:t>
                      </a:r>
                      <a:endParaRPr kumimoji="0" lang="pl-PL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2.517.551</a:t>
                      </a:r>
                      <a:endParaRPr kumimoji="0" lang="pl-PL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1.292.117</a:t>
                      </a:r>
                      <a:endParaRPr kumimoji="0" lang="pl-PL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651.470</a:t>
                      </a:r>
                      <a:endParaRPr kumimoji="0" lang="pl-PL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8.399.247</a:t>
                      </a:r>
                      <a:endParaRPr kumimoji="0" lang="pl-PL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Udział w sprzedaży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12,33%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23,15%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11,41%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29,97%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15,38%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7,76%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r>
                        <a:rPr kumimoji="0" lang="pl-PL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>
                          <a:tab pos="179388" algn="l"/>
                        </a:tabLst>
                      </a:pPr>
                      <a:endParaRPr kumimoji="0" lang="pl-PL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195" marR="3619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Prostokąt 47"/>
          <p:cNvSpPr>
            <a:spLocks noChangeArrowheads="1"/>
          </p:cNvSpPr>
          <p:nvPr/>
        </p:nvSpPr>
        <p:spPr bwMode="auto">
          <a:xfrm>
            <a:off x="6156850" y="836712"/>
            <a:ext cx="1345241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000" b="1" dirty="0">
                <a:cs typeface="Arial" charset="0"/>
              </a:rPr>
              <a:t>PLAN SPRZEDAŻY</a:t>
            </a:r>
          </a:p>
        </p:txBody>
      </p:sp>
      <p:graphicFrame>
        <p:nvGraphicFramePr>
          <p:cNvPr id="11" name="Group 17"/>
          <p:cNvGraphicFramePr>
            <a:graphicFrameLocks noGrp="1"/>
          </p:cNvGraphicFramePr>
          <p:nvPr/>
        </p:nvGraphicFramePr>
        <p:xfrm>
          <a:off x="1511052" y="2835374"/>
          <a:ext cx="4752529" cy="1157816"/>
        </p:xfrm>
        <a:graphic>
          <a:graphicData uri="http://schemas.openxmlformats.org/drawingml/2006/table">
            <a:tbl>
              <a:tblPr/>
              <a:tblGrid>
                <a:gridCol w="434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1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5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27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37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32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932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9321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932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9321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9322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19321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19322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19321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9322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9321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19322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19321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19322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193219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19322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193219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</a:tblGrid>
              <a:tr h="73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Czas wykonania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Poniedziałek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Wtorek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Środa 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Czwartek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Piątek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Sobota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Niedziela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Operacja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L="36000" marR="36000" marT="18000" marB="180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1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OPN25 / 1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9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OPN25 / 2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OPN25 / 3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6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OPN25 / 4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OPN25 / 5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OPN25 / 6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16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OPN25 / 7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19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OPN25 / 8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OPN25 / 9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01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5900" algn="l"/>
                        </a:tabLst>
                      </a:pPr>
                      <a:r>
                        <a:rPr kumimoji="0" lang="pl-PL" sz="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OPN25 / 10</a:t>
                      </a: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36000" marR="36000" marT="18000" marB="18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pSp>
        <p:nvGrpSpPr>
          <p:cNvPr id="12" name="Group 171"/>
          <p:cNvGrpSpPr>
            <a:grpSpLocks/>
          </p:cNvGrpSpPr>
          <p:nvPr/>
        </p:nvGrpSpPr>
        <p:grpSpPr bwMode="auto">
          <a:xfrm>
            <a:off x="1798638" y="3181449"/>
            <a:ext cx="4176712" cy="803275"/>
            <a:chOff x="3298" y="7725"/>
            <a:chExt cx="5163" cy="1698"/>
          </a:xfrm>
        </p:grpSpPr>
        <p:sp>
          <p:nvSpPr>
            <p:cNvPr id="13" name="Line 172"/>
            <p:cNvSpPr>
              <a:spLocks noChangeAspect="1" noChangeShapeType="1"/>
            </p:cNvSpPr>
            <p:nvPr/>
          </p:nvSpPr>
          <p:spPr bwMode="auto">
            <a:xfrm>
              <a:off x="3298" y="7725"/>
              <a:ext cx="1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Line 173"/>
            <p:cNvSpPr>
              <a:spLocks noChangeAspect="1" noChangeShapeType="1"/>
            </p:cNvSpPr>
            <p:nvPr/>
          </p:nvSpPr>
          <p:spPr bwMode="auto">
            <a:xfrm>
              <a:off x="3479" y="7898"/>
              <a:ext cx="18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Line 174"/>
            <p:cNvSpPr>
              <a:spLocks noChangeAspect="1" noChangeShapeType="1"/>
            </p:cNvSpPr>
            <p:nvPr/>
          </p:nvSpPr>
          <p:spPr bwMode="auto">
            <a:xfrm>
              <a:off x="3479" y="7725"/>
              <a:ext cx="0" cy="17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Line 175"/>
            <p:cNvSpPr>
              <a:spLocks noChangeAspect="1" noChangeShapeType="1"/>
            </p:cNvSpPr>
            <p:nvPr/>
          </p:nvSpPr>
          <p:spPr bwMode="auto">
            <a:xfrm>
              <a:off x="3660" y="8071"/>
              <a:ext cx="27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Line 176"/>
            <p:cNvSpPr>
              <a:spLocks noChangeAspect="1" noChangeShapeType="1"/>
            </p:cNvSpPr>
            <p:nvPr/>
          </p:nvSpPr>
          <p:spPr bwMode="auto">
            <a:xfrm>
              <a:off x="3663" y="7898"/>
              <a:ext cx="0" cy="17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Line 177"/>
            <p:cNvSpPr>
              <a:spLocks noChangeAspect="1" noChangeShapeType="1"/>
            </p:cNvSpPr>
            <p:nvPr/>
          </p:nvSpPr>
          <p:spPr bwMode="auto">
            <a:xfrm flipV="1">
              <a:off x="3932" y="8244"/>
              <a:ext cx="1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Line 178"/>
            <p:cNvSpPr>
              <a:spLocks noChangeAspect="1" noChangeShapeType="1"/>
            </p:cNvSpPr>
            <p:nvPr/>
          </p:nvSpPr>
          <p:spPr bwMode="auto">
            <a:xfrm>
              <a:off x="3932" y="8071"/>
              <a:ext cx="0" cy="17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Line 179"/>
            <p:cNvSpPr>
              <a:spLocks noChangeAspect="1" noChangeShapeType="1"/>
            </p:cNvSpPr>
            <p:nvPr/>
          </p:nvSpPr>
          <p:spPr bwMode="auto">
            <a:xfrm>
              <a:off x="4068" y="8513"/>
              <a:ext cx="90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Line 180"/>
            <p:cNvSpPr>
              <a:spLocks noChangeAspect="1" noChangeShapeType="1"/>
            </p:cNvSpPr>
            <p:nvPr/>
          </p:nvSpPr>
          <p:spPr bwMode="auto">
            <a:xfrm>
              <a:off x="4983" y="8513"/>
              <a:ext cx="0" cy="69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Line 181"/>
            <p:cNvSpPr>
              <a:spLocks noChangeAspect="1" noChangeShapeType="1"/>
            </p:cNvSpPr>
            <p:nvPr/>
          </p:nvSpPr>
          <p:spPr bwMode="auto">
            <a:xfrm>
              <a:off x="4974" y="8903"/>
              <a:ext cx="181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Line 182"/>
            <p:cNvSpPr>
              <a:spLocks noChangeAspect="1" noChangeShapeType="1"/>
            </p:cNvSpPr>
            <p:nvPr/>
          </p:nvSpPr>
          <p:spPr bwMode="auto">
            <a:xfrm>
              <a:off x="4974" y="8729"/>
              <a:ext cx="951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Line 183"/>
            <p:cNvSpPr>
              <a:spLocks noChangeAspect="1" noChangeShapeType="1"/>
            </p:cNvSpPr>
            <p:nvPr/>
          </p:nvSpPr>
          <p:spPr bwMode="auto">
            <a:xfrm>
              <a:off x="5925" y="8729"/>
              <a:ext cx="0" cy="31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Line 184"/>
            <p:cNvSpPr>
              <a:spLocks noChangeAspect="1" noChangeShapeType="1"/>
            </p:cNvSpPr>
            <p:nvPr/>
          </p:nvSpPr>
          <p:spPr bwMode="auto">
            <a:xfrm>
              <a:off x="5925" y="9041"/>
              <a:ext cx="253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Line 185"/>
            <p:cNvSpPr>
              <a:spLocks noChangeAspect="1" noChangeShapeType="1"/>
            </p:cNvSpPr>
            <p:nvPr/>
          </p:nvSpPr>
          <p:spPr bwMode="auto">
            <a:xfrm>
              <a:off x="4974" y="9213"/>
              <a:ext cx="1313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Line 186"/>
            <p:cNvSpPr>
              <a:spLocks noChangeAspect="1" noChangeShapeType="1"/>
            </p:cNvSpPr>
            <p:nvPr/>
          </p:nvSpPr>
          <p:spPr bwMode="auto">
            <a:xfrm>
              <a:off x="4068" y="8244"/>
              <a:ext cx="0" cy="26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Line 187"/>
            <p:cNvSpPr>
              <a:spLocks noChangeAspect="1" noChangeShapeType="1"/>
            </p:cNvSpPr>
            <p:nvPr/>
          </p:nvSpPr>
          <p:spPr bwMode="auto">
            <a:xfrm>
              <a:off x="4983" y="8506"/>
              <a:ext cx="0" cy="38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Line 188"/>
            <p:cNvSpPr>
              <a:spLocks noChangeAspect="1" noChangeShapeType="1"/>
            </p:cNvSpPr>
            <p:nvPr/>
          </p:nvSpPr>
          <p:spPr bwMode="auto">
            <a:xfrm>
              <a:off x="4974" y="8521"/>
              <a:ext cx="0" cy="20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0" name="Line 189"/>
            <p:cNvSpPr>
              <a:spLocks noChangeAspect="1" noChangeShapeType="1"/>
            </p:cNvSpPr>
            <p:nvPr/>
          </p:nvSpPr>
          <p:spPr bwMode="auto">
            <a:xfrm>
              <a:off x="6287" y="9041"/>
              <a:ext cx="0" cy="17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triangle" w="sm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Line 190"/>
            <p:cNvSpPr>
              <a:spLocks noChangeAspect="1" noChangeShapeType="1"/>
            </p:cNvSpPr>
            <p:nvPr/>
          </p:nvSpPr>
          <p:spPr bwMode="auto">
            <a:xfrm>
              <a:off x="6785" y="8903"/>
              <a:ext cx="0" cy="48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sm" len="sm"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2" name="Line 191"/>
            <p:cNvSpPr>
              <a:spLocks noChangeAspect="1" noChangeShapeType="1"/>
            </p:cNvSpPr>
            <p:nvPr/>
          </p:nvSpPr>
          <p:spPr bwMode="auto">
            <a:xfrm>
              <a:off x="6785" y="9387"/>
              <a:ext cx="90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3" name="Line 192"/>
            <p:cNvSpPr>
              <a:spLocks noChangeAspect="1" noChangeShapeType="1"/>
            </p:cNvSpPr>
            <p:nvPr/>
          </p:nvSpPr>
          <p:spPr bwMode="auto">
            <a:xfrm>
              <a:off x="7690" y="9057"/>
              <a:ext cx="0" cy="36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 type="triangle" w="med" len="sm"/>
              <a:tailEnd type="none" w="sm" len="sm"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4" name="Line 204"/>
          <p:cNvSpPr>
            <a:spLocks noChangeShapeType="1"/>
          </p:cNvSpPr>
          <p:nvPr/>
        </p:nvSpPr>
        <p:spPr bwMode="auto">
          <a:xfrm>
            <a:off x="2587625" y="256867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5" name="Prostokąt 84"/>
          <p:cNvSpPr>
            <a:spLocks noChangeArrowheads="1"/>
          </p:cNvSpPr>
          <p:nvPr/>
        </p:nvSpPr>
        <p:spPr bwMode="auto">
          <a:xfrm>
            <a:off x="1691878" y="2741910"/>
            <a:ext cx="468032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000" b="1" dirty="0">
                <a:cs typeface="Arial" charset="0"/>
              </a:rPr>
              <a:t>PLAN ZINTEGROWANYCH PROCESÓW I PRZEPŁYWÓW </a:t>
            </a:r>
            <a:r>
              <a:rPr lang="pl-PL" sz="1000" b="1" dirty="0" smtClean="0">
                <a:cs typeface="Arial" charset="0"/>
              </a:rPr>
              <a:t>MATERIAŁOWYCH</a:t>
            </a:r>
            <a:endParaRPr lang="pl-PL" sz="1000" b="1" dirty="0">
              <a:cs typeface="Arial" charset="0"/>
            </a:endParaRPr>
          </a:p>
        </p:txBody>
      </p:sp>
      <p:cxnSp>
        <p:nvCxnSpPr>
          <p:cNvPr id="36" name="Łącznik prosty ze strzałką 49"/>
          <p:cNvCxnSpPr>
            <a:cxnSpLocks noChangeShapeType="1"/>
          </p:cNvCxnSpPr>
          <p:nvPr/>
        </p:nvCxnSpPr>
        <p:spPr bwMode="auto">
          <a:xfrm>
            <a:off x="3203848" y="1772816"/>
            <a:ext cx="1" cy="993427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med"/>
          </a:ln>
        </p:spPr>
      </p:cxnSp>
      <p:cxnSp>
        <p:nvCxnSpPr>
          <p:cNvPr id="37" name="Łącznik prosty ze strzałką 49"/>
          <p:cNvCxnSpPr>
            <a:cxnSpLocks noChangeShapeType="1"/>
          </p:cNvCxnSpPr>
          <p:nvPr/>
        </p:nvCxnSpPr>
        <p:spPr bwMode="auto">
          <a:xfrm flipH="1">
            <a:off x="2700386" y="3749774"/>
            <a:ext cx="431454" cy="1191394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med"/>
          </a:ln>
        </p:spPr>
      </p:cxnSp>
      <p:sp>
        <p:nvSpPr>
          <p:cNvPr id="38" name="Prostokąt 37"/>
          <p:cNvSpPr/>
          <p:nvPr/>
        </p:nvSpPr>
        <p:spPr>
          <a:xfrm>
            <a:off x="0" y="4950048"/>
            <a:ext cx="161925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b="1" dirty="0">
                <a:latin typeface="Arial" pitchFamily="34" charset="0"/>
                <a:cs typeface="Arial" pitchFamily="34" charset="0"/>
              </a:rPr>
              <a:t>Plan  wykorzystania potencjału  </a:t>
            </a:r>
          </a:p>
        </p:txBody>
      </p:sp>
      <p:grpSp>
        <p:nvGrpSpPr>
          <p:cNvPr id="39" name="Grupa 85"/>
          <p:cNvGrpSpPr>
            <a:grpSpLocks/>
          </p:cNvGrpSpPr>
          <p:nvPr/>
        </p:nvGrpSpPr>
        <p:grpSpPr bwMode="auto">
          <a:xfrm>
            <a:off x="1698625" y="4805585"/>
            <a:ext cx="1289050" cy="720281"/>
            <a:chOff x="5703772" y="3571752"/>
            <a:chExt cx="3135950" cy="1580985"/>
          </a:xfrm>
        </p:grpSpPr>
        <p:sp>
          <p:nvSpPr>
            <p:cNvPr id="40" name="Line 14"/>
            <p:cNvSpPr>
              <a:spLocks noChangeAspect="1" noChangeShapeType="1"/>
            </p:cNvSpPr>
            <p:nvPr/>
          </p:nvSpPr>
          <p:spPr bwMode="auto">
            <a:xfrm>
              <a:off x="5703772" y="3571752"/>
              <a:ext cx="0" cy="1549793"/>
            </a:xfrm>
            <a:prstGeom prst="line">
              <a:avLst/>
            </a:prstGeom>
            <a:noFill/>
            <a:ln w="9525">
              <a:solidFill>
                <a:srgbClr val="000032"/>
              </a:solidFill>
              <a:miter lim="800000"/>
              <a:headEnd type="triangle" w="sm" len="med"/>
              <a:tailEnd/>
            </a:ln>
          </p:spPr>
          <p:txBody>
            <a:bodyPr anchor="ctr"/>
            <a:lstStyle/>
            <a:p>
              <a:endParaRPr lang="pl-PL"/>
            </a:p>
          </p:txBody>
        </p:sp>
        <p:sp>
          <p:nvSpPr>
            <p:cNvPr id="41" name="Line 15"/>
            <p:cNvSpPr>
              <a:spLocks noChangeAspect="1" noChangeShapeType="1"/>
            </p:cNvSpPr>
            <p:nvPr/>
          </p:nvSpPr>
          <p:spPr bwMode="auto">
            <a:xfrm>
              <a:off x="5703772" y="5152737"/>
              <a:ext cx="3135950" cy="0"/>
            </a:xfrm>
            <a:prstGeom prst="line">
              <a:avLst/>
            </a:prstGeom>
            <a:noFill/>
            <a:ln w="9525">
              <a:solidFill>
                <a:srgbClr val="000032"/>
              </a:solidFill>
              <a:miter lim="800000"/>
              <a:headEnd/>
              <a:tailEnd type="triangle" w="sm" len="med"/>
            </a:ln>
          </p:spPr>
          <p:txBody>
            <a:bodyPr anchor="ctr"/>
            <a:lstStyle/>
            <a:p>
              <a:endParaRPr lang="pl-PL"/>
            </a:p>
          </p:txBody>
        </p:sp>
        <p:sp>
          <p:nvSpPr>
            <p:cNvPr id="42" name="Rectangle 16"/>
            <p:cNvSpPr>
              <a:spLocks noChangeAspect="1" noChangeArrowheads="1"/>
            </p:cNvSpPr>
            <p:nvPr/>
          </p:nvSpPr>
          <p:spPr bwMode="auto">
            <a:xfrm>
              <a:off x="5703772" y="4842778"/>
              <a:ext cx="310223" cy="30995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pl-PL"/>
            </a:p>
          </p:txBody>
        </p:sp>
        <p:sp>
          <p:nvSpPr>
            <p:cNvPr id="43" name="Rectangle 17"/>
            <p:cNvSpPr>
              <a:spLocks noChangeAspect="1" noChangeArrowheads="1"/>
            </p:cNvSpPr>
            <p:nvPr/>
          </p:nvSpPr>
          <p:spPr bwMode="auto">
            <a:xfrm>
              <a:off x="6348946" y="4842778"/>
              <a:ext cx="316967" cy="309959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pl-PL"/>
            </a:p>
          </p:txBody>
        </p:sp>
        <p:sp>
          <p:nvSpPr>
            <p:cNvPr id="44" name="Rectangle 18"/>
            <p:cNvSpPr>
              <a:spLocks noChangeAspect="1" noChangeArrowheads="1"/>
            </p:cNvSpPr>
            <p:nvPr/>
          </p:nvSpPr>
          <p:spPr bwMode="auto">
            <a:xfrm>
              <a:off x="6665913" y="4409031"/>
              <a:ext cx="341695" cy="74370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pl-PL"/>
            </a:p>
          </p:txBody>
        </p:sp>
        <p:sp>
          <p:nvSpPr>
            <p:cNvPr id="45" name="Rectangle 19"/>
            <p:cNvSpPr>
              <a:spLocks noChangeAspect="1" noChangeArrowheads="1"/>
            </p:cNvSpPr>
            <p:nvPr/>
          </p:nvSpPr>
          <p:spPr bwMode="auto">
            <a:xfrm>
              <a:off x="7007608" y="4595201"/>
              <a:ext cx="310223" cy="55753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pl-PL"/>
            </a:p>
          </p:txBody>
        </p:sp>
        <p:sp>
          <p:nvSpPr>
            <p:cNvPr id="46" name="Rectangle 20"/>
            <p:cNvSpPr>
              <a:spLocks noChangeAspect="1" noChangeArrowheads="1"/>
            </p:cNvSpPr>
            <p:nvPr/>
          </p:nvSpPr>
          <p:spPr bwMode="auto">
            <a:xfrm>
              <a:off x="7317830" y="4099072"/>
              <a:ext cx="341695" cy="105366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pl-PL"/>
            </a:p>
          </p:txBody>
        </p:sp>
        <p:sp>
          <p:nvSpPr>
            <p:cNvPr id="47" name="Rectangle 21"/>
            <p:cNvSpPr>
              <a:spLocks noChangeAspect="1" noChangeArrowheads="1"/>
            </p:cNvSpPr>
            <p:nvPr/>
          </p:nvSpPr>
          <p:spPr bwMode="auto">
            <a:xfrm>
              <a:off x="7659525" y="3789113"/>
              <a:ext cx="354059" cy="136362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pl-PL"/>
            </a:p>
          </p:txBody>
        </p:sp>
        <p:sp>
          <p:nvSpPr>
            <p:cNvPr id="48" name="Rectangle 22"/>
            <p:cNvSpPr>
              <a:spLocks noChangeAspect="1" noChangeArrowheads="1"/>
            </p:cNvSpPr>
            <p:nvPr/>
          </p:nvSpPr>
          <p:spPr bwMode="auto">
            <a:xfrm>
              <a:off x="8013584" y="4409031"/>
              <a:ext cx="341695" cy="743706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pl-PL"/>
            </a:p>
          </p:txBody>
        </p:sp>
        <p:sp>
          <p:nvSpPr>
            <p:cNvPr id="49" name="Rectangle 27"/>
            <p:cNvSpPr>
              <a:spLocks noChangeAspect="1" noChangeArrowheads="1"/>
            </p:cNvSpPr>
            <p:nvPr/>
          </p:nvSpPr>
          <p:spPr bwMode="auto">
            <a:xfrm>
              <a:off x="5994886" y="3770163"/>
              <a:ext cx="354059" cy="1363623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pl-PL"/>
            </a:p>
          </p:txBody>
        </p:sp>
        <p:sp>
          <p:nvSpPr>
            <p:cNvPr id="50" name="Line 30"/>
            <p:cNvSpPr>
              <a:spLocks noChangeAspect="1" noChangeShapeType="1"/>
            </p:cNvSpPr>
            <p:nvPr/>
          </p:nvSpPr>
          <p:spPr bwMode="auto">
            <a:xfrm>
              <a:off x="5703772" y="4222860"/>
              <a:ext cx="3135950" cy="0"/>
            </a:xfrm>
            <a:prstGeom prst="line">
              <a:avLst/>
            </a:prstGeom>
            <a:noFill/>
            <a:ln w="3175">
              <a:solidFill>
                <a:srgbClr val="000032"/>
              </a:solidFill>
              <a:prstDash val="lgDash"/>
              <a:miter lim="800000"/>
              <a:headEnd/>
              <a:tailEnd/>
            </a:ln>
          </p:spPr>
          <p:txBody>
            <a:bodyPr anchor="ctr"/>
            <a:lstStyle/>
            <a:p>
              <a:endParaRPr lang="pl-PL"/>
            </a:p>
          </p:txBody>
        </p:sp>
      </p:grpSp>
      <p:cxnSp>
        <p:nvCxnSpPr>
          <p:cNvPr id="51" name="Łącznik prosty ze strzałką 49"/>
          <p:cNvCxnSpPr>
            <a:cxnSpLocks noChangeShapeType="1"/>
          </p:cNvCxnSpPr>
          <p:nvPr/>
        </p:nvCxnSpPr>
        <p:spPr bwMode="auto">
          <a:xfrm>
            <a:off x="4140200" y="3725962"/>
            <a:ext cx="0" cy="792162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med"/>
          </a:ln>
        </p:spPr>
      </p:cxnSp>
      <p:grpSp>
        <p:nvGrpSpPr>
          <p:cNvPr id="52" name="Group 42"/>
          <p:cNvGrpSpPr>
            <a:grpSpLocks/>
          </p:cNvGrpSpPr>
          <p:nvPr/>
        </p:nvGrpSpPr>
        <p:grpSpPr bwMode="auto">
          <a:xfrm>
            <a:off x="3079750" y="4397474"/>
            <a:ext cx="1997075" cy="1038225"/>
            <a:chOff x="227" y="822"/>
            <a:chExt cx="3807" cy="2264"/>
          </a:xfrm>
        </p:grpSpPr>
        <p:grpSp>
          <p:nvGrpSpPr>
            <p:cNvPr id="53" name="Group 43"/>
            <p:cNvGrpSpPr>
              <a:grpSpLocks/>
            </p:cNvGrpSpPr>
            <p:nvPr/>
          </p:nvGrpSpPr>
          <p:grpSpPr bwMode="auto">
            <a:xfrm>
              <a:off x="227" y="823"/>
              <a:ext cx="3807" cy="2263"/>
              <a:chOff x="512" y="823"/>
              <a:chExt cx="4856" cy="2977"/>
            </a:xfrm>
          </p:grpSpPr>
          <p:sp>
            <p:nvSpPr>
              <p:cNvPr id="94" name="Line 44"/>
              <p:cNvSpPr>
                <a:spLocks noChangeShapeType="1"/>
              </p:cNvSpPr>
              <p:nvPr/>
            </p:nvSpPr>
            <p:spPr bwMode="auto">
              <a:xfrm>
                <a:off x="512" y="1128"/>
                <a:ext cx="4856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5" name="Line 45"/>
              <p:cNvSpPr>
                <a:spLocks noChangeShapeType="1"/>
              </p:cNvSpPr>
              <p:nvPr/>
            </p:nvSpPr>
            <p:spPr bwMode="auto">
              <a:xfrm>
                <a:off x="512" y="1388"/>
                <a:ext cx="4856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6" name="Line 46"/>
              <p:cNvSpPr>
                <a:spLocks noChangeShapeType="1"/>
              </p:cNvSpPr>
              <p:nvPr/>
            </p:nvSpPr>
            <p:spPr bwMode="auto">
              <a:xfrm>
                <a:off x="512" y="1658"/>
                <a:ext cx="4856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7" name="Line 47"/>
              <p:cNvSpPr>
                <a:spLocks noChangeShapeType="1"/>
              </p:cNvSpPr>
              <p:nvPr/>
            </p:nvSpPr>
            <p:spPr bwMode="auto">
              <a:xfrm>
                <a:off x="512" y="1918"/>
                <a:ext cx="4856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8" name="Line 48"/>
              <p:cNvSpPr>
                <a:spLocks noChangeShapeType="1"/>
              </p:cNvSpPr>
              <p:nvPr/>
            </p:nvSpPr>
            <p:spPr bwMode="auto">
              <a:xfrm>
                <a:off x="512" y="2210"/>
                <a:ext cx="4856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9" name="Line 49"/>
              <p:cNvSpPr>
                <a:spLocks noChangeShapeType="1"/>
              </p:cNvSpPr>
              <p:nvPr/>
            </p:nvSpPr>
            <p:spPr bwMode="auto">
              <a:xfrm>
                <a:off x="512" y="2469"/>
                <a:ext cx="4856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0" name="Line 50"/>
              <p:cNvSpPr>
                <a:spLocks noChangeShapeType="1"/>
              </p:cNvSpPr>
              <p:nvPr/>
            </p:nvSpPr>
            <p:spPr bwMode="auto">
              <a:xfrm>
                <a:off x="512" y="2740"/>
                <a:ext cx="4856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1" name="Line 51"/>
              <p:cNvSpPr>
                <a:spLocks noChangeShapeType="1"/>
              </p:cNvSpPr>
              <p:nvPr/>
            </p:nvSpPr>
            <p:spPr bwMode="auto">
              <a:xfrm>
                <a:off x="512" y="2999"/>
                <a:ext cx="4856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2" name="Line 52"/>
              <p:cNvSpPr>
                <a:spLocks noChangeShapeType="1"/>
              </p:cNvSpPr>
              <p:nvPr/>
            </p:nvSpPr>
            <p:spPr bwMode="auto">
              <a:xfrm>
                <a:off x="512" y="3270"/>
                <a:ext cx="4856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3" name="Line 53"/>
              <p:cNvSpPr>
                <a:spLocks noChangeShapeType="1"/>
              </p:cNvSpPr>
              <p:nvPr/>
            </p:nvSpPr>
            <p:spPr bwMode="auto">
              <a:xfrm>
                <a:off x="512" y="3540"/>
                <a:ext cx="4856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4" name="Line 54"/>
              <p:cNvSpPr>
                <a:spLocks noChangeShapeType="1"/>
              </p:cNvSpPr>
              <p:nvPr/>
            </p:nvSpPr>
            <p:spPr bwMode="auto">
              <a:xfrm>
                <a:off x="512" y="3800"/>
                <a:ext cx="4856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105" name="Line 55"/>
              <p:cNvSpPr>
                <a:spLocks noChangeShapeType="1"/>
              </p:cNvSpPr>
              <p:nvPr/>
            </p:nvSpPr>
            <p:spPr bwMode="auto">
              <a:xfrm>
                <a:off x="512" y="823"/>
                <a:ext cx="4856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grpSp>
          <p:nvGrpSpPr>
            <p:cNvPr id="54" name="Group 56"/>
            <p:cNvGrpSpPr>
              <a:grpSpLocks/>
            </p:cNvGrpSpPr>
            <p:nvPr/>
          </p:nvGrpSpPr>
          <p:grpSpPr bwMode="auto">
            <a:xfrm>
              <a:off x="228" y="822"/>
              <a:ext cx="2908" cy="2263"/>
              <a:chOff x="228" y="822"/>
              <a:chExt cx="3416" cy="2263"/>
            </a:xfrm>
          </p:grpSpPr>
          <p:sp>
            <p:nvSpPr>
              <p:cNvPr id="83" name="Line 57"/>
              <p:cNvSpPr>
                <a:spLocks noChangeShapeType="1"/>
              </p:cNvSpPr>
              <p:nvPr/>
            </p:nvSpPr>
            <p:spPr bwMode="auto">
              <a:xfrm rot="5400000">
                <a:off x="2512" y="1954"/>
                <a:ext cx="2263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4" name="Line 58"/>
              <p:cNvSpPr>
                <a:spLocks noChangeShapeType="1"/>
              </p:cNvSpPr>
              <p:nvPr/>
            </p:nvSpPr>
            <p:spPr bwMode="auto">
              <a:xfrm rot="5400000">
                <a:off x="2179" y="1954"/>
                <a:ext cx="2263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5" name="Line 59"/>
              <p:cNvSpPr>
                <a:spLocks noChangeShapeType="1"/>
              </p:cNvSpPr>
              <p:nvPr/>
            </p:nvSpPr>
            <p:spPr bwMode="auto">
              <a:xfrm rot="5400000">
                <a:off x="1834" y="1954"/>
                <a:ext cx="2263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6" name="Line 60"/>
              <p:cNvSpPr>
                <a:spLocks noChangeShapeType="1"/>
              </p:cNvSpPr>
              <p:nvPr/>
            </p:nvSpPr>
            <p:spPr bwMode="auto">
              <a:xfrm rot="5400000">
                <a:off x="1502" y="1954"/>
                <a:ext cx="2263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7" name="Line 61"/>
              <p:cNvSpPr>
                <a:spLocks noChangeShapeType="1"/>
              </p:cNvSpPr>
              <p:nvPr/>
            </p:nvSpPr>
            <p:spPr bwMode="auto">
              <a:xfrm rot="5400000">
                <a:off x="1128" y="1954"/>
                <a:ext cx="2263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8" name="Line 62"/>
              <p:cNvSpPr>
                <a:spLocks noChangeShapeType="1"/>
              </p:cNvSpPr>
              <p:nvPr/>
            </p:nvSpPr>
            <p:spPr bwMode="auto">
              <a:xfrm rot="5400000">
                <a:off x="797" y="1954"/>
                <a:ext cx="2263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89" name="Line 63"/>
              <p:cNvSpPr>
                <a:spLocks noChangeShapeType="1"/>
              </p:cNvSpPr>
              <p:nvPr/>
            </p:nvSpPr>
            <p:spPr bwMode="auto">
              <a:xfrm rot="5400000">
                <a:off x="451" y="1954"/>
                <a:ext cx="2263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0" name="Line 64"/>
              <p:cNvSpPr>
                <a:spLocks noChangeShapeType="1"/>
              </p:cNvSpPr>
              <p:nvPr/>
            </p:nvSpPr>
            <p:spPr bwMode="auto">
              <a:xfrm rot="5400000">
                <a:off x="119" y="1954"/>
                <a:ext cx="2263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1" name="Line 65"/>
              <p:cNvSpPr>
                <a:spLocks noChangeShapeType="1"/>
              </p:cNvSpPr>
              <p:nvPr/>
            </p:nvSpPr>
            <p:spPr bwMode="auto">
              <a:xfrm rot="5400000">
                <a:off x="-227" y="1954"/>
                <a:ext cx="2263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2" name="Line 66"/>
              <p:cNvSpPr>
                <a:spLocks noChangeShapeType="1"/>
              </p:cNvSpPr>
              <p:nvPr/>
            </p:nvSpPr>
            <p:spPr bwMode="auto">
              <a:xfrm rot="5400000">
                <a:off x="-573" y="1954"/>
                <a:ext cx="2263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93" name="Line 67"/>
              <p:cNvSpPr>
                <a:spLocks noChangeShapeType="1"/>
              </p:cNvSpPr>
              <p:nvPr/>
            </p:nvSpPr>
            <p:spPr bwMode="auto">
              <a:xfrm rot="5400000">
                <a:off x="-904" y="1954"/>
                <a:ext cx="2263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55" name="Line 68"/>
            <p:cNvSpPr>
              <a:spLocks noChangeShapeType="1"/>
            </p:cNvSpPr>
            <p:nvPr/>
          </p:nvSpPr>
          <p:spPr bwMode="auto">
            <a:xfrm rot="5400000">
              <a:off x="2902" y="1954"/>
              <a:ext cx="2263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6" name="Line 70"/>
            <p:cNvSpPr>
              <a:spLocks noChangeShapeType="1"/>
            </p:cNvSpPr>
            <p:nvPr/>
          </p:nvSpPr>
          <p:spPr bwMode="auto">
            <a:xfrm>
              <a:off x="510" y="2563"/>
              <a:ext cx="435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7" name="Line 71"/>
            <p:cNvSpPr>
              <a:spLocks noChangeShapeType="1"/>
            </p:cNvSpPr>
            <p:nvPr/>
          </p:nvSpPr>
          <p:spPr bwMode="auto">
            <a:xfrm>
              <a:off x="804" y="2785"/>
              <a:ext cx="141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8" name="Line 72"/>
            <p:cNvSpPr>
              <a:spLocks noChangeShapeType="1"/>
            </p:cNvSpPr>
            <p:nvPr/>
          </p:nvSpPr>
          <p:spPr bwMode="auto">
            <a:xfrm flipV="1">
              <a:off x="945" y="2130"/>
              <a:ext cx="0" cy="682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9" name="Line 73"/>
            <p:cNvSpPr>
              <a:spLocks noChangeShapeType="1"/>
            </p:cNvSpPr>
            <p:nvPr/>
          </p:nvSpPr>
          <p:spPr bwMode="auto">
            <a:xfrm>
              <a:off x="945" y="2130"/>
              <a:ext cx="435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0" name="Line 74"/>
            <p:cNvSpPr>
              <a:spLocks noChangeShapeType="1"/>
            </p:cNvSpPr>
            <p:nvPr/>
          </p:nvSpPr>
          <p:spPr bwMode="auto">
            <a:xfrm>
              <a:off x="1676" y="2130"/>
              <a:ext cx="141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1" name="Line 75"/>
            <p:cNvSpPr>
              <a:spLocks noChangeShapeType="1"/>
            </p:cNvSpPr>
            <p:nvPr/>
          </p:nvSpPr>
          <p:spPr bwMode="auto">
            <a:xfrm>
              <a:off x="1676" y="2377"/>
              <a:ext cx="141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2" name="Line 76"/>
            <p:cNvSpPr>
              <a:spLocks noChangeShapeType="1"/>
            </p:cNvSpPr>
            <p:nvPr/>
          </p:nvSpPr>
          <p:spPr bwMode="auto">
            <a:xfrm flipV="1">
              <a:off x="1824" y="1536"/>
              <a:ext cx="0" cy="864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3" name="Rectangle 77"/>
            <p:cNvSpPr>
              <a:spLocks noChangeArrowheads="1"/>
            </p:cNvSpPr>
            <p:nvPr/>
          </p:nvSpPr>
          <p:spPr bwMode="auto">
            <a:xfrm>
              <a:off x="578" y="2688"/>
              <a:ext cx="194" cy="159"/>
            </a:xfrm>
            <a:prstGeom prst="rect">
              <a:avLst/>
            </a:prstGeom>
            <a:solidFill>
              <a:srgbClr val="6666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r>
                <a:rPr lang="pl-PL" sz="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G</a:t>
              </a:r>
              <a:endParaRPr lang="pl-PL" sz="6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64" name="Rectangle 78"/>
            <p:cNvSpPr>
              <a:spLocks noChangeArrowheads="1"/>
            </p:cNvSpPr>
            <p:nvPr/>
          </p:nvSpPr>
          <p:spPr bwMode="auto">
            <a:xfrm>
              <a:off x="288" y="2494"/>
              <a:ext cx="197" cy="159"/>
            </a:xfrm>
            <a:prstGeom prst="rect">
              <a:avLst/>
            </a:prstGeom>
            <a:solidFill>
              <a:srgbClr val="6666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r>
                <a:rPr lang="pl-PL" sz="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</a:t>
              </a:r>
              <a:endParaRPr lang="pl-PL" sz="6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65" name="Rectangle 79"/>
            <p:cNvSpPr>
              <a:spLocks noChangeArrowheads="1"/>
            </p:cNvSpPr>
            <p:nvPr/>
          </p:nvSpPr>
          <p:spPr bwMode="auto">
            <a:xfrm>
              <a:off x="1441" y="2304"/>
              <a:ext cx="197" cy="159"/>
            </a:xfrm>
            <a:prstGeom prst="rect">
              <a:avLst/>
            </a:prstGeom>
            <a:solidFill>
              <a:srgbClr val="6666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r>
                <a:rPr lang="pl-PL" sz="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N</a:t>
              </a:r>
              <a:endParaRPr lang="pl-PL" sz="6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66" name="Rectangle 80"/>
            <p:cNvSpPr>
              <a:spLocks noChangeArrowheads="1"/>
            </p:cNvSpPr>
            <p:nvPr/>
          </p:nvSpPr>
          <p:spPr bwMode="auto">
            <a:xfrm>
              <a:off x="1441" y="2065"/>
              <a:ext cx="197" cy="159"/>
            </a:xfrm>
            <a:prstGeom prst="rect">
              <a:avLst/>
            </a:prstGeom>
            <a:solidFill>
              <a:srgbClr val="6666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r>
                <a:rPr lang="pl-PL" sz="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M</a:t>
              </a:r>
              <a:endParaRPr lang="pl-PL" sz="6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67" name="Rectangle 81"/>
            <p:cNvSpPr>
              <a:spLocks noChangeArrowheads="1"/>
            </p:cNvSpPr>
            <p:nvPr/>
          </p:nvSpPr>
          <p:spPr bwMode="auto">
            <a:xfrm>
              <a:off x="1153" y="1871"/>
              <a:ext cx="194" cy="163"/>
            </a:xfrm>
            <a:prstGeom prst="rect">
              <a:avLst/>
            </a:prstGeom>
            <a:solidFill>
              <a:srgbClr val="6666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r>
                <a:rPr lang="pl-PL" sz="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D</a:t>
              </a:r>
              <a:endParaRPr lang="pl-PL" sz="6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68" name="Rectangle 82"/>
            <p:cNvSpPr>
              <a:spLocks noChangeArrowheads="1"/>
            </p:cNvSpPr>
            <p:nvPr/>
          </p:nvSpPr>
          <p:spPr bwMode="auto">
            <a:xfrm>
              <a:off x="863" y="1681"/>
              <a:ext cx="197" cy="159"/>
            </a:xfrm>
            <a:prstGeom prst="rect">
              <a:avLst/>
            </a:prstGeom>
            <a:solidFill>
              <a:srgbClr val="6666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r>
                <a:rPr lang="pl-PL" sz="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C</a:t>
              </a:r>
              <a:endParaRPr lang="pl-PL" sz="6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69" name="Line 83"/>
            <p:cNvSpPr>
              <a:spLocks noChangeShapeType="1"/>
            </p:cNvSpPr>
            <p:nvPr/>
          </p:nvSpPr>
          <p:spPr bwMode="auto">
            <a:xfrm>
              <a:off x="1344" y="1968"/>
              <a:ext cx="141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0" name="Line 84"/>
            <p:cNvSpPr>
              <a:spLocks noChangeShapeType="1"/>
            </p:cNvSpPr>
            <p:nvPr/>
          </p:nvSpPr>
          <p:spPr bwMode="auto">
            <a:xfrm>
              <a:off x="1104" y="1776"/>
              <a:ext cx="384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1" name="Line 85"/>
            <p:cNvSpPr>
              <a:spLocks noChangeShapeType="1"/>
            </p:cNvSpPr>
            <p:nvPr/>
          </p:nvSpPr>
          <p:spPr bwMode="auto">
            <a:xfrm flipV="1">
              <a:off x="1488" y="1152"/>
              <a:ext cx="0" cy="816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2" name="Rectangle 86"/>
            <p:cNvSpPr>
              <a:spLocks noChangeArrowheads="1"/>
            </p:cNvSpPr>
            <p:nvPr/>
          </p:nvSpPr>
          <p:spPr bwMode="auto">
            <a:xfrm>
              <a:off x="2016" y="1473"/>
              <a:ext cx="197" cy="159"/>
            </a:xfrm>
            <a:prstGeom prst="rect">
              <a:avLst/>
            </a:prstGeom>
            <a:solidFill>
              <a:srgbClr val="6666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r>
                <a:rPr lang="pl-PL" sz="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Z</a:t>
              </a:r>
              <a:endParaRPr lang="pl-PL" sz="6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73" name="Line 87"/>
            <p:cNvSpPr>
              <a:spLocks noChangeShapeType="1"/>
            </p:cNvSpPr>
            <p:nvPr/>
          </p:nvSpPr>
          <p:spPr bwMode="auto">
            <a:xfrm>
              <a:off x="1824" y="1536"/>
              <a:ext cx="141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4" name="Line 88"/>
            <p:cNvSpPr>
              <a:spLocks noChangeShapeType="1"/>
            </p:cNvSpPr>
            <p:nvPr/>
          </p:nvSpPr>
          <p:spPr bwMode="auto">
            <a:xfrm>
              <a:off x="1488" y="1152"/>
              <a:ext cx="480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5" name="Rectangle 89"/>
            <p:cNvSpPr>
              <a:spLocks noChangeArrowheads="1"/>
            </p:cNvSpPr>
            <p:nvPr/>
          </p:nvSpPr>
          <p:spPr bwMode="auto">
            <a:xfrm>
              <a:off x="2016" y="1057"/>
              <a:ext cx="197" cy="159"/>
            </a:xfrm>
            <a:prstGeom prst="rect">
              <a:avLst/>
            </a:prstGeom>
            <a:solidFill>
              <a:srgbClr val="6666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r>
                <a:rPr lang="pl-PL" sz="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X</a:t>
              </a:r>
              <a:endParaRPr lang="pl-PL" sz="6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76" name="Rectangle 90"/>
            <p:cNvSpPr>
              <a:spLocks noChangeArrowheads="1"/>
            </p:cNvSpPr>
            <p:nvPr/>
          </p:nvSpPr>
          <p:spPr bwMode="auto">
            <a:xfrm>
              <a:off x="2016" y="1248"/>
              <a:ext cx="197" cy="159"/>
            </a:xfrm>
            <a:prstGeom prst="rect">
              <a:avLst/>
            </a:prstGeom>
            <a:solidFill>
              <a:srgbClr val="6666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r>
                <a:rPr lang="pl-PL" sz="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Y</a:t>
              </a:r>
              <a:endParaRPr lang="pl-PL" sz="6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77" name="Line 91"/>
            <p:cNvSpPr>
              <a:spLocks noChangeShapeType="1"/>
            </p:cNvSpPr>
            <p:nvPr/>
          </p:nvSpPr>
          <p:spPr bwMode="auto">
            <a:xfrm flipV="1">
              <a:off x="2400" y="960"/>
              <a:ext cx="0" cy="576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8" name="Line 92"/>
            <p:cNvSpPr>
              <a:spLocks noChangeShapeType="1"/>
            </p:cNvSpPr>
            <p:nvPr/>
          </p:nvSpPr>
          <p:spPr bwMode="auto">
            <a:xfrm>
              <a:off x="2256" y="1536"/>
              <a:ext cx="141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9" name="Line 93"/>
            <p:cNvSpPr>
              <a:spLocks noChangeShapeType="1"/>
            </p:cNvSpPr>
            <p:nvPr/>
          </p:nvSpPr>
          <p:spPr bwMode="auto">
            <a:xfrm>
              <a:off x="2256" y="1344"/>
              <a:ext cx="141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0" name="Line 94"/>
            <p:cNvSpPr>
              <a:spLocks noChangeShapeType="1"/>
            </p:cNvSpPr>
            <p:nvPr/>
          </p:nvSpPr>
          <p:spPr bwMode="auto">
            <a:xfrm>
              <a:off x="2256" y="1152"/>
              <a:ext cx="141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1" name="Rectangle 95"/>
            <p:cNvSpPr>
              <a:spLocks noChangeArrowheads="1"/>
            </p:cNvSpPr>
            <p:nvPr/>
          </p:nvSpPr>
          <p:spPr bwMode="auto">
            <a:xfrm>
              <a:off x="2881" y="864"/>
              <a:ext cx="194" cy="159"/>
            </a:xfrm>
            <a:prstGeom prst="rect">
              <a:avLst/>
            </a:prstGeom>
            <a:solidFill>
              <a:srgbClr val="6666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r>
                <a:rPr lang="pl-PL" sz="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A</a:t>
              </a:r>
              <a:endParaRPr lang="pl-PL" sz="6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82" name="Line 96"/>
            <p:cNvSpPr>
              <a:spLocks noChangeShapeType="1"/>
            </p:cNvSpPr>
            <p:nvPr/>
          </p:nvSpPr>
          <p:spPr bwMode="auto">
            <a:xfrm>
              <a:off x="2400" y="960"/>
              <a:ext cx="432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06" name="Prostokąt 105"/>
          <p:cNvSpPr/>
          <p:nvPr/>
        </p:nvSpPr>
        <p:spPr>
          <a:xfrm>
            <a:off x="4140200" y="4686399"/>
            <a:ext cx="1871663" cy="6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b="1" dirty="0">
                <a:latin typeface="Arial" pitchFamily="34" charset="0"/>
                <a:cs typeface="Arial" pitchFamily="34" charset="0"/>
              </a:rPr>
              <a:t>Cyklogramy ilościowo-asortymentowe potrzeb materiałowych i </a:t>
            </a:r>
            <a:r>
              <a:rPr lang="pl-PL" sz="1100" b="1" dirty="0" smtClean="0">
                <a:latin typeface="Arial" pitchFamily="34" charset="0"/>
                <a:cs typeface="Arial" pitchFamily="34" charset="0"/>
              </a:rPr>
              <a:t>dostaw</a:t>
            </a:r>
            <a:endParaRPr lang="pl-PL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181574"/>
            <a:ext cx="19812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8" name="Łącznik prosty ze strzałką 49"/>
          <p:cNvCxnSpPr>
            <a:cxnSpLocks noChangeShapeType="1"/>
          </p:cNvCxnSpPr>
          <p:nvPr/>
        </p:nvCxnSpPr>
        <p:spPr bwMode="auto">
          <a:xfrm>
            <a:off x="5508625" y="3749774"/>
            <a:ext cx="792163" cy="6477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med"/>
          </a:ln>
        </p:spPr>
      </p:cxnSp>
      <p:sp>
        <p:nvSpPr>
          <p:cNvPr id="109" name="Prostokąt 108"/>
          <p:cNvSpPr/>
          <p:nvPr/>
        </p:nvSpPr>
        <p:spPr>
          <a:xfrm>
            <a:off x="7272338" y="4013299"/>
            <a:ext cx="1871662" cy="6000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b="1" dirty="0">
                <a:latin typeface="Arial" pitchFamily="34" charset="0"/>
                <a:cs typeface="Arial" pitchFamily="34" charset="0"/>
              </a:rPr>
              <a:t>Plan zapasów,  stanów magazynowych, zakupów</a:t>
            </a:r>
          </a:p>
        </p:txBody>
      </p:sp>
      <p:cxnSp>
        <p:nvCxnSpPr>
          <p:cNvPr id="110" name="Łącznik prosty ze strzałką 49"/>
          <p:cNvCxnSpPr>
            <a:cxnSpLocks noChangeShapeType="1"/>
          </p:cNvCxnSpPr>
          <p:nvPr/>
        </p:nvCxnSpPr>
        <p:spPr bwMode="auto">
          <a:xfrm>
            <a:off x="6012160" y="3317974"/>
            <a:ext cx="576262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med"/>
          </a:ln>
        </p:spPr>
      </p:cxnSp>
      <p:pic>
        <p:nvPicPr>
          <p:cNvPr id="111" name="Picture 4" descr="bil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2597249"/>
            <a:ext cx="188595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Prostokąt 111"/>
          <p:cNvSpPr/>
          <p:nvPr/>
        </p:nvSpPr>
        <p:spPr>
          <a:xfrm>
            <a:off x="7272338" y="2454374"/>
            <a:ext cx="1871662" cy="6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b="1" dirty="0">
                <a:latin typeface="Arial" pitchFamily="34" charset="0"/>
                <a:cs typeface="Arial" pitchFamily="34" charset="0"/>
              </a:rPr>
              <a:t>Plan finansowy – przychodów, kosztów,  przepływów </a:t>
            </a:r>
            <a:r>
              <a:rPr lang="pl-PL" sz="1100" b="1" dirty="0" smtClean="0">
                <a:latin typeface="Arial" pitchFamily="34" charset="0"/>
                <a:cs typeface="Arial" pitchFamily="34" charset="0"/>
              </a:rPr>
              <a:t>finansowych</a:t>
            </a:r>
            <a:endParaRPr lang="pl-PL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3" name="Łącznik prosty ze strzałką 49"/>
          <p:cNvCxnSpPr>
            <a:cxnSpLocks noChangeShapeType="1"/>
          </p:cNvCxnSpPr>
          <p:nvPr/>
        </p:nvCxnSpPr>
        <p:spPr bwMode="auto">
          <a:xfrm>
            <a:off x="2555578" y="1412776"/>
            <a:ext cx="576262" cy="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triangle" w="lg" len="med"/>
          </a:ln>
        </p:spPr>
      </p:cxnSp>
      <p:sp>
        <p:nvSpPr>
          <p:cNvPr id="114" name="Prostokąt 113"/>
          <p:cNvSpPr/>
          <p:nvPr/>
        </p:nvSpPr>
        <p:spPr>
          <a:xfrm>
            <a:off x="467346" y="980728"/>
            <a:ext cx="1871662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00" b="1" dirty="0" smtClean="0">
                <a:latin typeface="Arial" pitchFamily="34" charset="0"/>
                <a:cs typeface="Arial" pitchFamily="34" charset="0"/>
              </a:rPr>
              <a:t>Indeks materiałowy</a:t>
            </a:r>
            <a:endParaRPr lang="pl-PL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Objaśnienie liniowe 1 114"/>
          <p:cNvSpPr/>
          <p:nvPr/>
        </p:nvSpPr>
        <p:spPr>
          <a:xfrm>
            <a:off x="251322" y="260648"/>
            <a:ext cx="1691680" cy="360040"/>
          </a:xfrm>
          <a:prstGeom prst="borderCallout1">
            <a:avLst>
              <a:gd name="adj1" fmla="val 49836"/>
              <a:gd name="adj2" fmla="val 99670"/>
              <a:gd name="adj3" fmla="val 232541"/>
              <a:gd name="adj4" fmla="val 120168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latin typeface="Arial" pitchFamily="34" charset="0"/>
                <a:cs typeface="Arial" pitchFamily="34" charset="0"/>
              </a:rPr>
              <a:t>Dane ilościowe dotyczące struktury materiałowej</a:t>
            </a:r>
            <a:endParaRPr lang="pl-PL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bjaśnienie liniowe 1 115"/>
          <p:cNvSpPr/>
          <p:nvPr/>
        </p:nvSpPr>
        <p:spPr>
          <a:xfrm>
            <a:off x="3347864" y="260648"/>
            <a:ext cx="2771800" cy="360040"/>
          </a:xfrm>
          <a:prstGeom prst="borderCallout1">
            <a:avLst>
              <a:gd name="adj1" fmla="val 49836"/>
              <a:gd name="adj2" fmla="val 99670"/>
              <a:gd name="adj3" fmla="val 176985"/>
              <a:gd name="adj4" fmla="val 118793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latin typeface="Arial" pitchFamily="34" charset="0"/>
                <a:cs typeface="Arial" pitchFamily="34" charset="0"/>
              </a:rPr>
              <a:t>Dane ilościowe dotyczące planu sprzedaży z uwzględnieniem indeksu wyrobów gotowych</a:t>
            </a:r>
            <a:endParaRPr lang="pl-PL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Objaśnienie liniowe 1 116"/>
          <p:cNvSpPr/>
          <p:nvPr/>
        </p:nvSpPr>
        <p:spPr>
          <a:xfrm>
            <a:off x="6876256" y="188640"/>
            <a:ext cx="2123728" cy="504056"/>
          </a:xfrm>
          <a:prstGeom prst="borderCallout1">
            <a:avLst>
              <a:gd name="adj1" fmla="val 46057"/>
              <a:gd name="adj2" fmla="val 101015"/>
              <a:gd name="adj3" fmla="val 461191"/>
              <a:gd name="adj4" fmla="val 104471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latin typeface="Arial" pitchFamily="34" charset="0"/>
                <a:cs typeface="Arial" pitchFamily="34" charset="0"/>
              </a:rPr>
              <a:t>Dane finansowe dotyczące ewidencji obrotu materiałowego – dostarczania i zużycia materiałów</a:t>
            </a:r>
            <a:endParaRPr lang="pl-PL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Objaśnienie liniowe 1 117"/>
          <p:cNvSpPr/>
          <p:nvPr/>
        </p:nvSpPr>
        <p:spPr>
          <a:xfrm>
            <a:off x="35496" y="1772816"/>
            <a:ext cx="2555776" cy="504056"/>
          </a:xfrm>
          <a:prstGeom prst="borderCallout1">
            <a:avLst>
              <a:gd name="adj1" fmla="val 47946"/>
              <a:gd name="adj2" fmla="val 100571"/>
              <a:gd name="adj3" fmla="val 196637"/>
              <a:gd name="adj4" fmla="val 111191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latin typeface="Arial" pitchFamily="34" charset="0"/>
                <a:cs typeface="Arial" pitchFamily="34" charset="0"/>
              </a:rPr>
              <a:t>Dane ilościowo-asortymentowe dotyczące ewidencji obrotu materiałowego – dostarczania i zużycia materiałów</a:t>
            </a:r>
            <a:endParaRPr lang="pl-PL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Schemat blokowy: dokument 118"/>
          <p:cNvSpPr/>
          <p:nvPr/>
        </p:nvSpPr>
        <p:spPr>
          <a:xfrm>
            <a:off x="3275856" y="1988840"/>
            <a:ext cx="360040" cy="432048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0" name="pole tekstowe 119"/>
          <p:cNvSpPr txBox="1"/>
          <p:nvPr/>
        </p:nvSpPr>
        <p:spPr>
          <a:xfrm>
            <a:off x="3707904" y="1988840"/>
            <a:ext cx="3240360" cy="40011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pl-PL" sz="1000" i="1" dirty="0" smtClean="0">
                <a:latin typeface="Arial" pitchFamily="34" charset="0"/>
                <a:cs typeface="Arial" pitchFamily="34" charset="0"/>
              </a:rPr>
              <a:t>Wygenerowanie kartoteki indeksów wyrobów gotowych uwzględnionych w planie sprzedaży</a:t>
            </a:r>
            <a:endParaRPr lang="pl-PL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Schemat blokowy: dokument 120"/>
          <p:cNvSpPr/>
          <p:nvPr/>
        </p:nvSpPr>
        <p:spPr>
          <a:xfrm>
            <a:off x="8604448" y="1844824"/>
            <a:ext cx="360040" cy="432048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2" name="pole tekstowe 121"/>
          <p:cNvSpPr txBox="1"/>
          <p:nvPr/>
        </p:nvSpPr>
        <p:spPr>
          <a:xfrm>
            <a:off x="7308304" y="1196752"/>
            <a:ext cx="1656184" cy="86177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pl-PL" sz="1000" i="1" dirty="0" smtClean="0">
                <a:latin typeface="Arial" pitchFamily="34" charset="0"/>
                <a:cs typeface="Arial" pitchFamily="34" charset="0"/>
              </a:rPr>
              <a:t>Wygenerowanie kartoteki indeksów wyrobów sprzedanych w relacji </a:t>
            </a:r>
            <a:br>
              <a:rPr lang="pl-PL" sz="1000" i="1" dirty="0" smtClean="0">
                <a:latin typeface="Arial" pitchFamily="34" charset="0"/>
                <a:cs typeface="Arial" pitchFamily="34" charset="0"/>
              </a:rPr>
            </a:br>
            <a:r>
              <a:rPr lang="pl-PL" sz="1000" i="1" dirty="0" smtClean="0">
                <a:latin typeface="Arial" pitchFamily="34" charset="0"/>
                <a:cs typeface="Arial" pitchFamily="34" charset="0"/>
              </a:rPr>
              <a:t>z indeksami materiałów zużytych w produkcji</a:t>
            </a:r>
            <a:endParaRPr lang="pl-PL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Schemat blokowy: dokument 122"/>
          <p:cNvSpPr/>
          <p:nvPr/>
        </p:nvSpPr>
        <p:spPr>
          <a:xfrm>
            <a:off x="395536" y="5733256"/>
            <a:ext cx="360040" cy="432048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4" name="pole tekstowe 123"/>
          <p:cNvSpPr txBox="1"/>
          <p:nvPr/>
        </p:nvSpPr>
        <p:spPr>
          <a:xfrm>
            <a:off x="755576" y="5661248"/>
            <a:ext cx="2232248" cy="55399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pl-PL" sz="1000" i="1" dirty="0" smtClean="0">
                <a:latin typeface="Arial" pitchFamily="34" charset="0"/>
                <a:cs typeface="Arial" pitchFamily="34" charset="0"/>
              </a:rPr>
              <a:t>Wygenerowanie kartoteki indeksów wyrobów gotowych realizowanych </a:t>
            </a:r>
            <a:br>
              <a:rPr lang="pl-PL" sz="1000" i="1" dirty="0" smtClean="0">
                <a:latin typeface="Arial" pitchFamily="34" charset="0"/>
                <a:cs typeface="Arial" pitchFamily="34" charset="0"/>
              </a:rPr>
            </a:br>
            <a:r>
              <a:rPr lang="pl-PL" sz="1000" i="1" dirty="0" smtClean="0">
                <a:latin typeface="Arial" pitchFamily="34" charset="0"/>
                <a:cs typeface="Arial" pitchFamily="34" charset="0"/>
              </a:rPr>
              <a:t>w procesie produkcyjnym</a:t>
            </a:r>
            <a:endParaRPr lang="pl-PL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pole tekstowe 124"/>
          <p:cNvSpPr txBox="1"/>
          <p:nvPr/>
        </p:nvSpPr>
        <p:spPr>
          <a:xfrm>
            <a:off x="3419872" y="5517232"/>
            <a:ext cx="2520280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pl-PL" sz="1000" i="1" dirty="0" smtClean="0">
                <a:latin typeface="Arial" pitchFamily="34" charset="0"/>
                <a:cs typeface="Arial" pitchFamily="34" charset="0"/>
              </a:rPr>
              <a:t>Wygenerowanie kartoteki indeksów wyrobów gotowych, półwyrobów </a:t>
            </a:r>
            <a:br>
              <a:rPr lang="pl-PL" sz="1000" i="1" dirty="0" smtClean="0">
                <a:latin typeface="Arial" pitchFamily="34" charset="0"/>
                <a:cs typeface="Arial" pitchFamily="34" charset="0"/>
              </a:rPr>
            </a:br>
            <a:r>
              <a:rPr lang="pl-PL" sz="1000" i="1" dirty="0" smtClean="0">
                <a:latin typeface="Arial" pitchFamily="34" charset="0"/>
                <a:cs typeface="Arial" pitchFamily="34" charset="0"/>
              </a:rPr>
              <a:t>i materiałów uwzględnionych </a:t>
            </a:r>
            <a:br>
              <a:rPr lang="pl-PL" sz="1000" i="1" dirty="0" smtClean="0">
                <a:latin typeface="Arial" pitchFamily="34" charset="0"/>
                <a:cs typeface="Arial" pitchFamily="34" charset="0"/>
              </a:rPr>
            </a:br>
            <a:r>
              <a:rPr lang="pl-PL" sz="1000" i="1" dirty="0" smtClean="0">
                <a:latin typeface="Arial" pitchFamily="34" charset="0"/>
                <a:cs typeface="Arial" pitchFamily="34" charset="0"/>
              </a:rPr>
              <a:t>w planie zapotrzebowania materiałowego</a:t>
            </a:r>
            <a:endParaRPr lang="pl-PL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Schemat blokowy: dokument 125"/>
          <p:cNvSpPr/>
          <p:nvPr/>
        </p:nvSpPr>
        <p:spPr>
          <a:xfrm>
            <a:off x="3059832" y="5661248"/>
            <a:ext cx="360040" cy="432048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7" name="pole tekstowe 126"/>
          <p:cNvSpPr txBox="1"/>
          <p:nvPr/>
        </p:nvSpPr>
        <p:spPr>
          <a:xfrm>
            <a:off x="6588224" y="5517232"/>
            <a:ext cx="2520280" cy="86177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pl-PL" sz="1000" i="1" dirty="0" smtClean="0">
                <a:latin typeface="Arial" pitchFamily="34" charset="0"/>
                <a:cs typeface="Arial" pitchFamily="34" charset="0"/>
              </a:rPr>
              <a:t>Wygenerowanie kartoteki stanów magazynowych, dowodów przychodu i rozchodu materiałowego, inwentaryzacji, obrotu materiałowego oraz przeceny asortymentowej</a:t>
            </a:r>
            <a:endParaRPr lang="pl-PL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Schemat blokowy: dokument 127"/>
          <p:cNvSpPr/>
          <p:nvPr/>
        </p:nvSpPr>
        <p:spPr>
          <a:xfrm>
            <a:off x="6228184" y="5661248"/>
            <a:ext cx="360040" cy="432048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9" name="Objaśnienie liniowe 1 128"/>
          <p:cNvSpPr/>
          <p:nvPr/>
        </p:nvSpPr>
        <p:spPr>
          <a:xfrm>
            <a:off x="179511" y="6309320"/>
            <a:ext cx="2744663" cy="504056"/>
          </a:xfrm>
          <a:prstGeom prst="borderCallout1">
            <a:avLst>
              <a:gd name="adj1" fmla="val 47946"/>
              <a:gd name="adj2" fmla="val -799"/>
              <a:gd name="adj3" fmla="val -203973"/>
              <a:gd name="adj4" fmla="val -5010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latin typeface="Arial" pitchFamily="34" charset="0"/>
                <a:cs typeface="Arial" pitchFamily="34" charset="0"/>
              </a:rPr>
              <a:t>Dane ilościowo-asortymentowe dotyczące rozliczenia realizacji procesu produkcyjnego z uwzględnieniem planu i normatywów</a:t>
            </a:r>
            <a:endParaRPr lang="pl-PL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Objaśnienie liniowe 1 129"/>
          <p:cNvSpPr/>
          <p:nvPr/>
        </p:nvSpPr>
        <p:spPr>
          <a:xfrm>
            <a:off x="6219825" y="6353944"/>
            <a:ext cx="2744663" cy="504056"/>
          </a:xfrm>
          <a:prstGeom prst="borderCallout1">
            <a:avLst>
              <a:gd name="adj1" fmla="val 53615"/>
              <a:gd name="adj2" fmla="val 100883"/>
              <a:gd name="adj3" fmla="val -357037"/>
              <a:gd name="adj4" fmla="val 104654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latin typeface="Arial" pitchFamily="34" charset="0"/>
                <a:cs typeface="Arial" pitchFamily="34" charset="0"/>
              </a:rPr>
              <a:t>Dane ilościowo-wartościowe dotyczące realizacji i obsługi zakupów oraz procesów magazynowych</a:t>
            </a:r>
            <a:endParaRPr lang="pl-PL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Objaśnienie liniowe 1 130"/>
          <p:cNvSpPr/>
          <p:nvPr/>
        </p:nvSpPr>
        <p:spPr>
          <a:xfrm>
            <a:off x="3059832" y="6353944"/>
            <a:ext cx="2744663" cy="504056"/>
          </a:xfrm>
          <a:prstGeom prst="borderCallout1">
            <a:avLst>
              <a:gd name="adj1" fmla="val 53615"/>
              <a:gd name="adj2" fmla="val 100883"/>
              <a:gd name="adj3" fmla="val -234208"/>
              <a:gd name="adj4" fmla="val 105348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latin typeface="Arial" pitchFamily="34" charset="0"/>
                <a:cs typeface="Arial" pitchFamily="34" charset="0"/>
              </a:rPr>
              <a:t>Dane ilościowo-wartościowe dotyczące planowania i organizacji potrzeb materiałowych</a:t>
            </a:r>
            <a:endParaRPr lang="pl-PL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Schemat blokowy: dokument 131"/>
          <p:cNvSpPr/>
          <p:nvPr/>
        </p:nvSpPr>
        <p:spPr>
          <a:xfrm>
            <a:off x="323528" y="4293096"/>
            <a:ext cx="360040" cy="432048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3" name="pole tekstowe 132"/>
          <p:cNvSpPr txBox="1"/>
          <p:nvPr/>
        </p:nvSpPr>
        <p:spPr>
          <a:xfrm>
            <a:off x="683568" y="4221088"/>
            <a:ext cx="2232248" cy="55399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pl-PL" sz="1000" i="1" dirty="0" smtClean="0">
                <a:latin typeface="Arial" pitchFamily="34" charset="0"/>
                <a:cs typeface="Arial" pitchFamily="34" charset="0"/>
              </a:rPr>
              <a:t>Wygenerowanie kartoteki indeksów asortymentowych realizowanych </a:t>
            </a:r>
            <a:br>
              <a:rPr lang="pl-PL" sz="1000" i="1" dirty="0" smtClean="0">
                <a:latin typeface="Arial" pitchFamily="34" charset="0"/>
                <a:cs typeface="Arial" pitchFamily="34" charset="0"/>
              </a:rPr>
            </a:br>
            <a:r>
              <a:rPr lang="pl-PL" sz="1000" i="1" dirty="0" smtClean="0">
                <a:latin typeface="Arial" pitchFamily="34" charset="0"/>
                <a:cs typeface="Arial" pitchFamily="34" charset="0"/>
              </a:rPr>
              <a:t>w procesie transportowym</a:t>
            </a:r>
            <a:endParaRPr lang="pl-PL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Objaśnienie liniowe 1 133"/>
          <p:cNvSpPr/>
          <p:nvPr/>
        </p:nvSpPr>
        <p:spPr>
          <a:xfrm>
            <a:off x="179512" y="2708920"/>
            <a:ext cx="1187624" cy="1296144"/>
          </a:xfrm>
          <a:prstGeom prst="borderCallout1">
            <a:avLst>
              <a:gd name="adj1" fmla="val 52016"/>
              <a:gd name="adj2" fmla="val -2759"/>
              <a:gd name="adj3" fmla="val 178978"/>
              <a:gd name="adj4" fmla="val -11858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latin typeface="Arial" pitchFamily="34" charset="0"/>
                <a:cs typeface="Arial" pitchFamily="34" charset="0"/>
              </a:rPr>
              <a:t>Dane ilościowo-asortymentowe dotyczące procesu transportowego z uwzględnieniem planu i normatywów</a:t>
            </a:r>
            <a:endParaRPr lang="pl-PL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4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5" grpId="0" animBg="1"/>
      <p:bldP spid="38" grpId="0" animBg="1"/>
      <p:bldP spid="106" grpId="0" animBg="1"/>
      <p:bldP spid="109" grpId="0" animBg="1"/>
      <p:bldP spid="112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/>
      <p:bldP spid="121" grpId="0" animBg="1"/>
      <p:bldP spid="122" grpId="0"/>
      <p:bldP spid="123" grpId="0" animBg="1"/>
      <p:bldP spid="124" grpId="0"/>
      <p:bldP spid="125" grpId="0"/>
      <p:bldP spid="126" grpId="0" animBg="1"/>
      <p:bldP spid="127" grpId="0"/>
      <p:bldP spid="128" grpId="0" animBg="1"/>
      <p:bldP spid="129" grpId="0" animBg="1"/>
      <p:bldP spid="130" grpId="0" animBg="1"/>
      <p:bldP spid="131" grpId="0" animBg="1"/>
      <p:bldP spid="132" grpId="0" animBg="1"/>
      <p:bldP spid="133" grpId="0"/>
      <p:bldP spid="1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smtClean="0"/>
              <a:t>ZINTEGROWANE PLANOWANIE DZIAŁAŃ BIZNESOWYCH WG IM</a:t>
            </a:r>
            <a:endParaRPr lang="pl-PL" alt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4294967295"/>
          </p:nvPr>
        </p:nvSpPr>
        <p:spPr bwMode="auto">
          <a:xfrm>
            <a:off x="0" y="1143000"/>
            <a:ext cx="8829675" cy="3657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indent="0">
              <a:buNone/>
            </a:pPr>
            <a:r>
              <a:rPr lang="pl-PL" sz="1800" dirty="0"/>
              <a:t>Indeks materiałowy bezpośrednio zasila informacyjnie następujące elementy procesu analitycznego i decyzyjnego:</a:t>
            </a:r>
          </a:p>
          <a:p>
            <a:pPr lvl="0"/>
            <a:r>
              <a:rPr lang="pl-PL" sz="1800" dirty="0"/>
              <a:t>normatywne procesy i zasoby produkcyjne,</a:t>
            </a:r>
          </a:p>
          <a:p>
            <a:pPr lvl="0"/>
            <a:r>
              <a:rPr lang="pl-PL" sz="1800" dirty="0"/>
              <a:t>marszruty realizacji i czasokresy wykonania,</a:t>
            </a:r>
          </a:p>
          <a:p>
            <a:pPr lvl="0"/>
            <a:r>
              <a:rPr lang="pl-PL" sz="1800" dirty="0"/>
              <a:t>potencjał produkcyjny i podmioty wykonujące (własne i outsourcing),</a:t>
            </a:r>
          </a:p>
          <a:p>
            <a:pPr lvl="0"/>
            <a:r>
              <a:rPr lang="pl-PL" sz="1800" dirty="0"/>
              <a:t>zintegrowany przepływ półproduktów, podzespołów i materiałów,</a:t>
            </a:r>
          </a:p>
          <a:p>
            <a:pPr lvl="0"/>
            <a:r>
              <a:rPr lang="pl-PL" sz="1800" dirty="0"/>
              <a:t>harmonogramy kooperacji,</a:t>
            </a:r>
          </a:p>
          <a:p>
            <a:pPr lvl="0"/>
            <a:r>
              <a:rPr lang="pl-PL" sz="1800" dirty="0"/>
              <a:t>zintegrowane zakupy, palny dostaw, zapasów i magazynowania,</a:t>
            </a:r>
          </a:p>
          <a:p>
            <a:pPr lvl="0"/>
            <a:r>
              <a:rPr lang="pl-PL" sz="1800" dirty="0"/>
              <a:t>zintegrowane kosztorysy, wstępne plany kosztów i </a:t>
            </a:r>
            <a:r>
              <a:rPr lang="pl-PL" sz="1800" dirty="0" smtClean="0"/>
              <a:t>inwestycji.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0140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smtClean="0"/>
              <a:t>ZINTEGROWANE PLANOWANIE DZIAŁAŃ BIZNESOWYCH WG IM</a:t>
            </a:r>
            <a:endParaRPr lang="pl-PL" alt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7" name="Symbol zastępczy zawartości 2"/>
          <p:cNvSpPr>
            <a:spLocks noGrp="1"/>
          </p:cNvSpPr>
          <p:nvPr>
            <p:ph idx="4294967295"/>
          </p:nvPr>
        </p:nvSpPr>
        <p:spPr bwMode="auto">
          <a:xfrm>
            <a:off x="0" y="990600"/>
            <a:ext cx="8991600" cy="533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indent="0">
              <a:buNone/>
            </a:pPr>
            <a:r>
              <a:rPr lang="pl-PL" sz="1800" dirty="0"/>
              <a:t>Do podstawowych indeksów, które mają wpływ na realizację procesu przepływu materiałów, należy zaliczyć:</a:t>
            </a:r>
          </a:p>
          <a:p>
            <a:pPr lvl="0"/>
            <a:r>
              <a:rPr lang="pl-PL" sz="1800" dirty="0"/>
              <a:t>dostawy:</a:t>
            </a:r>
          </a:p>
          <a:p>
            <a:pPr lvl="1"/>
            <a:r>
              <a:rPr lang="pl-PL" sz="1600" dirty="0"/>
              <a:t>czas realizacji zamówienia (podane przez dostawców) – wykorzystywane do opracowywania zamówienia i ustalania terminu planowanej dostawy oraz oceny dostawców,</a:t>
            </a:r>
          </a:p>
          <a:p>
            <a:pPr lvl="1"/>
            <a:r>
              <a:rPr lang="pl-PL" sz="1600" dirty="0"/>
              <a:t>ocena dostawców dokonana przez przedsiębiorstwo (na podstawie danych zewnętrznych lub poprzez wcześniejszą współpracę z dostawcą) oraz zajmowane miejsce w ratingu dostawców,</a:t>
            </a:r>
          </a:p>
          <a:p>
            <a:pPr lvl="0"/>
            <a:r>
              <a:rPr lang="pl-PL" sz="1800" dirty="0"/>
              <a:t>transport – ilość środków transportu, maksymalna ładowność i ich wyposażenie (specjalne warunki dla niektórych asortymentów):</a:t>
            </a:r>
          </a:p>
          <a:p>
            <a:pPr lvl="1"/>
            <a:r>
              <a:rPr lang="pl-PL" sz="1600" dirty="0"/>
              <a:t>własny (dane płynące z wewnątrz przedsiębiorstwa),</a:t>
            </a:r>
          </a:p>
          <a:p>
            <a:pPr lvl="1"/>
            <a:r>
              <a:rPr lang="pl-PL" sz="1600" dirty="0"/>
              <a:t>obcy (dane płynące od dostawców lub operatorów logistycznych),</a:t>
            </a:r>
          </a:p>
          <a:p>
            <a:pPr lvl="0"/>
            <a:r>
              <a:rPr lang="pl-PL" sz="1800" dirty="0"/>
              <a:t>magazyn – dostępna powierzchnia magazynowa, oraz jego wyposażenie ze względu na specjalne wymagania magazynowe dla niektórych asortymentów:</a:t>
            </a:r>
          </a:p>
          <a:p>
            <a:pPr lvl="1"/>
            <a:r>
              <a:rPr lang="pl-PL" sz="1600" dirty="0"/>
              <a:t>własny (dane płynące z wewnątrz przedsiębiorstwa),</a:t>
            </a:r>
          </a:p>
          <a:p>
            <a:pPr lvl="1"/>
            <a:r>
              <a:rPr lang="pl-PL" sz="1600" dirty="0"/>
              <a:t>obcy (dane płynące od dostawców lub operatorów </a:t>
            </a:r>
            <a:r>
              <a:rPr lang="pl-PL" sz="1600"/>
              <a:t>logistycznych</a:t>
            </a:r>
            <a:r>
              <a:rPr lang="pl-PL" sz="1600" smtClean="0"/>
              <a:t>).</a:t>
            </a:r>
            <a:endParaRPr lang="pl-PL" sz="1600" dirty="0"/>
          </a:p>
          <a:p>
            <a:pPr marL="0" lvl="0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53878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dirty="0" smtClean="0"/>
              <a:t>FUNKCJONALNY PRZEPŁYW INFORMACJI</a:t>
            </a:r>
            <a:endParaRPr lang="pl-PL" alt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752600"/>
            <a:ext cx="81819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174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dirty="0" smtClean="0"/>
              <a:t>PROCESOWY PRZEPŁYW INFORMACJI</a:t>
            </a:r>
            <a:endParaRPr lang="pl-PL" alt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/>
          </p:nvPr>
        </p:nvGraphicFramePr>
        <p:xfrm>
          <a:off x="357188" y="1752600"/>
          <a:ext cx="8518525" cy="321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r:id="rId4" imgW="7575011" imgH="2859046" progId="Visio.Drawing.11">
                  <p:embed/>
                </p:oleObj>
              </mc:Choice>
              <mc:Fallback>
                <p:oleObj r:id="rId4" imgW="7575011" imgH="2859046" progId="Visio.Drawing.11">
                  <p:embed/>
                  <p:pic>
                    <p:nvPicPr>
                      <p:cNvPr id="3" name="Obi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752600"/>
                        <a:ext cx="8518525" cy="321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51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ymbol zastępczy zawartości 2"/>
          <p:cNvSpPr>
            <a:spLocks noGrp="1"/>
          </p:cNvSpPr>
          <p:nvPr>
            <p:ph idx="4294967295"/>
          </p:nvPr>
        </p:nvSpPr>
        <p:spPr bwMode="auto">
          <a:xfrm>
            <a:off x="152400" y="1143000"/>
            <a:ext cx="8839200" cy="426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indent="0" algn="just">
              <a:buNone/>
            </a:pPr>
            <a:r>
              <a:rPr lang="pl-PL" sz="1800" b="1" dirty="0" smtClean="0"/>
              <a:t>Podejście </a:t>
            </a:r>
            <a:r>
              <a:rPr lang="pl-PL" sz="1800" b="1" dirty="0"/>
              <a:t>procesowe </a:t>
            </a:r>
            <a:r>
              <a:rPr lang="pl-PL" sz="1800" dirty="0"/>
              <a:t>(orientacja procesowa) koncentruje się natomiast na procesach zachodzących wewnątrz przedsiębiorstwa. Do głównych zalet należy zaliczyć:</a:t>
            </a:r>
          </a:p>
          <a:p>
            <a:pPr lvl="0" algn="just"/>
            <a:r>
              <a:rPr lang="pl-PL" sz="1800" dirty="0"/>
              <a:t>koncentracja na głównych procesach w przedsiębiorstwie i skrócenie czasu ich realizacji, </a:t>
            </a:r>
          </a:p>
          <a:p>
            <a:pPr lvl="0" algn="just"/>
            <a:r>
              <a:rPr lang="pl-PL" sz="1800" dirty="0"/>
              <a:t>możliwość transformacji strategii przedsiębiorstwa na cele głównych procesów,</a:t>
            </a:r>
          </a:p>
          <a:p>
            <a:pPr lvl="0" algn="just"/>
            <a:r>
              <a:rPr lang="pl-PL" sz="1800" dirty="0"/>
              <a:t>poprawa parametrów charakteryzujących obsługę klienta (np. skrócenie czasu realizacji zamówienia),</a:t>
            </a:r>
          </a:p>
          <a:p>
            <a:pPr lvl="0" algn="just"/>
            <a:r>
              <a:rPr lang="pl-PL" sz="1800" dirty="0"/>
              <a:t>szybkość podejmowania decyzji (duża samodzielność pracowników), </a:t>
            </a:r>
          </a:p>
          <a:p>
            <a:pPr lvl="0" algn="just"/>
            <a:r>
              <a:rPr lang="pl-PL" sz="1800" dirty="0"/>
              <a:t>szybki przepływ informacji w ramach zespołu procesowego,</a:t>
            </a:r>
          </a:p>
          <a:p>
            <a:pPr lvl="0" algn="just"/>
            <a:r>
              <a:rPr lang="pl-PL" sz="1800" dirty="0"/>
              <a:t>możliwość szybkiej reakcji na dynamiczne zmiany w otoczeniu przedsiębiorstwa co może przełożyć się na przewagę konkurencyjną.</a:t>
            </a:r>
          </a:p>
          <a:p>
            <a:pPr marL="0" indent="0" algn="just">
              <a:buNone/>
            </a:pPr>
            <a:r>
              <a:rPr lang="pl-PL" sz="1800" b="1" dirty="0"/>
              <a:t>Podstawową wadą podejścia procesowego </a:t>
            </a:r>
            <a:r>
              <a:rPr lang="pl-PL" sz="1800" dirty="0"/>
              <a:t>jest utrudniony przepływ informacji pomiędzy różnymi zespołami projektowymi.</a:t>
            </a:r>
            <a:endParaRPr lang="pl-PL" altLang="pl-PL" sz="1800" dirty="0" smtClean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dirty="0"/>
              <a:t>PROCESOWY PRZEPŁYW INFORMACJI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579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rostokąt 8"/>
          <p:cNvSpPr>
            <a:spLocks noChangeArrowheads="1"/>
          </p:cNvSpPr>
          <p:nvPr/>
        </p:nvSpPr>
        <p:spPr bwMode="auto">
          <a:xfrm>
            <a:off x="611188" y="5524500"/>
            <a:ext cx="799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pl-PL" altLang="pl-PL" sz="1000"/>
              <a:t>Opracowanie własne na podstawie: I.J. Chen, Planning for ERP systems: analysis and future trend, „Business Process Management Journal” 2001, t. 7, nr 5, s. 374–386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684213" y="54864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Symbol zastępczy zawartości 2"/>
          <p:cNvSpPr>
            <a:spLocks noGrp="1"/>
          </p:cNvSpPr>
          <p:nvPr>
            <p:ph idx="4294967295"/>
          </p:nvPr>
        </p:nvSpPr>
        <p:spPr bwMode="auto">
          <a:xfrm>
            <a:off x="0" y="1143000"/>
            <a:ext cx="882967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73038" indent="-173038" algn="just" eaLnBrk="1" hangingPunct="1">
              <a:buFontTx/>
              <a:buNone/>
            </a:pPr>
            <a:r>
              <a:rPr lang="pl-PL" altLang="pl-PL" sz="1800" smtClean="0"/>
              <a:t>	Dzisiejsze trendy w rozwoju systemów </a:t>
            </a:r>
            <a:r>
              <a:rPr lang="pl-PL" altLang="pl-PL" sz="1800" b="1" smtClean="0"/>
              <a:t>ERP</a:t>
            </a:r>
            <a:r>
              <a:rPr lang="pl-PL" altLang="pl-PL" sz="1800" smtClean="0"/>
              <a:t> związane są z budowaniem lepszych relacji z dostawcami i odbiorcami, ze wzmacnianiem ich współpracy. Przewiduje się, że systemy </a:t>
            </a:r>
            <a:r>
              <a:rPr lang="pl-PL" altLang="pl-PL" sz="1800" b="1" smtClean="0"/>
              <a:t>ERP</a:t>
            </a:r>
            <a:r>
              <a:rPr lang="pl-PL" altLang="pl-PL" sz="1800" smtClean="0"/>
              <a:t> będą współpracowały z innymi specjalistycznymi i dedykowanymi systemami.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TRENDY ROZWOJU SYSTEMÓW ERP</a:t>
            </a:r>
          </a:p>
        </p:txBody>
      </p:sp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grpSp>
        <p:nvGrpSpPr>
          <p:cNvPr id="5128" name="Group 1"/>
          <p:cNvGrpSpPr>
            <a:grpSpLocks noChangeAspect="1"/>
          </p:cNvGrpSpPr>
          <p:nvPr/>
        </p:nvGrpSpPr>
        <p:grpSpPr bwMode="auto">
          <a:xfrm>
            <a:off x="1524000" y="2549525"/>
            <a:ext cx="6172200" cy="2063750"/>
            <a:chOff x="2360" y="1769"/>
            <a:chExt cx="7200" cy="2407"/>
          </a:xfrm>
        </p:grpSpPr>
        <p:sp>
          <p:nvSpPr>
            <p:cNvPr id="5129" name="AutoShape 9"/>
            <p:cNvSpPr>
              <a:spLocks noChangeAspect="1" noChangeArrowheads="1" noTextEdit="1"/>
            </p:cNvSpPr>
            <p:nvPr/>
          </p:nvSpPr>
          <p:spPr bwMode="auto">
            <a:xfrm>
              <a:off x="2360" y="1769"/>
              <a:ext cx="7200" cy="2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320" name="Oval 8"/>
            <p:cNvSpPr>
              <a:spLocks noChangeArrowheads="1"/>
            </p:cNvSpPr>
            <p:nvPr/>
          </p:nvSpPr>
          <p:spPr bwMode="auto">
            <a:xfrm>
              <a:off x="5234" y="3272"/>
              <a:ext cx="1563" cy="58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pl-PL" sz="1000" b="1">
                  <a:latin typeface="Verdana" pitchFamily="34" charset="0"/>
                  <a:ea typeface="Calibri" pitchFamily="34" charset="0"/>
                </a:rPr>
                <a:t>ERP</a:t>
              </a:r>
              <a:endParaRPr lang="pl-PL" sz="1000"/>
            </a:p>
          </p:txBody>
        </p:sp>
        <p:sp>
          <p:nvSpPr>
            <p:cNvPr id="5131" name="AutoShape 7"/>
            <p:cNvSpPr>
              <a:spLocks noChangeArrowheads="1"/>
            </p:cNvSpPr>
            <p:nvPr/>
          </p:nvSpPr>
          <p:spPr bwMode="auto">
            <a:xfrm>
              <a:off x="6941" y="3488"/>
              <a:ext cx="911" cy="166"/>
            </a:xfrm>
            <a:prstGeom prst="rightArrow">
              <a:avLst>
                <a:gd name="adj1" fmla="val 50000"/>
                <a:gd name="adj2" fmla="val 137199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pl-PL" altLang="pl-PL" sz="1000"/>
            </a:p>
          </p:txBody>
        </p:sp>
        <p:sp>
          <p:nvSpPr>
            <p:cNvPr id="5132" name="AutoShape 6"/>
            <p:cNvSpPr>
              <a:spLocks noChangeArrowheads="1"/>
            </p:cNvSpPr>
            <p:nvPr/>
          </p:nvSpPr>
          <p:spPr bwMode="auto">
            <a:xfrm rot="10800000">
              <a:off x="4169" y="3488"/>
              <a:ext cx="935" cy="166"/>
            </a:xfrm>
            <a:prstGeom prst="rightArrow">
              <a:avLst>
                <a:gd name="adj1" fmla="val 50000"/>
                <a:gd name="adj2" fmla="val 14081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pl-PL" altLang="pl-PL" sz="1000"/>
            </a:p>
          </p:txBody>
        </p:sp>
        <p:sp>
          <p:nvSpPr>
            <p:cNvPr id="13317" name="AutoShape 5"/>
            <p:cNvSpPr>
              <a:spLocks noChangeArrowheads="1"/>
            </p:cNvSpPr>
            <p:nvPr/>
          </p:nvSpPr>
          <p:spPr bwMode="auto">
            <a:xfrm>
              <a:off x="2554" y="3330"/>
              <a:ext cx="1544" cy="478"/>
            </a:xfrm>
            <a:prstGeom prst="roundRect">
              <a:avLst>
                <a:gd name="adj" fmla="val 16667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pl-PL" sz="1000" b="1">
                  <a:latin typeface="Verdana" pitchFamily="34" charset="0"/>
                  <a:ea typeface="Calibri" pitchFamily="34" charset="0"/>
                </a:rPr>
                <a:t>DOSTAWCY</a:t>
              </a:r>
              <a:endParaRPr lang="pl-PL" sz="1000"/>
            </a:p>
          </p:txBody>
        </p:sp>
        <p:sp>
          <p:nvSpPr>
            <p:cNvPr id="13316" name="AutoShape 4"/>
            <p:cNvSpPr>
              <a:spLocks noChangeArrowheads="1"/>
            </p:cNvSpPr>
            <p:nvPr/>
          </p:nvSpPr>
          <p:spPr bwMode="auto">
            <a:xfrm>
              <a:off x="7906" y="3330"/>
              <a:ext cx="1546" cy="478"/>
            </a:xfrm>
            <a:prstGeom prst="roundRect">
              <a:avLst>
                <a:gd name="adj" fmla="val 16667"/>
              </a:avLst>
            </a:prstGeom>
            <a:solidFill>
              <a:srgbClr val="C6D9F1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pl-PL" sz="1000" b="1">
                  <a:latin typeface="Verdana" pitchFamily="34" charset="0"/>
                  <a:ea typeface="Calibri" pitchFamily="34" charset="0"/>
                </a:rPr>
                <a:t>KLIENCI</a:t>
              </a:r>
              <a:endParaRPr lang="pl-PL" sz="1000"/>
            </a:p>
          </p:txBody>
        </p:sp>
        <p:sp>
          <p:nvSpPr>
            <p:cNvPr id="5135" name="Rectangle 3"/>
            <p:cNvSpPr>
              <a:spLocks noChangeArrowheads="1"/>
            </p:cNvSpPr>
            <p:nvPr/>
          </p:nvSpPr>
          <p:spPr bwMode="auto">
            <a:xfrm>
              <a:off x="4099" y="1866"/>
              <a:ext cx="1153" cy="14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pl-PL" altLang="pl-PL" sz="1000"/>
                <a:t>Zarządzanie łańcuchem dostaw</a:t>
              </a:r>
            </a:p>
            <a:p>
              <a:pPr algn="ctr"/>
              <a:r>
                <a:rPr lang="pl-PL" altLang="pl-PL" sz="1000" b="1"/>
                <a:t>SCM</a:t>
              </a:r>
              <a:endParaRPr lang="pl-PL" altLang="pl-PL" sz="1000"/>
            </a:p>
          </p:txBody>
        </p:sp>
        <p:sp>
          <p:nvSpPr>
            <p:cNvPr id="5136" name="Rectangle 2"/>
            <p:cNvSpPr>
              <a:spLocks noChangeArrowheads="1"/>
            </p:cNvSpPr>
            <p:nvPr/>
          </p:nvSpPr>
          <p:spPr bwMode="auto">
            <a:xfrm>
              <a:off x="6754" y="1866"/>
              <a:ext cx="1153" cy="14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pl-PL" altLang="pl-PL" sz="1000"/>
                <a:t>Zarządzanie relacjami </a:t>
              </a:r>
              <a:br>
                <a:rPr lang="pl-PL" altLang="pl-PL" sz="1000"/>
              </a:br>
              <a:r>
                <a:rPr lang="pl-PL" altLang="pl-PL" sz="1000"/>
                <a:t>z klientem</a:t>
              </a:r>
            </a:p>
            <a:p>
              <a:pPr algn="ctr"/>
              <a:r>
                <a:rPr lang="pl-PL" altLang="pl-PL" sz="1000" b="1"/>
                <a:t>CRM</a:t>
              </a:r>
              <a:endParaRPr lang="pl-PL" altLang="pl-PL" sz="1000"/>
            </a:p>
          </p:txBody>
        </p:sp>
      </p:grpSp>
    </p:spTree>
    <p:extLst>
      <p:ext uri="{BB962C8B-B14F-4D97-AF65-F5344CB8AC3E}">
        <p14:creationId xmlns:p14="http://schemas.microsoft.com/office/powerpoint/2010/main" val="216466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4294967295"/>
          </p:nvPr>
        </p:nvSpPr>
        <p:spPr bwMode="auto">
          <a:xfrm>
            <a:off x="0" y="1143000"/>
            <a:ext cx="88296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73038" indent="-173038" algn="just" eaLnBrk="1" hangingPunct="1">
              <a:buFontTx/>
              <a:buNone/>
            </a:pPr>
            <a:r>
              <a:rPr lang="pl-PL" altLang="pl-PL" sz="1800" smtClean="0"/>
              <a:t>	System </a:t>
            </a:r>
            <a:r>
              <a:rPr lang="pl-PL" altLang="pl-PL" sz="1800" b="1" smtClean="0"/>
              <a:t>ERP</a:t>
            </a:r>
            <a:r>
              <a:rPr lang="pl-PL" altLang="pl-PL" sz="1800" smtClean="0"/>
              <a:t> współpracuje z systemem </a:t>
            </a:r>
            <a:r>
              <a:rPr lang="pl-PL" altLang="pl-PL" sz="1800" b="1" smtClean="0"/>
              <a:t>CRM</a:t>
            </a:r>
            <a:r>
              <a:rPr lang="pl-PL" altLang="pl-PL" sz="1800" smtClean="0"/>
              <a:t> i </a:t>
            </a:r>
            <a:r>
              <a:rPr lang="pl-PL" altLang="pl-PL" sz="1800" b="1" smtClean="0"/>
              <a:t>SCM</a:t>
            </a:r>
            <a:r>
              <a:rPr lang="pl-PL" altLang="pl-PL" sz="1800" smtClean="0"/>
              <a:t>. Informacje dotyczące klienta zbierane są przez system </a:t>
            </a:r>
            <a:r>
              <a:rPr lang="pl-PL" altLang="pl-PL" sz="1800" b="1" smtClean="0"/>
              <a:t>CRM</a:t>
            </a:r>
            <a:r>
              <a:rPr lang="pl-PL" altLang="pl-PL" sz="1800" smtClean="0"/>
              <a:t>, a efekty analizy pozyskanych informacji trafiają do systemu </a:t>
            </a:r>
            <a:r>
              <a:rPr lang="pl-PL" altLang="pl-PL" sz="1800" b="1" smtClean="0"/>
              <a:t>ERP</a:t>
            </a:r>
            <a:r>
              <a:rPr lang="pl-PL" altLang="pl-PL" sz="1800" smtClean="0"/>
              <a:t> (np. zamówienia wyrobów gotowych czy projekty nowych wyrobów zgodnych z wymaganiami klienta). Podobnie jest z zarządzaniem łańcuchem dostaw: informacje wynikające z </a:t>
            </a:r>
            <a:r>
              <a:rPr lang="pl-PL" altLang="pl-PL" sz="1800" b="1" smtClean="0"/>
              <a:t>SCM</a:t>
            </a:r>
            <a:r>
              <a:rPr lang="pl-PL" altLang="pl-PL" sz="1800" smtClean="0"/>
              <a:t> trafiają do </a:t>
            </a:r>
            <a:r>
              <a:rPr lang="pl-PL" altLang="pl-PL" sz="1800" b="1" smtClean="0"/>
              <a:t>ERP</a:t>
            </a:r>
            <a:r>
              <a:rPr lang="pl-PL" altLang="pl-PL" sz="1800" smtClean="0"/>
              <a:t> i na tej podstawie realizowane są np. poszczególne zamówienia produkcyjne związane ze zmianami zapotrzebowania rynku. Nowe spojrzenie na systemy informatyczne zakłada współpracę poszczególnych ogniw w łańcuchu dostaw.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TRENDY ROZWOJU SYSTEMÓW ERP</a:t>
            </a:r>
          </a:p>
        </p:txBody>
      </p: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18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ymbol zastępczy zawartości 2"/>
          <p:cNvSpPr>
            <a:spLocks noGrp="1"/>
          </p:cNvSpPr>
          <p:nvPr>
            <p:ph idx="4294967295"/>
          </p:nvPr>
        </p:nvSpPr>
        <p:spPr bwMode="auto">
          <a:xfrm>
            <a:off x="0" y="1143000"/>
            <a:ext cx="88296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73038" indent="-173038" algn="just" eaLnBrk="1" hangingPunct="1">
              <a:buFontTx/>
              <a:buNone/>
            </a:pPr>
            <a:r>
              <a:rPr lang="pl-PL" altLang="pl-PL" sz="1800" smtClean="0"/>
              <a:t>	Jednak, aby system </a:t>
            </a:r>
            <a:r>
              <a:rPr lang="pl-PL" altLang="pl-PL" sz="1800" b="1" smtClean="0"/>
              <a:t>SCM</a:t>
            </a:r>
            <a:r>
              <a:rPr lang="pl-PL" altLang="pl-PL" sz="1800" smtClean="0"/>
              <a:t> mógł funkcjonować efektywniej, przepływ informacji w łańcuchu dostaw powinien być realizowany drogą elektroniczną poprzez </a:t>
            </a:r>
            <a:r>
              <a:rPr lang="pl-PL" altLang="pl-PL" sz="1800" b="1" smtClean="0"/>
              <a:t>EDI</a:t>
            </a:r>
            <a:r>
              <a:rPr lang="pl-PL" altLang="pl-PL" sz="1800" smtClean="0"/>
              <a:t>. </a:t>
            </a:r>
          </a:p>
        </p:txBody>
      </p:sp>
      <p:sp>
        <p:nvSpPr>
          <p:cNvPr id="1029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TRENDY ROZWOJU SYSTEMÓW ERP</a:t>
            </a:r>
          </a:p>
        </p:txBody>
      </p:sp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762000" y="1855788"/>
          <a:ext cx="7467600" cy="332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r:id="rId4" imgW="4534662" imgH="2014728" progId="Visio.Drawing.11">
                  <p:embed/>
                </p:oleObj>
              </mc:Choice>
              <mc:Fallback>
                <p:oleObj r:id="rId4" imgW="4534662" imgH="2014728" progId="Visio.Drawing.11">
                  <p:embed/>
                  <p:pic>
                    <p:nvPicPr>
                      <p:cNvPr id="4915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55788"/>
                        <a:ext cx="7467600" cy="332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Prostokąt 8"/>
          <p:cNvSpPr>
            <a:spLocks noChangeArrowheads="1"/>
          </p:cNvSpPr>
          <p:nvPr/>
        </p:nvSpPr>
        <p:spPr bwMode="auto">
          <a:xfrm>
            <a:off x="611188" y="5524500"/>
            <a:ext cx="8380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pl-PL" altLang="pl-PL" sz="1000"/>
              <a:t>I. Malanowska, A. Koliński, Rola systemów informatycznych w procesie przepływu informacji w łańcuchach dostaw, w: Społeczeństwo informacyjne. Gospodarka, technologie, procesy, C. Hales, B. Mikuła (red.), Wydawnictwo Uniwersytetu Ekonomicznego, Kraków 2011, s. 160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684213" y="54864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71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013" y="3808413"/>
            <a:ext cx="3868454" cy="1132755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Przepływ informacji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przedsiębiorstwie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łańcuchu dostaw</a:t>
            </a:r>
            <a:endParaRPr lang="pl-PL" alt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013" y="5085184"/>
            <a:ext cx="3733800" cy="5508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Autor: Adam Koliński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28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zawartości 2"/>
          <p:cNvSpPr>
            <a:spLocks noGrp="1"/>
          </p:cNvSpPr>
          <p:nvPr>
            <p:ph idx="4294967295"/>
          </p:nvPr>
        </p:nvSpPr>
        <p:spPr bwMode="auto">
          <a:xfrm>
            <a:off x="0" y="1143000"/>
            <a:ext cx="88296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73038" indent="-173038" algn="just" eaLnBrk="1" hangingPunct="1">
              <a:buFontTx/>
              <a:buNone/>
            </a:pPr>
            <a:r>
              <a:rPr lang="pl-PL" altLang="pl-PL" sz="1800" smtClean="0"/>
              <a:t>	Przepływ informacji napotyka również problemy dotyczące m.in. korzystania z różnych formatów informacji i danych, różnych nośników informacji, a także z różnych systemów informatycznych wykorzystywanych przez partnerów do zarządzania w łańcuchu dostaw. Problemy te stanowią barierę dla przepływu informacji w łańcuchu. Efektywny w łańcuchu dostaw jest przepływ wielokierunkowy (w górę łańcucha dostaw – np. zamówienia, w dół łańcucha dostaw – np. awizo wysyłki). Zrozumienie konieczności zwiększenia zaufania do partnerów biznesowych w logistycznym łańcuchu dostaw oraz szersze udostępnianie ważnych informacji dla realizacji wspólnego celu są zasadniczymi warunkami integracji informacyjnej łańcucha dostaw.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PRZEPŁYW INFORMACJI W ŁAŃCUCHU DOSTAW</a:t>
            </a:r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920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PRZEPŁYW INFORMACJI W ŁAŃCUCHU DOSTAW</a:t>
            </a:r>
          </a:p>
        </p:txBody>
      </p:sp>
      <p:sp>
        <p:nvSpPr>
          <p:cNvPr id="819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990600" y="990600"/>
          <a:ext cx="7162800" cy="4511040"/>
        </p:xfrm>
        <a:graphic>
          <a:graphicData uri="http://schemas.openxmlformats.org/drawingml/2006/table">
            <a:tbl>
              <a:tblPr/>
              <a:tblGrid>
                <a:gridCol w="376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06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6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320800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200" b="1" dirty="0">
                          <a:latin typeface="+mj-lt"/>
                          <a:ea typeface="Times New Roman"/>
                          <a:cs typeface="Times New Roman"/>
                        </a:rPr>
                        <a:t>PRZYCZYNY</a:t>
                      </a:r>
                      <a:endParaRPr lang="pl-PL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811" marR="2681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200" dirty="0">
                          <a:latin typeface="+mj-lt"/>
                          <a:ea typeface="Times New Roman"/>
                          <a:cs typeface="Times New Roman"/>
                        </a:rPr>
                        <a:t>przyczyny techniczne - związane z niedopasowaniem systemów informatycznych, z brakiem rozwiązań dotyczących automatycznej identyfikacji danych, czy elektronicznej komunikacji między partnerami logistycznymi. </a:t>
                      </a:r>
                    </a:p>
                  </a:txBody>
                  <a:tcPr marL="26811" marR="26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20000"/>
                        <a:lumOff val="80000"/>
                      </a:srgbClr>
                    </a:soli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200" b="1" dirty="0">
                          <a:latin typeface="+mj-lt"/>
                          <a:ea typeface="Times New Roman"/>
                          <a:cs typeface="Times New Roman"/>
                        </a:rPr>
                        <a:t>KONSEKWENCJE</a:t>
                      </a:r>
                      <a:endParaRPr lang="pl-PL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6811" marR="2681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R="53975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200" dirty="0">
                          <a:latin typeface="+mj-lt"/>
                          <a:ea typeface="Times New Roman"/>
                          <a:cs typeface="Times New Roman"/>
                        </a:rPr>
                        <a:t>utracona sprzedaż - brak aktualnej informacji o popycie powoduje braki zapasu lub jego nadmiar. W przypadku braku zapasu występuje też zagrożenie braku możliwości szybkiego odnowienia zapasu, ze względu na utrudniony przepływ informacji pomiędzy ogniwami logistycznego łańcucha dostaw.</a:t>
                      </a:r>
                    </a:p>
                  </a:txBody>
                  <a:tcPr marL="26811" marR="26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28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200" dirty="0">
                          <a:latin typeface="+mj-lt"/>
                          <a:ea typeface="Times New Roman"/>
                          <a:cs typeface="Times New Roman"/>
                        </a:rPr>
                        <a:t>ignorowanie znaczenia informacji - niewykorzystywanie informacji jako czynnika wzrostu integracji łańcucha dostaw.</a:t>
                      </a:r>
                    </a:p>
                  </a:txBody>
                  <a:tcPr marL="26811" marR="26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200" dirty="0">
                          <a:latin typeface="+mj-lt"/>
                          <a:ea typeface="Times New Roman"/>
                          <a:cs typeface="Times New Roman"/>
                        </a:rPr>
                        <a:t>wysokie koszty zapasów lub brak zapasów - występowanie obu sytuacji jest spowodowane źle rozplanowanym planem sprzedaży oraz brakiem przepływu informacji dotyczących stanu zapasów.</a:t>
                      </a:r>
                    </a:p>
                  </a:txBody>
                  <a:tcPr marL="26811" marR="26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4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200" dirty="0">
                          <a:latin typeface="+mj-lt"/>
                          <a:ea typeface="Times New Roman"/>
                          <a:cs typeface="Times New Roman"/>
                        </a:rPr>
                        <a:t>niechęć do przekazywania informacji - brak zaufania wobec partnerów logistycznych, związanych z wykorzystaniem udostępnionych informacji w sposób zagrażający egzystencji danego przedsiębiorstwa.</a:t>
                      </a:r>
                    </a:p>
                  </a:txBody>
                  <a:tcPr marL="26811" marR="26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200" dirty="0">
                          <a:latin typeface="+mj-lt"/>
                          <a:ea typeface="Times New Roman"/>
                          <a:cs typeface="Times New Roman"/>
                        </a:rPr>
                        <a:t>zniekształcony poziom obsługi klienta - jest spowodowany źle zaplanowaną prognozą oraz brakiem szybkiej reakcji łańcucha dostaw na zmiany popytu.</a:t>
                      </a:r>
                    </a:p>
                  </a:txBody>
                  <a:tcPr marL="26811" marR="26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6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200" dirty="0">
                          <a:latin typeface="+mj-lt"/>
                          <a:ea typeface="Times New Roman"/>
                          <a:cs typeface="Times New Roman"/>
                        </a:rPr>
                        <a:t>brak wykorzystywania standardów - sprowadzający się do ograniczonej możliwości elektronicznej wymiany dokumentów i informacji oraz do wielokrotnego zapisywania informacji ze względu na wykorzystywanie różnych nośników informacji.</a:t>
                      </a:r>
                    </a:p>
                  </a:txBody>
                  <a:tcPr marL="26811" marR="26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pl-PL" sz="1200" dirty="0">
                          <a:latin typeface="+mj-lt"/>
                          <a:ea typeface="Times New Roman"/>
                          <a:cs typeface="Times New Roman"/>
                        </a:rPr>
                        <a:t>mała wartość dla klienta - który ponosi koszty łańcucha dostaw, niewpływające na wartość produktu. W ten sposób dostawcy przenoszą koszty na cenę wyrobów, bardzo często osłabiając jego konkurencyjność.</a:t>
                      </a:r>
                    </a:p>
                  </a:txBody>
                  <a:tcPr marL="26811" marR="268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Prostokąt 8"/>
          <p:cNvSpPr>
            <a:spLocks noChangeArrowheads="1"/>
          </p:cNvSpPr>
          <p:nvPr/>
        </p:nvSpPr>
        <p:spPr bwMode="auto">
          <a:xfrm>
            <a:off x="611188" y="5621338"/>
            <a:ext cx="83804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Opracowano na podstawie: I. Fechner, Zarządzanie łańcuch4m dostaw, Wyższa Szkoła Logistyki, Poznań 2007, s. 116-117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684213" y="5583238"/>
            <a:ext cx="1428750" cy="0"/>
          </a:xfrm>
          <a:prstGeom prst="line">
            <a:avLst/>
          </a:prstGeom>
          <a:noFill/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2534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zawartości 2"/>
          <p:cNvSpPr>
            <a:spLocks noGrp="1"/>
          </p:cNvSpPr>
          <p:nvPr>
            <p:ph idx="4294967295"/>
          </p:nvPr>
        </p:nvSpPr>
        <p:spPr bwMode="auto">
          <a:xfrm>
            <a:off x="0" y="1143000"/>
            <a:ext cx="88296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173038" indent="-173038" algn="just" eaLnBrk="1" hangingPunct="1">
              <a:buFontTx/>
              <a:buNone/>
            </a:pPr>
            <a:r>
              <a:rPr lang="pl-PL" altLang="pl-PL" sz="1800" smtClean="0"/>
              <a:t>	Mimo spełnienia warunków integracji, aby usunąć w znaczącym stopniu bariery przepływu informacji, należy również: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PRZEPŁYW INFORMACJI W ŁAŃCUCHU DOSTAW</a:t>
            </a:r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1795463"/>
            <a:ext cx="876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l-PL" altLang="pl-PL" sz="1600"/>
              <a:t>wdrożyć standardy dotyczące zapisu, odczytu, rejestracji oraz przepływu informacji,</a:t>
            </a:r>
            <a:endParaRPr lang="pl-PL" altLang="pl-PL" sz="140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" y="2176463"/>
            <a:ext cx="876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l-PL" altLang="pl-PL" sz="1600"/>
              <a:t>stosować kody kreskowe i znaczniki elektroniczne jako efektywne nośniki informacji,</a:t>
            </a:r>
            <a:endParaRPr lang="pl-PL" altLang="pl-PL" sz="140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8600" y="2557463"/>
            <a:ext cx="8763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l-PL" altLang="pl-PL" sz="1600"/>
              <a:t>wdrożyć transportery, czyli nośniki informacji, które posiadają funkcję programowania,</a:t>
            </a:r>
            <a:endParaRPr lang="pl-PL" altLang="pl-PL" sz="140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28600" y="2938463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l-PL" altLang="pl-PL" sz="1600"/>
              <a:t>stosować zarówno stacjonarne, jak i mobilne urządzenia służące do identyfikacji i umożliwiające przepływ informacji,</a:t>
            </a:r>
            <a:endParaRPr lang="pl-PL" altLang="pl-PL" sz="140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28600" y="353060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l-PL" altLang="pl-PL" sz="1600"/>
              <a:t>rejestrować dane wejściowe i wyjściowe każdego procesu zachodzącego w logistycznym łańcuchu dostaw,</a:t>
            </a:r>
            <a:endParaRPr lang="pl-PL" altLang="pl-PL" sz="140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28600" y="4140200"/>
            <a:ext cx="876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l-PL" altLang="pl-PL" sz="1600"/>
              <a:t>wykorzystywać systemy informatyczne przystosowane do wzajemnej komunikacji.</a:t>
            </a:r>
            <a:endParaRPr lang="pl-PL" altLang="pl-PL" sz="1400"/>
          </a:p>
        </p:txBody>
      </p:sp>
      <p:sp>
        <p:nvSpPr>
          <p:cNvPr id="9228" name="Prostokąt 8"/>
          <p:cNvSpPr>
            <a:spLocks noChangeArrowheads="1"/>
          </p:cNvSpPr>
          <p:nvPr/>
        </p:nvSpPr>
        <p:spPr bwMode="auto">
          <a:xfrm>
            <a:off x="611188" y="5524500"/>
            <a:ext cx="7993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pl-PL" altLang="pl-PL" sz="1000"/>
              <a:t>I. Fechner, Zarządzanie łańcuchem dostaw, Wyższa Szkoła Logistyki, Poznań 2007, s. 118–119</a:t>
            </a:r>
          </a:p>
        </p:txBody>
      </p:sp>
      <p:cxnSp>
        <p:nvCxnSpPr>
          <p:cNvPr id="13" name="Łącznik prosty 12"/>
          <p:cNvCxnSpPr/>
          <p:nvPr/>
        </p:nvCxnSpPr>
        <p:spPr>
          <a:xfrm>
            <a:off x="684213" y="54864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6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0" name="Symbol zastępczy zawartości 46"/>
          <p:cNvSpPr txBox="1">
            <a:spLocks/>
          </p:cNvSpPr>
          <p:nvPr/>
        </p:nvSpPr>
        <p:spPr bwMode="auto">
          <a:xfrm>
            <a:off x="152400" y="1210383"/>
            <a:ext cx="86582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just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Pod poniższymi linkami można znaleźć inne prezentacje, opracowane przez Wyższą Szkołę Logistyki, o podobnej tematyce: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pl-PL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	</a:t>
            </a:r>
            <a:r>
              <a:rPr lang="pl-PL" b="1" dirty="0">
                <a:solidFill>
                  <a:srgbClr val="333333"/>
                </a:solidFill>
                <a:latin typeface="arial" panose="020B0604020202020204" pitchFamily="34" charset="0"/>
                <a:hlinkClick r:id="rId3"/>
              </a:rPr>
              <a:t>Standardy GS1</a:t>
            </a:r>
            <a:endParaRPr lang="pl-P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dirty="0" smtClean="0"/>
              <a:t>TEMATY POKREWNE</a:t>
            </a:r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val="42863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1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ymbol zastępczy zawartości 2"/>
          <p:cNvSpPr>
            <a:spLocks noGrp="1"/>
          </p:cNvSpPr>
          <p:nvPr>
            <p:ph idx="4294967295"/>
          </p:nvPr>
        </p:nvSpPr>
        <p:spPr bwMode="auto">
          <a:xfrm>
            <a:off x="0" y="1143000"/>
            <a:ext cx="8829675" cy="2819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just">
              <a:buNone/>
            </a:pPr>
            <a:r>
              <a:rPr lang="pl-PL" altLang="pl-PL" sz="1800" dirty="0" smtClean="0"/>
              <a:t>	</a:t>
            </a:r>
            <a:r>
              <a:rPr lang="pl-PL" sz="1800" b="1" dirty="0" smtClean="0"/>
              <a:t>Przepływ </a:t>
            </a:r>
            <a:r>
              <a:rPr lang="pl-PL" sz="1800" b="1" dirty="0"/>
              <a:t>informacji</a:t>
            </a:r>
            <a:r>
              <a:rPr lang="pl-PL" sz="1800" dirty="0"/>
              <a:t> jest połączeniem pomiędzy jednostkami będącymi zarówno źródłami informacji jak również ich użytkownikami.</a:t>
            </a:r>
          </a:p>
          <a:p>
            <a:pPr algn="just"/>
            <a:endParaRPr lang="pl-PL" sz="1800" dirty="0"/>
          </a:p>
          <a:p>
            <a:pPr algn="just">
              <a:buNone/>
            </a:pPr>
            <a:r>
              <a:rPr lang="pl-PL" sz="1800" dirty="0"/>
              <a:t>	Skutecznie opracowany przepływ informacji ma na celu wspomaganie procesu decyzyjnego, co bezpośrednio wpływa na szybkość i trafność podejmowanych decyzji. W tym celu opracowuje się systemy informacyjne w przedsiębiorstwach, które wraz z rozwojem technologii informatycznych i komunikacyjnych oraz globalizacji, są wspierane przez systemy informatyczne wspomagające zarządzanie przedsiębiorstwem</a:t>
            </a:r>
            <a:r>
              <a:rPr lang="pl-PL" sz="1800" dirty="0" smtClean="0"/>
              <a:t>.</a:t>
            </a:r>
            <a:r>
              <a:rPr lang="pl-PL" altLang="pl-PL" sz="1800" dirty="0" smtClean="0"/>
              <a:t>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dirty="0" smtClean="0"/>
              <a:t>PRZEPŁYW INFORMACJI</a:t>
            </a:r>
            <a:endParaRPr lang="pl-PL" alt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543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ymbol zastępczy zawartości 2"/>
          <p:cNvSpPr>
            <a:spLocks noGrp="1"/>
          </p:cNvSpPr>
          <p:nvPr>
            <p:ph idx="4294967295"/>
          </p:nvPr>
        </p:nvSpPr>
        <p:spPr bwMode="auto">
          <a:xfrm>
            <a:off x="191728" y="990600"/>
            <a:ext cx="8829675" cy="502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indent="0" algn="just">
              <a:buNone/>
            </a:pPr>
            <a:r>
              <a:rPr lang="pl-PL" sz="1600" b="1" dirty="0" smtClean="0"/>
              <a:t>Dane </a:t>
            </a:r>
            <a:r>
              <a:rPr lang="pl-PL" sz="1600" b="1" dirty="0"/>
              <a:t>i informacje </a:t>
            </a:r>
            <a:r>
              <a:rPr lang="pl-PL" sz="1600" dirty="0"/>
              <a:t>wykorzystywane w procesie decyzyjnym zarządzania logistyką, dotyczą różnych faz przepływu materiałowego. Taka sytuacja powoduje, że system informacyjny procesów logistycznych nadzoruje przepływ danych i informacji z różnych sfer działalności przedsiębiorstwa, takich jak:</a:t>
            </a:r>
          </a:p>
          <a:p>
            <a:pPr lvl="0" algn="just"/>
            <a:r>
              <a:rPr lang="pl-PL" sz="1600" dirty="0"/>
              <a:t>zaopatrzenie,</a:t>
            </a:r>
          </a:p>
          <a:p>
            <a:pPr lvl="0" algn="just"/>
            <a:r>
              <a:rPr lang="pl-PL" sz="1600" dirty="0"/>
              <a:t>analiza zapasów,</a:t>
            </a:r>
          </a:p>
          <a:p>
            <a:pPr lvl="0" algn="just"/>
            <a:r>
              <a:rPr lang="pl-PL" sz="1600" dirty="0"/>
              <a:t>magazynowanie,</a:t>
            </a:r>
          </a:p>
          <a:p>
            <a:pPr lvl="0" algn="just"/>
            <a:r>
              <a:rPr lang="pl-PL" sz="1600" dirty="0"/>
              <a:t>transport zewnętrzny i wewnętrzny,</a:t>
            </a:r>
          </a:p>
          <a:p>
            <a:pPr lvl="0" algn="just"/>
            <a:r>
              <a:rPr lang="pl-PL" sz="1600" dirty="0"/>
              <a:t>sprzedaż,</a:t>
            </a:r>
          </a:p>
          <a:p>
            <a:pPr lvl="0" algn="just"/>
            <a:r>
              <a:rPr lang="pl-PL" sz="1600" dirty="0"/>
              <a:t>dystrybucja,</a:t>
            </a:r>
          </a:p>
          <a:p>
            <a:pPr lvl="0" algn="just"/>
            <a:r>
              <a:rPr lang="pl-PL" sz="1600" dirty="0"/>
              <a:t>kooperacja z dostawcami i odbiorcami,</a:t>
            </a:r>
          </a:p>
          <a:p>
            <a:pPr lvl="0" algn="just"/>
            <a:r>
              <a:rPr lang="pl-PL" sz="1600" dirty="0"/>
              <a:t>analiza finansowa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dirty="0" smtClean="0"/>
              <a:t>PRZEPŁYW INFORMACJI</a:t>
            </a:r>
            <a:endParaRPr lang="pl-PL" alt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879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883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smtClean="0"/>
              <a:t>SYSTEM INFORMACYJNY WSPOMAGAJĄCY ANALIZĘ PROCESU PRODUKCJI</a:t>
            </a:r>
            <a:endParaRPr lang="pl-PL" alt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499191"/>
              </p:ext>
            </p:extLst>
          </p:nvPr>
        </p:nvGraphicFramePr>
        <p:xfrm>
          <a:off x="1050822" y="902732"/>
          <a:ext cx="7042355" cy="5165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Visio" r:id="rId4" imgW="8866874" imgH="6502298" progId="Visio.Drawing.11">
                  <p:embed/>
                </p:oleObj>
              </mc:Choice>
              <mc:Fallback>
                <p:oleObj name="Visio" r:id="rId4" imgW="8866874" imgH="6502298" progId="Visio.Drawing.11">
                  <p:embed/>
                  <p:pic>
                    <p:nvPicPr>
                      <p:cNvPr id="4" name="Obi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822" y="902732"/>
                        <a:ext cx="7042355" cy="516517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3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ymbol zastępczy zawartości 2"/>
          <p:cNvSpPr>
            <a:spLocks noGrp="1"/>
          </p:cNvSpPr>
          <p:nvPr>
            <p:ph idx="4294967295"/>
          </p:nvPr>
        </p:nvSpPr>
        <p:spPr bwMode="auto">
          <a:xfrm>
            <a:off x="0" y="1143000"/>
            <a:ext cx="8829675" cy="3657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indent="0">
              <a:buNone/>
            </a:pPr>
            <a:r>
              <a:rPr lang="pl-PL" sz="1800" dirty="0"/>
              <a:t>Informacje uzyskane z tak opracowanego systemu przepływu danych, umożliwiają:</a:t>
            </a:r>
          </a:p>
          <a:p>
            <a:pPr lvl="0"/>
            <a:r>
              <a:rPr lang="pl-PL" sz="1800" dirty="0"/>
              <a:t>usprawnienie planowania operacyjnego i rzeczowo-finansowego (budżetowania),</a:t>
            </a:r>
          </a:p>
          <a:p>
            <a:pPr lvl="0"/>
            <a:r>
              <a:rPr lang="pl-PL" sz="1800" dirty="0"/>
              <a:t>precyzyjne monitorowanie realizacji planów produkcyjnych oraz ich odchyleń od stanu rzeczywistego,</a:t>
            </a:r>
          </a:p>
          <a:p>
            <a:pPr lvl="0"/>
            <a:r>
              <a:rPr lang="pl-PL" sz="1800" dirty="0"/>
              <a:t>analizę stanu i sygnalizowanie zagrożenia za pomocą analizy wskaźnikowej,</a:t>
            </a:r>
          </a:p>
          <a:p>
            <a:pPr lvl="0"/>
            <a:r>
              <a:rPr lang="pl-PL" sz="1800" dirty="0"/>
              <a:t>korygowanie planu i budżetu procesu produkcyjnego,</a:t>
            </a:r>
          </a:p>
          <a:p>
            <a:pPr lvl="0"/>
            <a:r>
              <a:rPr lang="pl-PL" sz="1800" dirty="0"/>
              <a:t>reagowanie na odchylenia w wykonaniu planu i budżetu,</a:t>
            </a:r>
          </a:p>
          <a:p>
            <a:pPr lvl="0"/>
            <a:r>
              <a:rPr lang="pl-PL" sz="1800" dirty="0"/>
              <a:t>prowadzenie analiz i prognoz inwestycji, projektów i wyników,</a:t>
            </a:r>
          </a:p>
          <a:p>
            <a:r>
              <a:rPr lang="pl-PL" sz="1800" dirty="0"/>
              <a:t>raportowanie, na podstawie którego wygenerowane zostaną sprzężenia zwrotne.</a:t>
            </a:r>
            <a:endParaRPr lang="pl-PL" altLang="pl-PL" sz="1800" dirty="0" smtClean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dirty="0" smtClean="0"/>
              <a:t>PRZEPŁYW INFORMACJI</a:t>
            </a:r>
            <a:endParaRPr lang="pl-PL" alt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59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ymbol zastępczy zawartości 2"/>
          <p:cNvSpPr>
            <a:spLocks noGrp="1"/>
          </p:cNvSpPr>
          <p:nvPr>
            <p:ph idx="4294967295"/>
          </p:nvPr>
        </p:nvSpPr>
        <p:spPr bwMode="auto">
          <a:xfrm>
            <a:off x="0" y="1143000"/>
            <a:ext cx="8829675" cy="1828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173038" indent="-173038" algn="just">
              <a:buFontTx/>
              <a:buNone/>
            </a:pPr>
            <a:r>
              <a:rPr lang="pl-PL" altLang="pl-PL" sz="1800" dirty="0" smtClean="0"/>
              <a:t>	</a:t>
            </a:r>
            <a:r>
              <a:rPr lang="pl-PL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</a:t>
            </a:r>
            <a:r>
              <a:rPr lang="pl-PL" sz="1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informacyjny</a:t>
            </a:r>
            <a:r>
              <a:rPr lang="pl-PL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jest to posiadająca wiele poziomów struktura pozwalająca użytkownikowi na przetwarzanie, za pomocą procedur i modeli, informacji wejściowych w wyjściowe. Natomiast </a:t>
            </a:r>
            <a:r>
              <a:rPr lang="pl-PL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informatyczny</a:t>
            </a:r>
            <a:r>
              <a:rPr lang="pl-PL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jest wydzieloną, skomputeryzowaną, częścią systemu informacyjnego</a:t>
            </a:r>
            <a:endParaRPr lang="pl-PL" altLang="pl-PL" sz="1800" dirty="0" smtClean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dirty="0" smtClean="0"/>
              <a:t>SYSTEM INFORMACYJNY A SYSTEM INFORMATYCZNY</a:t>
            </a:r>
            <a:endParaRPr lang="pl-PL" altLang="pl-PL" dirty="0"/>
          </a:p>
        </p:txBody>
      </p:sp>
      <p:pic>
        <p:nvPicPr>
          <p:cNvPr id="53250" name="Picture 2" descr="https://edugiodo.giodo.gov.pl/file.php/1/ODO/images/system-in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895600"/>
            <a:ext cx="35814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58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ymbol zastępczy zawartości 2"/>
          <p:cNvSpPr>
            <a:spLocks noGrp="1"/>
          </p:cNvSpPr>
          <p:nvPr>
            <p:ph idx="4294967295"/>
          </p:nvPr>
        </p:nvSpPr>
        <p:spPr bwMode="auto">
          <a:xfrm>
            <a:off x="0" y="1143000"/>
            <a:ext cx="8829675" cy="3657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indent="0" algn="just">
              <a:buNone/>
            </a:pPr>
            <a:r>
              <a:rPr lang="pl-PL" sz="1800" dirty="0"/>
              <a:t>Głównym zadaniem systemu informacyjnego jest </a:t>
            </a:r>
            <a:r>
              <a:rPr lang="pl-PL" sz="1800" b="1" dirty="0"/>
              <a:t>uporządkowanie przepływu danych i informacji w przedsiębiorstwie</a:t>
            </a:r>
            <a:r>
              <a:rPr lang="pl-PL" sz="1800" dirty="0"/>
              <a:t>. Z tego względu systemem informacyjnym można nazwać </a:t>
            </a:r>
            <a:r>
              <a:rPr lang="pl-PL" sz="1800" b="1" dirty="0"/>
              <a:t>procedurę regulującą normy archiwizowania i przekazywania informacji pomiędzy działami przedsiębiorstwa</a:t>
            </a:r>
            <a:r>
              <a:rPr lang="pl-PL" sz="1800" dirty="0"/>
              <a:t>, opracowaną w formie </a:t>
            </a:r>
            <a:r>
              <a:rPr lang="pl-PL" sz="1800" dirty="0" smtClean="0"/>
              <a:t>papierowej lub elektronicznej. </a:t>
            </a:r>
            <a:r>
              <a:rPr lang="pl-PL" sz="1800" dirty="0"/>
              <a:t>W takim przypadku przepływ informacji następuje w sposób fizyczny, np. poprzez przekazanie pisma firmowego między działami przedsiębiorstwa, wysłanie maila pomiędzy pracownikami, a także telefony oraz rozmowy służbowe. W dobie konieczności konkurencji czasowej konieczne jest jednak skracanie czasu przepływu informacji przez działy przedsiębiorstwa. Z tego względu coraz większym powodzeniem cieszy się wykorzystanie systemów informatycznych wspomagających zarządzanie.</a:t>
            </a:r>
            <a:endParaRPr lang="pl-PL" altLang="pl-PL" sz="1800" dirty="0" smtClean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dirty="0" smtClean="0"/>
              <a:t>SYSTEM INFORMACYJNY</a:t>
            </a:r>
            <a:endParaRPr lang="pl-PL" alt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25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ymbol zastępczy zawartości 2"/>
          <p:cNvSpPr>
            <a:spLocks noGrp="1"/>
          </p:cNvSpPr>
          <p:nvPr>
            <p:ph idx="4294967295"/>
          </p:nvPr>
        </p:nvSpPr>
        <p:spPr bwMode="auto">
          <a:xfrm>
            <a:off x="0" y="1143000"/>
            <a:ext cx="8829675" cy="3657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0" indent="0" algn="just">
              <a:buNone/>
            </a:pPr>
            <a:r>
              <a:rPr lang="pl-PL" sz="1800" b="1" dirty="0"/>
              <a:t>Indeks materiałowy (IM) </a:t>
            </a:r>
            <a:r>
              <a:rPr lang="pl-PL" sz="1800" dirty="0"/>
              <a:t>jest symbolicznym oznaczeniem materiału, który jednoznacznie określa materiał we wszystkich procesach biznesowych przedsiębiorstwa. Logika struktury indeksu wynika z ilości stosowanych materiałów oraz potrzeb ich grupowania oraz sprawnej i jednoznacznej identyfikacji pozycji materiałowej. </a:t>
            </a:r>
            <a:endParaRPr lang="pl-PL" sz="1800" dirty="0" smtClean="0"/>
          </a:p>
          <a:p>
            <a:pPr marL="0" indent="0" algn="just">
              <a:buNone/>
            </a:pPr>
            <a:r>
              <a:rPr lang="pl-PL" sz="1800" dirty="0"/>
              <a:t>Pojedynczy indeks materiałowy jest podstawową jednostką analityczną, jednak ze względu na możliwość wielokryterialnych analiz controllingowych, celowe jest kojarzenie danych indeksu w kartoteki. </a:t>
            </a:r>
            <a:r>
              <a:rPr lang="pl-PL" sz="1800" b="1" dirty="0"/>
              <a:t>Kartoteka Indeksu Materiałowego (KIM) </a:t>
            </a:r>
            <a:r>
              <a:rPr lang="pl-PL" sz="1800" dirty="0"/>
              <a:t>jest zbiorem jednoznacznie zdefiniowanych danych opisujących daną pozycję materiałową w bazie danych systemu informatycznego przedsiębiorstwa, które kompletnie i jednoznacznie opisują materiał skojarzony z indeksem materiałowym.</a:t>
            </a:r>
            <a:endParaRPr lang="pl-PL" altLang="pl-PL" sz="1800" dirty="0" smtClean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dirty="0" smtClean="0"/>
              <a:t>ROLA INDEKSU MATERIAŁOWEGO W SYSTEMIE INFORMACYJNYM</a:t>
            </a:r>
            <a:endParaRPr lang="pl-PL" alt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325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WSL_prezentacja_szablon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WSL_prezentacja_szablon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933</TotalTime>
  <Words>1551</Words>
  <Application>Microsoft Office PowerPoint</Application>
  <PresentationFormat>Pokaz na ekranie (4:3)</PresentationFormat>
  <Paragraphs>259</Paragraphs>
  <Slides>24</Slides>
  <Notes>22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24</vt:i4>
      </vt:variant>
    </vt:vector>
  </HeadingPairs>
  <TitlesOfParts>
    <vt:vector size="36" baseType="lpstr">
      <vt:lpstr>Arial</vt:lpstr>
      <vt:lpstr>Arial</vt:lpstr>
      <vt:lpstr>Calibri</vt:lpstr>
      <vt:lpstr>Tahoma</vt:lpstr>
      <vt:lpstr>Times New Roman</vt:lpstr>
      <vt:lpstr>Verdana</vt:lpstr>
      <vt:lpstr>Wingdings</vt:lpstr>
      <vt:lpstr>Wingdings 3</vt:lpstr>
      <vt:lpstr>5_WSL_prezentacja_szablon (4)</vt:lpstr>
      <vt:lpstr>6_WSL_prezentacja_szablon (4)</vt:lpstr>
      <vt:lpstr>Visio</vt:lpstr>
      <vt:lpstr>Rysunek programu Microsoft Office Visio</vt:lpstr>
      <vt:lpstr>Projekt: „LOGISTYKA STAWIA NA TECHNIKA – podnoszenie kwalifikacji zawodowych uczniów zawodu technik logistyk poprawiające ich zdolności  do zdobycia zatrudnienia”   NUMER PROJEKTU: RPWP.08.03.01-30-0052/16</vt:lpstr>
      <vt:lpstr>Przepływ informacji  w przedsiębiorstwie  i łańcuchu dostaw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</dc:creator>
  <cp:lastModifiedBy>akolinskinb</cp:lastModifiedBy>
  <cp:revision>34</cp:revision>
  <dcterms:created xsi:type="dcterms:W3CDTF">2017-03-23T20:52:47Z</dcterms:created>
  <dcterms:modified xsi:type="dcterms:W3CDTF">2018-10-19T13:53:36Z</dcterms:modified>
</cp:coreProperties>
</file>