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 id="2147483768" r:id="rId2"/>
  </p:sldMasterIdLst>
  <p:notesMasterIdLst>
    <p:notesMasterId r:id="rId19"/>
  </p:notesMasterIdLst>
  <p:sldIdLst>
    <p:sldId id="263" r:id="rId3"/>
    <p:sldId id="264" r:id="rId4"/>
    <p:sldId id="268" r:id="rId5"/>
    <p:sldId id="269" r:id="rId6"/>
    <p:sldId id="270" r:id="rId7"/>
    <p:sldId id="271" r:id="rId8"/>
    <p:sldId id="272" r:id="rId9"/>
    <p:sldId id="274" r:id="rId10"/>
    <p:sldId id="275" r:id="rId11"/>
    <p:sldId id="276" r:id="rId12"/>
    <p:sldId id="277" r:id="rId13"/>
    <p:sldId id="278" r:id="rId14"/>
    <p:sldId id="279" r:id="rId15"/>
    <p:sldId id="280" r:id="rId16"/>
    <p:sldId id="281" r:id="rId17"/>
    <p:sldId id="265" r:id="rId1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4660"/>
  </p:normalViewPr>
  <p:slideViewPr>
    <p:cSldViewPr snapToGrid="0">
      <p:cViewPr varScale="1">
        <p:scale>
          <a:sx n="65" d="100"/>
          <a:sy n="65" d="100"/>
        </p:scale>
        <p:origin x="13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362EC-A68B-4398-BFCD-44A79805F291}" type="datetimeFigureOut">
              <a:rPr lang="pl-PL" smtClean="0"/>
              <a:t>2018-11-28</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59CDC0-B9DA-4FAE-A762-02A7EE7282EE}" type="slidenum">
              <a:rPr lang="pl-PL" smtClean="0"/>
              <a:t>‹#›</a:t>
            </a:fld>
            <a:endParaRPr lang="pl-PL"/>
          </a:p>
        </p:txBody>
      </p:sp>
    </p:spTree>
    <p:extLst>
      <p:ext uri="{BB962C8B-B14F-4D97-AF65-F5344CB8AC3E}">
        <p14:creationId xmlns:p14="http://schemas.microsoft.com/office/powerpoint/2010/main" val="2913428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FE08B3DB-1853-4F64-B9E3-94379BE9D4C0}" type="slidenum">
              <a:rPr lang="pl-PL" smtClean="0">
                <a:solidFill>
                  <a:prstClr val="black"/>
                </a:solidFill>
              </a:rPr>
              <a:pPr>
                <a:defRPr/>
              </a:pPr>
              <a:t>1</a:t>
            </a:fld>
            <a:endParaRPr lang="pl-PL">
              <a:solidFill>
                <a:prstClr val="black"/>
              </a:solidFill>
            </a:endParaRPr>
          </a:p>
        </p:txBody>
      </p:sp>
    </p:spTree>
    <p:extLst>
      <p:ext uri="{BB962C8B-B14F-4D97-AF65-F5344CB8AC3E}">
        <p14:creationId xmlns:p14="http://schemas.microsoft.com/office/powerpoint/2010/main" val="3938604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a:ln/>
        </p:spPr>
      </p:sp>
      <p:sp>
        <p:nvSpPr>
          <p:cNvPr id="2867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dirty="0" smtClean="0"/>
          </a:p>
        </p:txBody>
      </p:sp>
    </p:spTree>
    <p:extLst>
      <p:ext uri="{BB962C8B-B14F-4D97-AF65-F5344CB8AC3E}">
        <p14:creationId xmlns:p14="http://schemas.microsoft.com/office/powerpoint/2010/main" val="884189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smtClean="0"/>
          </a:p>
        </p:txBody>
      </p:sp>
    </p:spTree>
    <p:extLst>
      <p:ext uri="{BB962C8B-B14F-4D97-AF65-F5344CB8AC3E}">
        <p14:creationId xmlns:p14="http://schemas.microsoft.com/office/powerpoint/2010/main" val="1668703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smtClean="0"/>
          </a:p>
        </p:txBody>
      </p:sp>
    </p:spTree>
    <p:extLst>
      <p:ext uri="{BB962C8B-B14F-4D97-AF65-F5344CB8AC3E}">
        <p14:creationId xmlns:p14="http://schemas.microsoft.com/office/powerpoint/2010/main" val="4200646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a:ln/>
        </p:spPr>
      </p:sp>
      <p:sp>
        <p:nvSpPr>
          <p:cNvPr id="3174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p>
        </p:txBody>
      </p:sp>
    </p:spTree>
    <p:extLst>
      <p:ext uri="{BB962C8B-B14F-4D97-AF65-F5344CB8AC3E}">
        <p14:creationId xmlns:p14="http://schemas.microsoft.com/office/powerpoint/2010/main" val="2085114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a:ln/>
        </p:spPr>
      </p:sp>
      <p:sp>
        <p:nvSpPr>
          <p:cNvPr id="3174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p>
        </p:txBody>
      </p:sp>
    </p:spTree>
    <p:extLst>
      <p:ext uri="{BB962C8B-B14F-4D97-AF65-F5344CB8AC3E}">
        <p14:creationId xmlns:p14="http://schemas.microsoft.com/office/powerpoint/2010/main" val="3784157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smtClean="0"/>
          </a:p>
        </p:txBody>
      </p:sp>
    </p:spTree>
    <p:extLst>
      <p:ext uri="{BB962C8B-B14F-4D97-AF65-F5344CB8AC3E}">
        <p14:creationId xmlns:p14="http://schemas.microsoft.com/office/powerpoint/2010/main" val="4147698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smtClean="0"/>
          </a:p>
        </p:txBody>
      </p:sp>
    </p:spTree>
    <p:extLst>
      <p:ext uri="{BB962C8B-B14F-4D97-AF65-F5344CB8AC3E}">
        <p14:creationId xmlns:p14="http://schemas.microsoft.com/office/powerpoint/2010/main" val="3682459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smtClean="0"/>
          </a:p>
        </p:txBody>
      </p:sp>
    </p:spTree>
    <p:extLst>
      <p:ext uri="{BB962C8B-B14F-4D97-AF65-F5344CB8AC3E}">
        <p14:creationId xmlns:p14="http://schemas.microsoft.com/office/powerpoint/2010/main" val="2513265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smtClean="0"/>
          </a:p>
        </p:txBody>
      </p:sp>
    </p:spTree>
    <p:extLst>
      <p:ext uri="{BB962C8B-B14F-4D97-AF65-F5344CB8AC3E}">
        <p14:creationId xmlns:p14="http://schemas.microsoft.com/office/powerpoint/2010/main" val="696090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smtClean="0"/>
          </a:p>
        </p:txBody>
      </p:sp>
    </p:spTree>
    <p:extLst>
      <p:ext uri="{BB962C8B-B14F-4D97-AF65-F5344CB8AC3E}">
        <p14:creationId xmlns:p14="http://schemas.microsoft.com/office/powerpoint/2010/main" val="2224160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smtClean="0"/>
          </a:p>
        </p:txBody>
      </p:sp>
    </p:spTree>
    <p:extLst>
      <p:ext uri="{BB962C8B-B14F-4D97-AF65-F5344CB8AC3E}">
        <p14:creationId xmlns:p14="http://schemas.microsoft.com/office/powerpoint/2010/main" val="4081427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smtClean="0"/>
          </a:p>
        </p:txBody>
      </p:sp>
    </p:spTree>
    <p:extLst>
      <p:ext uri="{BB962C8B-B14F-4D97-AF65-F5344CB8AC3E}">
        <p14:creationId xmlns:p14="http://schemas.microsoft.com/office/powerpoint/2010/main" val="1653848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smtClean="0"/>
          </a:p>
        </p:txBody>
      </p:sp>
    </p:spTree>
    <p:extLst>
      <p:ext uri="{BB962C8B-B14F-4D97-AF65-F5344CB8AC3E}">
        <p14:creationId xmlns:p14="http://schemas.microsoft.com/office/powerpoint/2010/main" val="12773804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 Wzór 1">
    <p:spTree>
      <p:nvGrpSpPr>
        <p:cNvPr id="1" name=""/>
        <p:cNvGrpSpPr/>
        <p:nvPr/>
      </p:nvGrpSpPr>
      <p:grpSpPr>
        <a:xfrm>
          <a:off x="0" y="0"/>
          <a:ext cx="0" cy="0"/>
          <a:chOff x="0" y="0"/>
          <a:chExt cx="0" cy="0"/>
        </a:xfrm>
      </p:grpSpPr>
      <p:pic>
        <p:nvPicPr>
          <p:cNvPr id="4" name="Picture 9" descr="WSL_prezentacja_SZABLON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ctrTitle"/>
          </p:nvPr>
        </p:nvSpPr>
        <p:spPr>
          <a:xfrm>
            <a:off x="5180400" y="3808800"/>
            <a:ext cx="3506400" cy="1492408"/>
          </a:xfrm>
        </p:spPr>
        <p:txBody>
          <a:bodyPr/>
          <a:lstStyle>
            <a:lvl1pPr>
              <a:defRPr sz="2000">
                <a:latin typeface="Arial" pitchFamily="34" charset="0"/>
                <a:cs typeface="Arial" pitchFamily="34" charset="0"/>
              </a:defRPr>
            </a:lvl1pPr>
          </a:lstStyle>
          <a:p>
            <a:r>
              <a:rPr lang="pl-PL" dirty="0"/>
              <a:t>Kliknij, aby edytować styl</a:t>
            </a:r>
          </a:p>
        </p:txBody>
      </p:sp>
      <p:sp>
        <p:nvSpPr>
          <p:cNvPr id="3" name="Podtytuł 2"/>
          <p:cNvSpPr>
            <a:spLocks noGrp="1"/>
          </p:cNvSpPr>
          <p:nvPr>
            <p:ph type="subTitle" idx="1"/>
          </p:nvPr>
        </p:nvSpPr>
        <p:spPr>
          <a:xfrm>
            <a:off x="5180400" y="5398480"/>
            <a:ext cx="3733200" cy="550800"/>
          </a:xfrm>
        </p:spPr>
        <p:txBody>
          <a:bodyPr>
            <a:normAutofit/>
          </a:bodyPr>
          <a:lstStyle>
            <a:lvl1pPr marL="0" indent="0" algn="l">
              <a:buNone/>
              <a:defRPr sz="1400" b="0" cap="all"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pic>
        <p:nvPicPr>
          <p:cNvPr id="276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528" y="5013176"/>
            <a:ext cx="4371975" cy="1601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upa 12"/>
          <p:cNvGrpSpPr/>
          <p:nvPr userDrawn="1"/>
        </p:nvGrpSpPr>
        <p:grpSpPr>
          <a:xfrm>
            <a:off x="0" y="5978755"/>
            <a:ext cx="9144000" cy="906629"/>
            <a:chOff x="0" y="5978755"/>
            <a:chExt cx="9144000" cy="906629"/>
          </a:xfrm>
        </p:grpSpPr>
        <p:pic>
          <p:nvPicPr>
            <p:cNvPr id="14" name="Obraz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15"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Obraz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395973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hidden="1"/>
          <p:cNvSpPr>
            <a:spLocks noGrp="1"/>
          </p:cNvSpPr>
          <p:nvPr>
            <p:ph type="dt" sz="half" idx="10"/>
          </p:nvPr>
        </p:nvSpPr>
        <p:spPr/>
        <p:txBody>
          <a:bodyPr/>
          <a:lstStyle>
            <a:lvl1pPr>
              <a:defRPr/>
            </a:lvl1pPr>
          </a:lstStyle>
          <a:p>
            <a:pPr>
              <a:defRPr/>
            </a:pPr>
            <a:fld id="{CC9B7594-302D-40BE-9E3B-10548735BB40}" type="datetime1">
              <a:rPr lang="pl-PL">
                <a:solidFill>
                  <a:prstClr val="black">
                    <a:tint val="75000"/>
                  </a:prstClr>
                </a:solidFill>
              </a:rPr>
              <a:pPr>
                <a:defRPr/>
              </a:pPr>
              <a:t>2018-11-28</a:t>
            </a:fld>
            <a:endParaRPr lang="pl-PL">
              <a:solidFill>
                <a:prstClr val="black">
                  <a:tint val="75000"/>
                </a:prstClr>
              </a:solidFill>
            </a:endParaRPr>
          </a:p>
        </p:txBody>
      </p:sp>
      <p:sp>
        <p:nvSpPr>
          <p:cNvPr id="3"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4" name="Symbol zastępczy numeru slajdu 5"/>
          <p:cNvSpPr>
            <a:spLocks noGrp="1"/>
          </p:cNvSpPr>
          <p:nvPr>
            <p:ph type="sldNum" sz="quarter" idx="12"/>
          </p:nvPr>
        </p:nvSpPr>
        <p:spPr/>
        <p:txBody>
          <a:bodyPr/>
          <a:lstStyle>
            <a:lvl1pPr>
              <a:defRPr/>
            </a:lvl1pPr>
          </a:lstStyle>
          <a:p>
            <a:pPr>
              <a:defRPr/>
            </a:pPr>
            <a:fld id="{53424B1E-CED2-4991-A881-423181A9BDDB}"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004781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lstStyle>
            <a:lvl1pPr algn="l">
              <a:defRPr sz="1800" b="0" baseline="0"/>
            </a:lvl1pPr>
          </a:lstStyle>
          <a:p>
            <a:r>
              <a:rPr lang="pl-PL"/>
              <a:t>Kliknij, aby edytować styl</a:t>
            </a:r>
            <a:endParaRPr lang="pl-PL" dirty="0"/>
          </a:p>
        </p:txBody>
      </p:sp>
      <p:sp>
        <p:nvSpPr>
          <p:cNvPr id="3" name="Symbol zastępczy zawartości 2"/>
          <p:cNvSpPr>
            <a:spLocks noGrp="1"/>
          </p:cNvSpPr>
          <p:nvPr>
            <p:ph idx="1"/>
          </p:nvPr>
        </p:nvSpPr>
        <p:spPr>
          <a:xfrm>
            <a:off x="3575050" y="273050"/>
            <a:ext cx="4453334" cy="5853113"/>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tekstu 3"/>
          <p:cNvSpPr>
            <a:spLocks noGrp="1"/>
          </p:cNvSpPr>
          <p:nvPr>
            <p:ph type="body" sz="half" idx="2"/>
          </p:nvPr>
        </p:nvSpPr>
        <p:spPr>
          <a:xfrm>
            <a:off x="457200" y="1435100"/>
            <a:ext cx="3008313"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hidden="1"/>
          <p:cNvSpPr>
            <a:spLocks noGrp="1"/>
          </p:cNvSpPr>
          <p:nvPr>
            <p:ph type="dt" sz="half" idx="10"/>
          </p:nvPr>
        </p:nvSpPr>
        <p:spPr/>
        <p:txBody>
          <a:bodyPr/>
          <a:lstStyle>
            <a:lvl1pPr>
              <a:defRPr/>
            </a:lvl1pPr>
          </a:lstStyle>
          <a:p>
            <a:pPr>
              <a:defRPr/>
            </a:pPr>
            <a:fld id="{D964D06E-48A2-4F4D-967B-640C795A4127}" type="datetime1">
              <a:rPr lang="pl-PL">
                <a:solidFill>
                  <a:prstClr val="black">
                    <a:tint val="75000"/>
                  </a:prstClr>
                </a:solidFill>
              </a:rPr>
              <a:pPr>
                <a:defRPr/>
              </a:pPr>
              <a:t>2018-11-28</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68E3F7A2-8D69-4730-BEB1-BF82A03BD0EA}"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682830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51200" y="532800"/>
            <a:ext cx="7426800" cy="662400"/>
          </a:xfrm>
        </p:spPr>
        <p:txBody>
          <a:bodyPr/>
          <a:lstStyle>
            <a:lvl1pPr algn="l">
              <a:defRPr sz="1800" b="0"/>
            </a:lvl1pPr>
          </a:lstStyle>
          <a:p>
            <a:r>
              <a:rPr lang="pl-PL"/>
              <a:t>Kliknij, aby edytować styl</a:t>
            </a:r>
          </a:p>
        </p:txBody>
      </p:sp>
      <p:sp>
        <p:nvSpPr>
          <p:cNvPr id="3" name="Symbol zastępczy obrazu 2"/>
          <p:cNvSpPr>
            <a:spLocks noGrp="1"/>
          </p:cNvSpPr>
          <p:nvPr>
            <p:ph type="pic" idx="1"/>
          </p:nvPr>
        </p:nvSpPr>
        <p:spPr>
          <a:xfrm>
            <a:off x="151200" y="1988840"/>
            <a:ext cx="8424936" cy="3888432"/>
          </a:xfrm>
        </p:spPr>
        <p:txBody>
          <a:bodyPr rtlCol="0">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pl-PL" noProof="0" dirty="0"/>
          </a:p>
        </p:txBody>
      </p:sp>
      <p:sp>
        <p:nvSpPr>
          <p:cNvPr id="4" name="Symbol zastępczy tekstu 3"/>
          <p:cNvSpPr>
            <a:spLocks noGrp="1"/>
          </p:cNvSpPr>
          <p:nvPr>
            <p:ph type="body" sz="half" idx="2"/>
          </p:nvPr>
        </p:nvSpPr>
        <p:spPr>
          <a:xfrm>
            <a:off x="151200" y="1602000"/>
            <a:ext cx="5486400" cy="38684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hidden="1"/>
          <p:cNvSpPr>
            <a:spLocks noGrp="1"/>
          </p:cNvSpPr>
          <p:nvPr>
            <p:ph type="dt" sz="half" idx="10"/>
          </p:nvPr>
        </p:nvSpPr>
        <p:spPr/>
        <p:txBody>
          <a:bodyPr/>
          <a:lstStyle>
            <a:lvl1pPr>
              <a:defRPr/>
            </a:lvl1pPr>
          </a:lstStyle>
          <a:p>
            <a:pPr>
              <a:defRPr/>
            </a:pPr>
            <a:fld id="{79387ED7-64E6-45D9-8860-50ACB358525B}" type="datetime1">
              <a:rPr lang="pl-PL">
                <a:solidFill>
                  <a:prstClr val="black">
                    <a:tint val="75000"/>
                  </a:prstClr>
                </a:solidFill>
              </a:rPr>
              <a:pPr>
                <a:defRPr/>
              </a:pPr>
              <a:t>2018-11-28</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2DEBBEF3-A0C1-4E11-AE93-5DF34313842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760239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FAE17CCC-0007-41DC-A92B-1A0E3527DAC1}" type="datetime1">
              <a:rPr lang="pl-PL">
                <a:solidFill>
                  <a:prstClr val="black">
                    <a:tint val="75000"/>
                  </a:prstClr>
                </a:solidFill>
              </a:rPr>
              <a:pPr>
                <a:defRPr/>
              </a:pPr>
              <a:t>2018-11-28</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B80FBC64-A6BB-454C-AE1F-A691CD754B32}"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57268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151200" y="532800"/>
            <a:ext cx="7426800" cy="662400"/>
          </a:xfrm>
        </p:spPr>
        <p:txBody>
          <a:bodyPr/>
          <a:lstStyle>
            <a:lvl1pPr>
              <a:defRPr/>
            </a:lvl1pPr>
          </a:lstStyle>
          <a:p>
            <a:r>
              <a:rPr lang="pl-PL"/>
              <a:t>Kliknij, aby edytować styl</a:t>
            </a:r>
            <a:endParaRPr lang="pl-PL" dirty="0"/>
          </a:p>
        </p:txBody>
      </p:sp>
      <p:sp>
        <p:nvSpPr>
          <p:cNvPr id="3" name="Symbol zastępczy tytułu pionowego 2"/>
          <p:cNvSpPr>
            <a:spLocks noGrp="1"/>
          </p:cNvSpPr>
          <p:nvPr>
            <p:ph type="body" orient="vert" idx="1"/>
          </p:nvPr>
        </p:nvSpPr>
        <p:spPr>
          <a:xfrm>
            <a:off x="151200" y="1602000"/>
            <a:ext cx="8229600" cy="4150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EBB71934-3CC8-497D-ABE1-CB610967FC15}" type="datetime1">
              <a:rPr lang="pl-PL">
                <a:solidFill>
                  <a:prstClr val="black">
                    <a:tint val="75000"/>
                  </a:prstClr>
                </a:solidFill>
              </a:rPr>
              <a:pPr>
                <a:defRPr/>
              </a:pPr>
              <a:t>2018-11-28</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E2163CD9-19C7-4E68-A966-5FEDAEA37DE6}"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4169563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ajd końcowy">
    <p:spTree>
      <p:nvGrpSpPr>
        <p:cNvPr id="1" name=""/>
        <p:cNvGrpSpPr/>
        <p:nvPr/>
      </p:nvGrpSpPr>
      <p:grpSpPr>
        <a:xfrm>
          <a:off x="0" y="0"/>
          <a:ext cx="0" cy="0"/>
          <a:chOff x="0" y="0"/>
          <a:chExt cx="0" cy="0"/>
        </a:xfrm>
      </p:grpSpPr>
      <p:pic>
        <p:nvPicPr>
          <p:cNvPr id="2" name="Picture 6" descr="WSL_prezentacja_SZABLON_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p:cNvSpPr txBox="1">
            <a:spLocks noChangeArrowheads="1"/>
          </p:cNvSpPr>
          <p:nvPr/>
        </p:nvSpPr>
        <p:spPr bwMode="auto">
          <a:xfrm>
            <a:off x="6553200" y="2548160"/>
            <a:ext cx="2209800" cy="3113088"/>
          </a:xfrm>
          <a:prstGeom prst="rect">
            <a:avLst/>
          </a:prstGeom>
          <a:noFill/>
          <a:ln w="9525">
            <a:noFill/>
            <a:miter lim="800000"/>
            <a:headEnd/>
            <a:tailEnd/>
          </a:ln>
        </p:spPr>
        <p:txBody>
          <a:bodyPr>
            <a:spAutoFit/>
          </a:bodyPr>
          <a:lstStyle/>
          <a:p>
            <a:pPr>
              <a:lnSpc>
                <a:spcPct val="110000"/>
              </a:lnSpc>
              <a:defRPr/>
            </a:pPr>
            <a:r>
              <a:rPr lang="pl-PL" sz="1200" dirty="0">
                <a:solidFill>
                  <a:prstClr val="black"/>
                </a:solidFill>
                <a:cs typeface="Arial" charset="0"/>
              </a:rPr>
              <a:t>61-755 POZNAŃ</a:t>
            </a:r>
          </a:p>
          <a:p>
            <a:pPr>
              <a:lnSpc>
                <a:spcPct val="110000"/>
              </a:lnSpc>
              <a:defRPr/>
            </a:pPr>
            <a:r>
              <a:rPr lang="pl-PL" sz="1200" dirty="0">
                <a:solidFill>
                  <a:prstClr val="black"/>
                </a:solidFill>
                <a:cs typeface="Arial" charset="0"/>
              </a:rPr>
              <a:t>UL. E. ESTKOWSKIEGO 6 </a:t>
            </a:r>
          </a:p>
          <a:p>
            <a:pPr>
              <a:lnSpc>
                <a:spcPct val="110000"/>
              </a:lnSpc>
              <a:defRPr/>
            </a:pPr>
            <a:endParaRPr lang="pl-PL" sz="1200" dirty="0">
              <a:solidFill>
                <a:prstClr val="black"/>
              </a:solidFill>
              <a:cs typeface="Arial" charset="0"/>
            </a:endParaRPr>
          </a:p>
          <a:p>
            <a:pPr>
              <a:lnSpc>
                <a:spcPct val="110000"/>
              </a:lnSpc>
              <a:defRPr/>
            </a:pPr>
            <a:r>
              <a:rPr lang="pl-PL" sz="1200" dirty="0">
                <a:solidFill>
                  <a:prstClr val="black"/>
                </a:solidFill>
                <a:cs typeface="Arial" charset="0"/>
              </a:rPr>
              <a:t>Rektorat tel. 61 850 47 81 </a:t>
            </a:r>
          </a:p>
          <a:p>
            <a:pPr>
              <a:lnSpc>
                <a:spcPct val="110000"/>
              </a:lnSpc>
              <a:defRPr/>
            </a:pPr>
            <a:r>
              <a:rPr lang="pl-PL" sz="1200" dirty="0">
                <a:solidFill>
                  <a:prstClr val="black"/>
                </a:solidFill>
                <a:cs typeface="Arial" charset="0"/>
              </a:rPr>
              <a:t>Dziekanat tel. 61 850 47 64 </a:t>
            </a:r>
          </a:p>
          <a:p>
            <a:pPr>
              <a:lnSpc>
                <a:spcPct val="110000"/>
              </a:lnSpc>
              <a:defRPr/>
            </a:pPr>
            <a:r>
              <a:rPr lang="pl-PL" sz="1200" dirty="0">
                <a:solidFill>
                  <a:prstClr val="black"/>
                </a:solidFill>
                <a:cs typeface="Arial" charset="0"/>
              </a:rPr>
              <a:t>Księgowość tel. 61 850 47 79 </a:t>
            </a:r>
          </a:p>
          <a:p>
            <a:pPr>
              <a:lnSpc>
                <a:spcPct val="110000"/>
              </a:lnSpc>
              <a:defRPr/>
            </a:pPr>
            <a:r>
              <a:rPr lang="pl-PL" sz="1200" dirty="0">
                <a:solidFill>
                  <a:prstClr val="black"/>
                </a:solidFill>
                <a:cs typeface="Arial" charset="0"/>
              </a:rPr>
              <a:t>Kadry tel. 61 850 47 71 </a:t>
            </a:r>
          </a:p>
          <a:p>
            <a:pPr>
              <a:lnSpc>
                <a:spcPct val="110000"/>
              </a:lnSpc>
              <a:defRPr/>
            </a:pPr>
            <a:r>
              <a:rPr lang="pl-PL" sz="1200" dirty="0" err="1">
                <a:solidFill>
                  <a:prstClr val="black"/>
                </a:solidFill>
                <a:cs typeface="Arial" charset="0"/>
              </a:rPr>
              <a:t>fax</a:t>
            </a:r>
            <a:r>
              <a:rPr lang="pl-PL" sz="1200" dirty="0">
                <a:solidFill>
                  <a:prstClr val="black"/>
                </a:solidFill>
                <a:cs typeface="Arial" charset="0"/>
              </a:rPr>
              <a:t> 61 850 47 89 </a:t>
            </a:r>
          </a:p>
          <a:p>
            <a:pPr>
              <a:lnSpc>
                <a:spcPct val="110000"/>
              </a:lnSpc>
              <a:defRPr/>
            </a:pPr>
            <a:r>
              <a:rPr lang="pl-PL" sz="1200" dirty="0" err="1">
                <a:solidFill>
                  <a:prstClr val="black"/>
                </a:solidFill>
                <a:cs typeface="Arial" charset="0"/>
              </a:rPr>
              <a:t>rektorat@wsl.com.pl</a:t>
            </a:r>
            <a:endParaRPr lang="pl-PL" sz="1200" dirty="0">
              <a:solidFill>
                <a:prstClr val="black"/>
              </a:solidFill>
              <a:cs typeface="Arial" charset="0"/>
            </a:endParaRPr>
          </a:p>
          <a:p>
            <a:pPr>
              <a:lnSpc>
                <a:spcPct val="110000"/>
              </a:lnSpc>
              <a:defRPr/>
            </a:pPr>
            <a:r>
              <a:rPr lang="pl-PL" sz="1200" dirty="0" err="1">
                <a:solidFill>
                  <a:prstClr val="black"/>
                </a:solidFill>
                <a:cs typeface="Arial" charset="0"/>
              </a:rPr>
              <a:t>www.wsl.com.pl</a:t>
            </a:r>
            <a:endParaRPr lang="pl-PL" sz="1200" dirty="0">
              <a:solidFill>
                <a:prstClr val="black"/>
              </a:solidFill>
              <a:cs typeface="Arial" charset="0"/>
            </a:endParaRPr>
          </a:p>
          <a:p>
            <a:pPr>
              <a:lnSpc>
                <a:spcPct val="110000"/>
              </a:lnSpc>
              <a:defRPr/>
            </a:pPr>
            <a:endParaRPr lang="pl-PL" sz="1200" dirty="0">
              <a:solidFill>
                <a:prstClr val="black"/>
              </a:solidFill>
              <a:cs typeface="Arial" charset="0"/>
            </a:endParaRPr>
          </a:p>
          <a:p>
            <a:pPr>
              <a:lnSpc>
                <a:spcPct val="110000"/>
              </a:lnSpc>
              <a:defRPr/>
            </a:pPr>
            <a:r>
              <a:rPr lang="pl-PL" sz="2400" dirty="0">
                <a:solidFill>
                  <a:prstClr val="black"/>
                </a:solidFill>
                <a:cs typeface="Arial" charset="0"/>
              </a:rPr>
              <a:t>DZIĘKUJĘ </a:t>
            </a:r>
            <a:br>
              <a:rPr lang="pl-PL" sz="2400" dirty="0">
                <a:solidFill>
                  <a:prstClr val="black"/>
                </a:solidFill>
                <a:cs typeface="Arial" charset="0"/>
              </a:rPr>
            </a:br>
            <a:r>
              <a:rPr lang="pl-PL" sz="2400" dirty="0">
                <a:solidFill>
                  <a:prstClr val="black"/>
                </a:solidFill>
                <a:cs typeface="Arial" charset="0"/>
              </a:rPr>
              <a:t>ZA UWAGĘ</a:t>
            </a:r>
          </a:p>
        </p:txBody>
      </p:sp>
      <p:sp>
        <p:nvSpPr>
          <p:cNvPr id="4" name="Symbol zastępczy daty 2" hidden="1"/>
          <p:cNvSpPr>
            <a:spLocks noGrp="1"/>
          </p:cNvSpPr>
          <p:nvPr>
            <p:ph type="dt" sz="half" idx="10"/>
          </p:nvPr>
        </p:nvSpPr>
        <p:spPr/>
        <p:txBody>
          <a:bodyPr/>
          <a:lstStyle>
            <a:lvl1pPr>
              <a:defRPr/>
            </a:lvl1pPr>
          </a:lstStyle>
          <a:p>
            <a:pPr>
              <a:defRPr/>
            </a:pPr>
            <a:fld id="{18222268-7ED3-4F3A-B3A3-DD5CEE890B2E}" type="datetime1">
              <a:rPr lang="pl-PL">
                <a:solidFill>
                  <a:prstClr val="black">
                    <a:tint val="75000"/>
                  </a:prstClr>
                </a:solidFill>
              </a:rPr>
              <a:pPr>
                <a:defRPr/>
              </a:pPr>
              <a:t>2018-11-28</a:t>
            </a:fld>
            <a:endParaRPr lang="pl-PL">
              <a:solidFill>
                <a:prstClr val="black">
                  <a:tint val="75000"/>
                </a:prstClr>
              </a:solidFill>
            </a:endParaRPr>
          </a:p>
        </p:txBody>
      </p:sp>
      <p:sp>
        <p:nvSpPr>
          <p:cNvPr id="5" name="Symbol zastępczy stopki 3"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grpSp>
        <p:nvGrpSpPr>
          <p:cNvPr id="7" name="Grupa 6"/>
          <p:cNvGrpSpPr/>
          <p:nvPr userDrawn="1"/>
        </p:nvGrpSpPr>
        <p:grpSpPr>
          <a:xfrm>
            <a:off x="0" y="5978755"/>
            <a:ext cx="9144000" cy="906629"/>
            <a:chOff x="0" y="5978755"/>
            <a:chExt cx="9144000" cy="906629"/>
          </a:xfrm>
        </p:grpSpPr>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9"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Obraz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pic>
        <p:nvPicPr>
          <p:cNvPr id="29698"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7253" y="2595784"/>
            <a:ext cx="3876675" cy="191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6755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lajd tytułowy - Wzór 1">
    <p:spTree>
      <p:nvGrpSpPr>
        <p:cNvPr id="1" name=""/>
        <p:cNvGrpSpPr/>
        <p:nvPr/>
      </p:nvGrpSpPr>
      <p:grpSpPr>
        <a:xfrm>
          <a:off x="0" y="0"/>
          <a:ext cx="0" cy="0"/>
          <a:chOff x="0" y="0"/>
          <a:chExt cx="0" cy="0"/>
        </a:xfrm>
      </p:grpSpPr>
      <p:pic>
        <p:nvPicPr>
          <p:cNvPr id="4" name="Picture 9" descr="WSL_prezentacja_SZABLON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ctrTitle"/>
          </p:nvPr>
        </p:nvSpPr>
        <p:spPr>
          <a:xfrm>
            <a:off x="5180400" y="3808800"/>
            <a:ext cx="3506400" cy="1492408"/>
          </a:xfrm>
        </p:spPr>
        <p:txBody>
          <a:bodyPr/>
          <a:lstStyle>
            <a:lvl1pPr>
              <a:defRPr sz="2000">
                <a:latin typeface="Arial" pitchFamily="34" charset="0"/>
                <a:cs typeface="Arial" pitchFamily="34" charset="0"/>
              </a:defRPr>
            </a:lvl1pPr>
          </a:lstStyle>
          <a:p>
            <a:r>
              <a:rPr lang="pl-PL" dirty="0"/>
              <a:t>Kliknij, aby edytować styl</a:t>
            </a:r>
          </a:p>
        </p:txBody>
      </p:sp>
      <p:sp>
        <p:nvSpPr>
          <p:cNvPr id="3" name="Podtytuł 2"/>
          <p:cNvSpPr>
            <a:spLocks noGrp="1"/>
          </p:cNvSpPr>
          <p:nvPr>
            <p:ph type="subTitle" idx="1"/>
          </p:nvPr>
        </p:nvSpPr>
        <p:spPr>
          <a:xfrm>
            <a:off x="5180400" y="5398480"/>
            <a:ext cx="3733200" cy="550800"/>
          </a:xfrm>
        </p:spPr>
        <p:txBody>
          <a:bodyPr>
            <a:normAutofit/>
          </a:bodyPr>
          <a:lstStyle>
            <a:lvl1pPr marL="0" indent="0" algn="l">
              <a:buNone/>
              <a:defRPr sz="1400" b="0" cap="all"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pic>
        <p:nvPicPr>
          <p:cNvPr id="276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528" y="5013176"/>
            <a:ext cx="4371975" cy="1601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upa 12"/>
          <p:cNvGrpSpPr/>
          <p:nvPr userDrawn="1"/>
        </p:nvGrpSpPr>
        <p:grpSpPr>
          <a:xfrm>
            <a:off x="0" y="5978755"/>
            <a:ext cx="9144000" cy="906629"/>
            <a:chOff x="0" y="5978755"/>
            <a:chExt cx="9144000" cy="906629"/>
          </a:xfrm>
        </p:grpSpPr>
        <p:pic>
          <p:nvPicPr>
            <p:cNvPr id="14" name="Obraz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15"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Obraz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366186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4C3E3225-C131-42BF-91EA-0DAC1C33EE7D}" type="datetime1">
              <a:rPr lang="pl-PL">
                <a:solidFill>
                  <a:prstClr val="black">
                    <a:tint val="75000"/>
                  </a:prstClr>
                </a:solidFill>
              </a:rPr>
              <a:pPr>
                <a:defRPr/>
              </a:pPr>
              <a:t>2018-11-28</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113E9048-BAE1-482F-9659-B499D65C7024}"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800337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Slajd tytułowy - Wzór 2">
    <p:spTree>
      <p:nvGrpSpPr>
        <p:cNvPr id="1" name=""/>
        <p:cNvGrpSpPr/>
        <p:nvPr/>
      </p:nvGrpSpPr>
      <p:grpSpPr>
        <a:xfrm>
          <a:off x="0" y="0"/>
          <a:ext cx="0" cy="0"/>
          <a:chOff x="0" y="0"/>
          <a:chExt cx="0" cy="0"/>
        </a:xfrm>
      </p:grpSpPr>
      <p:pic>
        <p:nvPicPr>
          <p:cNvPr id="4" name="Picture 7" descr="WSL_prezentacja_SZABLON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ctrTitle"/>
          </p:nvPr>
        </p:nvSpPr>
        <p:spPr>
          <a:xfrm>
            <a:off x="5180400" y="3808800"/>
            <a:ext cx="3506400" cy="1492408"/>
          </a:xfrm>
        </p:spPr>
        <p:txBody>
          <a:bodyPr/>
          <a:lstStyle>
            <a:lvl1pPr>
              <a:defRPr sz="2000">
                <a:latin typeface="Arial" pitchFamily="34" charset="0"/>
                <a:cs typeface="Arial" pitchFamily="34" charset="0"/>
              </a:defRPr>
            </a:lvl1pPr>
          </a:lstStyle>
          <a:p>
            <a:r>
              <a:rPr lang="pl-PL" dirty="0"/>
              <a:t>Kliknij, aby edytować styl</a:t>
            </a:r>
          </a:p>
        </p:txBody>
      </p:sp>
      <p:sp>
        <p:nvSpPr>
          <p:cNvPr id="3" name="Podtytuł 2"/>
          <p:cNvSpPr>
            <a:spLocks noGrp="1"/>
          </p:cNvSpPr>
          <p:nvPr>
            <p:ph type="subTitle" idx="1"/>
          </p:nvPr>
        </p:nvSpPr>
        <p:spPr>
          <a:xfrm>
            <a:off x="5180400" y="5398480"/>
            <a:ext cx="3733200" cy="550800"/>
          </a:xfrm>
        </p:spPr>
        <p:txBody>
          <a:bodyPr>
            <a:normAutofit/>
          </a:bodyPr>
          <a:lstStyle>
            <a:lvl1pPr marL="0" indent="0" algn="l">
              <a:buNone/>
              <a:defRPr sz="1400" b="0" cap="all"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pic>
        <p:nvPicPr>
          <p:cNvPr id="286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13" y="5013176"/>
            <a:ext cx="3672408"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upa 5"/>
          <p:cNvGrpSpPr/>
          <p:nvPr userDrawn="1"/>
        </p:nvGrpSpPr>
        <p:grpSpPr>
          <a:xfrm>
            <a:off x="0" y="5978755"/>
            <a:ext cx="9144000" cy="906629"/>
            <a:chOff x="0" y="5978755"/>
            <a:chExt cx="9144000" cy="906629"/>
          </a:xfrm>
        </p:grpSpPr>
        <p:pic>
          <p:nvPicPr>
            <p:cNvPr id="7" name="Obraz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8"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Obraz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1625329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ytuł i zawartość - Numerow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lvl1pPr>
              <a:buFont typeface="+mj-lt"/>
              <a:buAutoNum type="arabicPeriod"/>
              <a:defRPr/>
            </a:lvl1pPr>
            <a:lvl2pPr marL="800100" indent="-342900">
              <a:buFont typeface="+mj-lt"/>
              <a:buAutoNum type="alphaUcPeriod"/>
              <a:defRPr/>
            </a:lvl2pPr>
            <a:lvl3pPr marL="1257300" indent="-342900">
              <a:buFont typeface="+mj-lt"/>
              <a:buAutoNum type="alphaLcPeriod"/>
              <a:defRPr/>
            </a:lvl3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72CB6CAE-9F88-422A-BDFB-12DD2E281DAB}" type="datetime1">
              <a:rPr lang="pl-PL">
                <a:solidFill>
                  <a:prstClr val="black">
                    <a:tint val="75000"/>
                  </a:prstClr>
                </a:solidFill>
              </a:rPr>
              <a:pPr>
                <a:defRPr/>
              </a:pPr>
              <a:t>2018-11-28</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11000D6E-3790-455C-8992-BC41814A0F42}"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428108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4C3E3225-C131-42BF-91EA-0DAC1C33EE7D}" type="datetime1">
              <a:rPr lang="pl-PL">
                <a:solidFill>
                  <a:prstClr val="black">
                    <a:tint val="75000"/>
                  </a:prstClr>
                </a:solidFill>
              </a:rPr>
              <a:pPr>
                <a:defRPr/>
              </a:pPr>
              <a:t>2018-11-28</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113E9048-BAE1-482F-9659-B499D65C7024}"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025325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ytuł i zawartość - Pust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lvl1pPr>
              <a:buFont typeface="+mj-lt"/>
              <a:buNone/>
              <a:defRPr/>
            </a:lvl1pPr>
            <a:lvl2pPr marL="800100" indent="-342900">
              <a:buFont typeface="+mj-lt"/>
              <a:buAutoNum type="alphaUcPeriod"/>
              <a:defRPr/>
            </a:lvl2pPr>
            <a:lvl3pPr marL="1257300" indent="-342900">
              <a:buFont typeface="+mj-lt"/>
              <a:buAutoNum type="alphaLcPeriod"/>
              <a:defRPr/>
            </a:lvl3pPr>
          </a:lstStyle>
          <a:p>
            <a:pPr lvl="0"/>
            <a:r>
              <a:rPr lang="pl-PL"/>
              <a:t>Kliknij, aby edytować style wzorca tekstu</a:t>
            </a:r>
          </a:p>
        </p:txBody>
      </p:sp>
      <p:sp>
        <p:nvSpPr>
          <p:cNvPr id="4" name="Symbol zastępczy daty 3" hidden="1"/>
          <p:cNvSpPr>
            <a:spLocks noGrp="1"/>
          </p:cNvSpPr>
          <p:nvPr>
            <p:ph type="dt" sz="half" idx="10"/>
          </p:nvPr>
        </p:nvSpPr>
        <p:spPr/>
        <p:txBody>
          <a:bodyPr/>
          <a:lstStyle>
            <a:lvl1pPr>
              <a:defRPr/>
            </a:lvl1pPr>
          </a:lstStyle>
          <a:p>
            <a:pPr>
              <a:defRPr/>
            </a:pPr>
            <a:fld id="{05B81DBB-5089-4A4F-BD9C-8972A7174610}" type="datetime1">
              <a:rPr lang="pl-PL">
                <a:solidFill>
                  <a:prstClr val="black">
                    <a:tint val="75000"/>
                  </a:prstClr>
                </a:solidFill>
              </a:rPr>
              <a:pPr>
                <a:defRPr/>
              </a:pPr>
              <a:t>2018-11-28</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37163F66-C03F-46A7-94F1-C169C5E1F7D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398545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51200" y="532800"/>
            <a:ext cx="7426800" cy="662400"/>
          </a:xfrm>
        </p:spPr>
        <p:txBody>
          <a:bodyPr/>
          <a:lstStyle>
            <a:lvl1pPr algn="l">
              <a:defRPr sz="1800" b="0" cap="all"/>
            </a:lvl1pPr>
          </a:lstStyle>
          <a:p>
            <a:r>
              <a:rPr lang="pl-PL"/>
              <a:t>Kliknij, aby edytować styl</a:t>
            </a:r>
            <a:endParaRPr lang="pl-PL" dirty="0"/>
          </a:p>
        </p:txBody>
      </p:sp>
      <p:sp>
        <p:nvSpPr>
          <p:cNvPr id="3" name="Symbol zastępczy tekstu 2"/>
          <p:cNvSpPr>
            <a:spLocks noGrp="1"/>
          </p:cNvSpPr>
          <p:nvPr>
            <p:ph type="body" idx="1"/>
          </p:nvPr>
        </p:nvSpPr>
        <p:spPr>
          <a:xfrm>
            <a:off x="151200" y="1602000"/>
            <a:ext cx="8229600" cy="4150800"/>
          </a:xfrm>
        </p:spPr>
        <p:txBody>
          <a:bodyPr>
            <a:normAutofit/>
          </a:bodyPr>
          <a:lstStyle>
            <a:lvl1pPr marL="0" indent="0">
              <a:buNone/>
              <a:defRPr sz="1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hidden="1"/>
          <p:cNvSpPr>
            <a:spLocks noGrp="1"/>
          </p:cNvSpPr>
          <p:nvPr>
            <p:ph type="dt" sz="half" idx="10"/>
          </p:nvPr>
        </p:nvSpPr>
        <p:spPr/>
        <p:txBody>
          <a:bodyPr/>
          <a:lstStyle>
            <a:lvl1pPr>
              <a:defRPr/>
            </a:lvl1pPr>
          </a:lstStyle>
          <a:p>
            <a:pPr>
              <a:defRPr/>
            </a:pPr>
            <a:fld id="{A2E4DA61-6038-4E93-A4D7-1E67318EDB42}" type="datetime1">
              <a:rPr lang="pl-PL">
                <a:solidFill>
                  <a:prstClr val="black">
                    <a:tint val="75000"/>
                  </a:prstClr>
                </a:solidFill>
              </a:rPr>
              <a:pPr>
                <a:defRPr/>
              </a:pPr>
              <a:t>2018-11-28</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D4D1F7BE-6192-4660-B9B1-C447363AEAC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478650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sz="half" idx="1"/>
          </p:nvPr>
        </p:nvSpPr>
        <p:spPr>
          <a:xfrm>
            <a:off x="151200" y="1600200"/>
            <a:ext cx="4276784"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zawartości 3"/>
          <p:cNvSpPr>
            <a:spLocks noGrp="1"/>
          </p:cNvSpPr>
          <p:nvPr>
            <p:ph sz="half" idx="2"/>
          </p:nvPr>
        </p:nvSpPr>
        <p:spPr>
          <a:xfrm>
            <a:off x="4572000" y="1600200"/>
            <a:ext cx="4276808"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daty 3" hidden="1"/>
          <p:cNvSpPr>
            <a:spLocks noGrp="1"/>
          </p:cNvSpPr>
          <p:nvPr>
            <p:ph type="dt" sz="half" idx="10"/>
          </p:nvPr>
        </p:nvSpPr>
        <p:spPr/>
        <p:txBody>
          <a:bodyPr/>
          <a:lstStyle>
            <a:lvl1pPr>
              <a:defRPr/>
            </a:lvl1pPr>
          </a:lstStyle>
          <a:p>
            <a:pPr>
              <a:defRPr/>
            </a:pPr>
            <a:fld id="{AC505D6C-BE84-4AEF-B1CD-1099F9D47C1A}" type="datetime1">
              <a:rPr lang="pl-PL">
                <a:solidFill>
                  <a:prstClr val="black">
                    <a:tint val="75000"/>
                  </a:prstClr>
                </a:solidFill>
              </a:rPr>
              <a:pPr>
                <a:defRPr/>
              </a:pPr>
              <a:t>2018-11-28</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932BDEF4-7D18-48FF-9747-C90C36B1F3E0}"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650009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endParaRPr lang="pl-PL" dirty="0"/>
          </a:p>
        </p:txBody>
      </p:sp>
      <p:sp>
        <p:nvSpPr>
          <p:cNvPr id="3" name="Symbol zastępczy tekstu 2"/>
          <p:cNvSpPr>
            <a:spLocks noGrp="1"/>
          </p:cNvSpPr>
          <p:nvPr>
            <p:ph type="body" idx="1"/>
          </p:nvPr>
        </p:nvSpPr>
        <p:spPr>
          <a:xfrm>
            <a:off x="151200" y="1535113"/>
            <a:ext cx="4276800"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151200" y="2174875"/>
            <a:ext cx="42768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tekstu 4"/>
          <p:cNvSpPr>
            <a:spLocks noGrp="1"/>
          </p:cNvSpPr>
          <p:nvPr>
            <p:ph type="body" sz="quarter" idx="3"/>
          </p:nvPr>
        </p:nvSpPr>
        <p:spPr>
          <a:xfrm>
            <a:off x="4645024" y="1535113"/>
            <a:ext cx="4276800"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4" y="2174875"/>
            <a:ext cx="42768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7" name="Symbol zastępczy daty 3" hidden="1"/>
          <p:cNvSpPr>
            <a:spLocks noGrp="1"/>
          </p:cNvSpPr>
          <p:nvPr>
            <p:ph type="dt" sz="half" idx="10"/>
          </p:nvPr>
        </p:nvSpPr>
        <p:spPr/>
        <p:txBody>
          <a:bodyPr/>
          <a:lstStyle>
            <a:lvl1pPr>
              <a:defRPr/>
            </a:lvl1pPr>
          </a:lstStyle>
          <a:p>
            <a:pPr>
              <a:defRPr/>
            </a:pPr>
            <a:fld id="{655C9AA3-F033-470B-86E4-40606B591710}" type="datetime1">
              <a:rPr lang="pl-PL">
                <a:solidFill>
                  <a:prstClr val="black">
                    <a:tint val="75000"/>
                  </a:prstClr>
                </a:solidFill>
              </a:rPr>
              <a:pPr>
                <a:defRPr/>
              </a:pPr>
              <a:t>2018-11-28</a:t>
            </a:fld>
            <a:endParaRPr lang="pl-PL">
              <a:solidFill>
                <a:prstClr val="black">
                  <a:tint val="75000"/>
                </a:prstClr>
              </a:solidFill>
            </a:endParaRPr>
          </a:p>
        </p:txBody>
      </p:sp>
      <p:sp>
        <p:nvSpPr>
          <p:cNvPr id="8"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9" name="Symbol zastępczy numeru slajdu 5"/>
          <p:cNvSpPr>
            <a:spLocks noGrp="1"/>
          </p:cNvSpPr>
          <p:nvPr>
            <p:ph type="sldNum" sz="quarter" idx="12"/>
          </p:nvPr>
        </p:nvSpPr>
        <p:spPr/>
        <p:txBody>
          <a:bodyPr/>
          <a:lstStyle>
            <a:lvl1pPr>
              <a:defRPr/>
            </a:lvl1pPr>
          </a:lstStyle>
          <a:p>
            <a:pPr>
              <a:defRPr/>
            </a:pPr>
            <a:fld id="{1A27A8D1-E4BC-4E09-9DBB-AA60B2AC196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36342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daty 3" hidden="1"/>
          <p:cNvSpPr>
            <a:spLocks noGrp="1"/>
          </p:cNvSpPr>
          <p:nvPr>
            <p:ph type="dt" sz="half" idx="10"/>
          </p:nvPr>
        </p:nvSpPr>
        <p:spPr/>
        <p:txBody>
          <a:bodyPr/>
          <a:lstStyle>
            <a:lvl1pPr>
              <a:defRPr/>
            </a:lvl1pPr>
          </a:lstStyle>
          <a:p>
            <a:pPr>
              <a:defRPr/>
            </a:pPr>
            <a:fld id="{B532AF37-AF52-4FE7-97EB-F20D095F7678}" type="datetime1">
              <a:rPr lang="pl-PL">
                <a:solidFill>
                  <a:prstClr val="black">
                    <a:tint val="75000"/>
                  </a:prstClr>
                </a:solidFill>
              </a:rPr>
              <a:pPr>
                <a:defRPr/>
              </a:pPr>
              <a:t>2018-11-28</a:t>
            </a:fld>
            <a:endParaRPr lang="pl-PL">
              <a:solidFill>
                <a:prstClr val="black">
                  <a:tint val="75000"/>
                </a:prstClr>
              </a:solidFill>
            </a:endParaRPr>
          </a:p>
        </p:txBody>
      </p:sp>
      <p:sp>
        <p:nvSpPr>
          <p:cNvPr id="4"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5" name="Symbol zastępczy numeru slajdu 5"/>
          <p:cNvSpPr>
            <a:spLocks noGrp="1"/>
          </p:cNvSpPr>
          <p:nvPr>
            <p:ph type="sldNum" sz="quarter" idx="12"/>
          </p:nvPr>
        </p:nvSpPr>
        <p:spPr/>
        <p:txBody>
          <a:bodyPr/>
          <a:lstStyle>
            <a:lvl1pPr>
              <a:defRPr/>
            </a:lvl1pPr>
          </a:lstStyle>
          <a:p>
            <a:pPr>
              <a:defRPr/>
            </a:pPr>
            <a:fld id="{4E35DFCE-8F5B-4413-9AE8-3939F930EF0C}"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584836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hidden="1"/>
          <p:cNvSpPr>
            <a:spLocks noGrp="1"/>
          </p:cNvSpPr>
          <p:nvPr>
            <p:ph type="dt" sz="half" idx="10"/>
          </p:nvPr>
        </p:nvSpPr>
        <p:spPr/>
        <p:txBody>
          <a:bodyPr/>
          <a:lstStyle>
            <a:lvl1pPr>
              <a:defRPr/>
            </a:lvl1pPr>
          </a:lstStyle>
          <a:p>
            <a:pPr>
              <a:defRPr/>
            </a:pPr>
            <a:fld id="{CC9B7594-302D-40BE-9E3B-10548735BB40}" type="datetime1">
              <a:rPr lang="pl-PL">
                <a:solidFill>
                  <a:prstClr val="black">
                    <a:tint val="75000"/>
                  </a:prstClr>
                </a:solidFill>
              </a:rPr>
              <a:pPr>
                <a:defRPr/>
              </a:pPr>
              <a:t>2018-11-28</a:t>
            </a:fld>
            <a:endParaRPr lang="pl-PL">
              <a:solidFill>
                <a:prstClr val="black">
                  <a:tint val="75000"/>
                </a:prstClr>
              </a:solidFill>
            </a:endParaRPr>
          </a:p>
        </p:txBody>
      </p:sp>
      <p:sp>
        <p:nvSpPr>
          <p:cNvPr id="3"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4" name="Symbol zastępczy numeru slajdu 5"/>
          <p:cNvSpPr>
            <a:spLocks noGrp="1"/>
          </p:cNvSpPr>
          <p:nvPr>
            <p:ph type="sldNum" sz="quarter" idx="12"/>
          </p:nvPr>
        </p:nvSpPr>
        <p:spPr/>
        <p:txBody>
          <a:bodyPr/>
          <a:lstStyle>
            <a:lvl1pPr>
              <a:defRPr/>
            </a:lvl1pPr>
          </a:lstStyle>
          <a:p>
            <a:pPr>
              <a:defRPr/>
            </a:pPr>
            <a:fld id="{53424B1E-CED2-4991-A881-423181A9BDDB}"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471595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lstStyle>
            <a:lvl1pPr algn="l">
              <a:defRPr sz="1800" b="0" baseline="0"/>
            </a:lvl1pPr>
          </a:lstStyle>
          <a:p>
            <a:r>
              <a:rPr lang="pl-PL"/>
              <a:t>Kliknij, aby edytować styl</a:t>
            </a:r>
            <a:endParaRPr lang="pl-PL" dirty="0"/>
          </a:p>
        </p:txBody>
      </p:sp>
      <p:sp>
        <p:nvSpPr>
          <p:cNvPr id="3" name="Symbol zastępczy zawartości 2"/>
          <p:cNvSpPr>
            <a:spLocks noGrp="1"/>
          </p:cNvSpPr>
          <p:nvPr>
            <p:ph idx="1"/>
          </p:nvPr>
        </p:nvSpPr>
        <p:spPr>
          <a:xfrm>
            <a:off x="3575050" y="273050"/>
            <a:ext cx="4453334" cy="5853113"/>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tekstu 3"/>
          <p:cNvSpPr>
            <a:spLocks noGrp="1"/>
          </p:cNvSpPr>
          <p:nvPr>
            <p:ph type="body" sz="half" idx="2"/>
          </p:nvPr>
        </p:nvSpPr>
        <p:spPr>
          <a:xfrm>
            <a:off x="457200" y="1435100"/>
            <a:ext cx="3008313"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hidden="1"/>
          <p:cNvSpPr>
            <a:spLocks noGrp="1"/>
          </p:cNvSpPr>
          <p:nvPr>
            <p:ph type="dt" sz="half" idx="10"/>
          </p:nvPr>
        </p:nvSpPr>
        <p:spPr/>
        <p:txBody>
          <a:bodyPr/>
          <a:lstStyle>
            <a:lvl1pPr>
              <a:defRPr/>
            </a:lvl1pPr>
          </a:lstStyle>
          <a:p>
            <a:pPr>
              <a:defRPr/>
            </a:pPr>
            <a:fld id="{D964D06E-48A2-4F4D-967B-640C795A4127}" type="datetime1">
              <a:rPr lang="pl-PL">
                <a:solidFill>
                  <a:prstClr val="black">
                    <a:tint val="75000"/>
                  </a:prstClr>
                </a:solidFill>
              </a:rPr>
              <a:pPr>
                <a:defRPr/>
              </a:pPr>
              <a:t>2018-11-28</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68E3F7A2-8D69-4730-BEB1-BF82A03BD0EA}"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972843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51200" y="532800"/>
            <a:ext cx="7426800" cy="662400"/>
          </a:xfrm>
        </p:spPr>
        <p:txBody>
          <a:bodyPr/>
          <a:lstStyle>
            <a:lvl1pPr algn="l">
              <a:defRPr sz="1800" b="0"/>
            </a:lvl1pPr>
          </a:lstStyle>
          <a:p>
            <a:r>
              <a:rPr lang="pl-PL"/>
              <a:t>Kliknij, aby edytować styl</a:t>
            </a:r>
          </a:p>
        </p:txBody>
      </p:sp>
      <p:sp>
        <p:nvSpPr>
          <p:cNvPr id="3" name="Symbol zastępczy obrazu 2"/>
          <p:cNvSpPr>
            <a:spLocks noGrp="1"/>
          </p:cNvSpPr>
          <p:nvPr>
            <p:ph type="pic" idx="1"/>
          </p:nvPr>
        </p:nvSpPr>
        <p:spPr>
          <a:xfrm>
            <a:off x="151200" y="1988840"/>
            <a:ext cx="8424936" cy="3888432"/>
          </a:xfrm>
        </p:spPr>
        <p:txBody>
          <a:bodyPr rtlCol="0">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pl-PL" noProof="0" dirty="0"/>
          </a:p>
        </p:txBody>
      </p:sp>
      <p:sp>
        <p:nvSpPr>
          <p:cNvPr id="4" name="Symbol zastępczy tekstu 3"/>
          <p:cNvSpPr>
            <a:spLocks noGrp="1"/>
          </p:cNvSpPr>
          <p:nvPr>
            <p:ph type="body" sz="half" idx="2"/>
          </p:nvPr>
        </p:nvSpPr>
        <p:spPr>
          <a:xfrm>
            <a:off x="151200" y="1602000"/>
            <a:ext cx="5486400" cy="38684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hidden="1"/>
          <p:cNvSpPr>
            <a:spLocks noGrp="1"/>
          </p:cNvSpPr>
          <p:nvPr>
            <p:ph type="dt" sz="half" idx="10"/>
          </p:nvPr>
        </p:nvSpPr>
        <p:spPr/>
        <p:txBody>
          <a:bodyPr/>
          <a:lstStyle>
            <a:lvl1pPr>
              <a:defRPr/>
            </a:lvl1pPr>
          </a:lstStyle>
          <a:p>
            <a:pPr>
              <a:defRPr/>
            </a:pPr>
            <a:fld id="{79387ED7-64E6-45D9-8860-50ACB358525B}" type="datetime1">
              <a:rPr lang="pl-PL">
                <a:solidFill>
                  <a:prstClr val="black">
                    <a:tint val="75000"/>
                  </a:prstClr>
                </a:solidFill>
              </a:rPr>
              <a:pPr>
                <a:defRPr/>
              </a:pPr>
              <a:t>2018-11-28</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2DEBBEF3-A0C1-4E11-AE93-5DF34313842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267555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FAE17CCC-0007-41DC-A92B-1A0E3527DAC1}" type="datetime1">
              <a:rPr lang="pl-PL">
                <a:solidFill>
                  <a:prstClr val="black">
                    <a:tint val="75000"/>
                  </a:prstClr>
                </a:solidFill>
              </a:rPr>
              <a:pPr>
                <a:defRPr/>
              </a:pPr>
              <a:t>2018-11-28</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B80FBC64-A6BB-454C-AE1F-A691CD754B32}"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464199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151200" y="532800"/>
            <a:ext cx="7426800" cy="662400"/>
          </a:xfrm>
        </p:spPr>
        <p:txBody>
          <a:bodyPr/>
          <a:lstStyle>
            <a:lvl1pPr>
              <a:defRPr/>
            </a:lvl1pPr>
          </a:lstStyle>
          <a:p>
            <a:r>
              <a:rPr lang="pl-PL"/>
              <a:t>Kliknij, aby edytować styl</a:t>
            </a:r>
            <a:endParaRPr lang="pl-PL" dirty="0"/>
          </a:p>
        </p:txBody>
      </p:sp>
      <p:sp>
        <p:nvSpPr>
          <p:cNvPr id="3" name="Symbol zastępczy tytułu pionowego 2"/>
          <p:cNvSpPr>
            <a:spLocks noGrp="1"/>
          </p:cNvSpPr>
          <p:nvPr>
            <p:ph type="body" orient="vert" idx="1"/>
          </p:nvPr>
        </p:nvSpPr>
        <p:spPr>
          <a:xfrm>
            <a:off x="151200" y="1602000"/>
            <a:ext cx="8229600" cy="4150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EBB71934-3CC8-497D-ABE1-CB610967FC15}" type="datetime1">
              <a:rPr lang="pl-PL">
                <a:solidFill>
                  <a:prstClr val="black">
                    <a:tint val="75000"/>
                  </a:prstClr>
                </a:solidFill>
              </a:rPr>
              <a:pPr>
                <a:defRPr/>
              </a:pPr>
              <a:t>2018-11-28</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E2163CD9-19C7-4E68-A966-5FEDAEA37DE6}"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04345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Slajd tytułowy - Wzór 2">
    <p:spTree>
      <p:nvGrpSpPr>
        <p:cNvPr id="1" name=""/>
        <p:cNvGrpSpPr/>
        <p:nvPr/>
      </p:nvGrpSpPr>
      <p:grpSpPr>
        <a:xfrm>
          <a:off x="0" y="0"/>
          <a:ext cx="0" cy="0"/>
          <a:chOff x="0" y="0"/>
          <a:chExt cx="0" cy="0"/>
        </a:xfrm>
      </p:grpSpPr>
      <p:pic>
        <p:nvPicPr>
          <p:cNvPr id="4" name="Picture 7" descr="WSL_prezentacja_SZABLON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ctrTitle"/>
          </p:nvPr>
        </p:nvSpPr>
        <p:spPr>
          <a:xfrm>
            <a:off x="5180400" y="3808800"/>
            <a:ext cx="3506400" cy="1492408"/>
          </a:xfrm>
        </p:spPr>
        <p:txBody>
          <a:bodyPr/>
          <a:lstStyle>
            <a:lvl1pPr>
              <a:defRPr sz="2000">
                <a:latin typeface="Arial" pitchFamily="34" charset="0"/>
                <a:cs typeface="Arial" pitchFamily="34" charset="0"/>
              </a:defRPr>
            </a:lvl1pPr>
          </a:lstStyle>
          <a:p>
            <a:r>
              <a:rPr lang="pl-PL" dirty="0"/>
              <a:t>Kliknij, aby edytować styl</a:t>
            </a:r>
          </a:p>
        </p:txBody>
      </p:sp>
      <p:sp>
        <p:nvSpPr>
          <p:cNvPr id="3" name="Podtytuł 2"/>
          <p:cNvSpPr>
            <a:spLocks noGrp="1"/>
          </p:cNvSpPr>
          <p:nvPr>
            <p:ph type="subTitle" idx="1"/>
          </p:nvPr>
        </p:nvSpPr>
        <p:spPr>
          <a:xfrm>
            <a:off x="5180400" y="5398480"/>
            <a:ext cx="3733200" cy="550800"/>
          </a:xfrm>
        </p:spPr>
        <p:txBody>
          <a:bodyPr>
            <a:normAutofit/>
          </a:bodyPr>
          <a:lstStyle>
            <a:lvl1pPr marL="0" indent="0" algn="l">
              <a:buNone/>
              <a:defRPr sz="1400" b="0" cap="all"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pic>
        <p:nvPicPr>
          <p:cNvPr id="286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13" y="5013176"/>
            <a:ext cx="3672408"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upa 5"/>
          <p:cNvGrpSpPr/>
          <p:nvPr userDrawn="1"/>
        </p:nvGrpSpPr>
        <p:grpSpPr>
          <a:xfrm>
            <a:off x="0" y="5978755"/>
            <a:ext cx="9144000" cy="906629"/>
            <a:chOff x="0" y="5978755"/>
            <a:chExt cx="9144000" cy="906629"/>
          </a:xfrm>
        </p:grpSpPr>
        <p:pic>
          <p:nvPicPr>
            <p:cNvPr id="7" name="Obraz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8"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Obraz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9096185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ajd końcowy">
    <p:spTree>
      <p:nvGrpSpPr>
        <p:cNvPr id="1" name=""/>
        <p:cNvGrpSpPr/>
        <p:nvPr/>
      </p:nvGrpSpPr>
      <p:grpSpPr>
        <a:xfrm>
          <a:off x="0" y="0"/>
          <a:ext cx="0" cy="0"/>
          <a:chOff x="0" y="0"/>
          <a:chExt cx="0" cy="0"/>
        </a:xfrm>
      </p:grpSpPr>
      <p:pic>
        <p:nvPicPr>
          <p:cNvPr id="2" name="Picture 6" descr="WSL_prezentacja_SZABLON_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p:cNvSpPr txBox="1">
            <a:spLocks noChangeArrowheads="1"/>
          </p:cNvSpPr>
          <p:nvPr/>
        </p:nvSpPr>
        <p:spPr bwMode="auto">
          <a:xfrm>
            <a:off x="6553200" y="2548160"/>
            <a:ext cx="2209800" cy="3113088"/>
          </a:xfrm>
          <a:prstGeom prst="rect">
            <a:avLst/>
          </a:prstGeom>
          <a:noFill/>
          <a:ln w="9525">
            <a:noFill/>
            <a:miter lim="800000"/>
            <a:headEnd/>
            <a:tailEnd/>
          </a:ln>
        </p:spPr>
        <p:txBody>
          <a:bodyPr>
            <a:spAutoFit/>
          </a:bodyPr>
          <a:lstStyle/>
          <a:p>
            <a:pPr>
              <a:lnSpc>
                <a:spcPct val="110000"/>
              </a:lnSpc>
              <a:defRPr/>
            </a:pPr>
            <a:r>
              <a:rPr lang="pl-PL" sz="1200" dirty="0">
                <a:solidFill>
                  <a:prstClr val="black"/>
                </a:solidFill>
                <a:cs typeface="Arial" charset="0"/>
              </a:rPr>
              <a:t>61-755 POZNAŃ</a:t>
            </a:r>
          </a:p>
          <a:p>
            <a:pPr>
              <a:lnSpc>
                <a:spcPct val="110000"/>
              </a:lnSpc>
              <a:defRPr/>
            </a:pPr>
            <a:r>
              <a:rPr lang="pl-PL" sz="1200" dirty="0">
                <a:solidFill>
                  <a:prstClr val="black"/>
                </a:solidFill>
                <a:cs typeface="Arial" charset="0"/>
              </a:rPr>
              <a:t>UL. E. ESTKOWSKIEGO 6 </a:t>
            </a:r>
          </a:p>
          <a:p>
            <a:pPr>
              <a:lnSpc>
                <a:spcPct val="110000"/>
              </a:lnSpc>
              <a:defRPr/>
            </a:pPr>
            <a:endParaRPr lang="pl-PL" sz="1200" dirty="0">
              <a:solidFill>
                <a:prstClr val="black"/>
              </a:solidFill>
              <a:cs typeface="Arial" charset="0"/>
            </a:endParaRPr>
          </a:p>
          <a:p>
            <a:pPr>
              <a:lnSpc>
                <a:spcPct val="110000"/>
              </a:lnSpc>
              <a:defRPr/>
            </a:pPr>
            <a:r>
              <a:rPr lang="pl-PL" sz="1200" dirty="0">
                <a:solidFill>
                  <a:prstClr val="black"/>
                </a:solidFill>
                <a:cs typeface="Arial" charset="0"/>
              </a:rPr>
              <a:t>Rektorat tel. 61 850 47 81 </a:t>
            </a:r>
          </a:p>
          <a:p>
            <a:pPr>
              <a:lnSpc>
                <a:spcPct val="110000"/>
              </a:lnSpc>
              <a:defRPr/>
            </a:pPr>
            <a:r>
              <a:rPr lang="pl-PL" sz="1200" dirty="0">
                <a:solidFill>
                  <a:prstClr val="black"/>
                </a:solidFill>
                <a:cs typeface="Arial" charset="0"/>
              </a:rPr>
              <a:t>Dziekanat tel. 61 850 47 64 </a:t>
            </a:r>
          </a:p>
          <a:p>
            <a:pPr>
              <a:lnSpc>
                <a:spcPct val="110000"/>
              </a:lnSpc>
              <a:defRPr/>
            </a:pPr>
            <a:r>
              <a:rPr lang="pl-PL" sz="1200" dirty="0">
                <a:solidFill>
                  <a:prstClr val="black"/>
                </a:solidFill>
                <a:cs typeface="Arial" charset="0"/>
              </a:rPr>
              <a:t>Księgowość tel. 61 850 47 79 </a:t>
            </a:r>
          </a:p>
          <a:p>
            <a:pPr>
              <a:lnSpc>
                <a:spcPct val="110000"/>
              </a:lnSpc>
              <a:defRPr/>
            </a:pPr>
            <a:r>
              <a:rPr lang="pl-PL" sz="1200" dirty="0">
                <a:solidFill>
                  <a:prstClr val="black"/>
                </a:solidFill>
                <a:cs typeface="Arial" charset="0"/>
              </a:rPr>
              <a:t>Kadry tel. 61 850 47 71 </a:t>
            </a:r>
          </a:p>
          <a:p>
            <a:pPr>
              <a:lnSpc>
                <a:spcPct val="110000"/>
              </a:lnSpc>
              <a:defRPr/>
            </a:pPr>
            <a:r>
              <a:rPr lang="pl-PL" sz="1200" dirty="0" err="1">
                <a:solidFill>
                  <a:prstClr val="black"/>
                </a:solidFill>
                <a:cs typeface="Arial" charset="0"/>
              </a:rPr>
              <a:t>fax</a:t>
            </a:r>
            <a:r>
              <a:rPr lang="pl-PL" sz="1200" dirty="0">
                <a:solidFill>
                  <a:prstClr val="black"/>
                </a:solidFill>
                <a:cs typeface="Arial" charset="0"/>
              </a:rPr>
              <a:t> 61 850 47 89 </a:t>
            </a:r>
          </a:p>
          <a:p>
            <a:pPr>
              <a:lnSpc>
                <a:spcPct val="110000"/>
              </a:lnSpc>
              <a:defRPr/>
            </a:pPr>
            <a:r>
              <a:rPr lang="pl-PL" sz="1200" dirty="0" err="1">
                <a:solidFill>
                  <a:prstClr val="black"/>
                </a:solidFill>
                <a:cs typeface="Arial" charset="0"/>
              </a:rPr>
              <a:t>rektorat@wsl.com.pl</a:t>
            </a:r>
            <a:endParaRPr lang="pl-PL" sz="1200" dirty="0">
              <a:solidFill>
                <a:prstClr val="black"/>
              </a:solidFill>
              <a:cs typeface="Arial" charset="0"/>
            </a:endParaRPr>
          </a:p>
          <a:p>
            <a:pPr>
              <a:lnSpc>
                <a:spcPct val="110000"/>
              </a:lnSpc>
              <a:defRPr/>
            </a:pPr>
            <a:r>
              <a:rPr lang="pl-PL" sz="1200" dirty="0" err="1">
                <a:solidFill>
                  <a:prstClr val="black"/>
                </a:solidFill>
                <a:cs typeface="Arial" charset="0"/>
              </a:rPr>
              <a:t>www.wsl.com.pl</a:t>
            </a:r>
            <a:endParaRPr lang="pl-PL" sz="1200" dirty="0">
              <a:solidFill>
                <a:prstClr val="black"/>
              </a:solidFill>
              <a:cs typeface="Arial" charset="0"/>
            </a:endParaRPr>
          </a:p>
          <a:p>
            <a:pPr>
              <a:lnSpc>
                <a:spcPct val="110000"/>
              </a:lnSpc>
              <a:defRPr/>
            </a:pPr>
            <a:endParaRPr lang="pl-PL" sz="1200" dirty="0">
              <a:solidFill>
                <a:prstClr val="black"/>
              </a:solidFill>
              <a:cs typeface="Arial" charset="0"/>
            </a:endParaRPr>
          </a:p>
          <a:p>
            <a:pPr>
              <a:lnSpc>
                <a:spcPct val="110000"/>
              </a:lnSpc>
              <a:defRPr/>
            </a:pPr>
            <a:r>
              <a:rPr lang="pl-PL" sz="2400" dirty="0">
                <a:solidFill>
                  <a:prstClr val="black"/>
                </a:solidFill>
                <a:cs typeface="Arial" charset="0"/>
              </a:rPr>
              <a:t>DZIĘKUJĘ </a:t>
            </a:r>
            <a:br>
              <a:rPr lang="pl-PL" sz="2400" dirty="0">
                <a:solidFill>
                  <a:prstClr val="black"/>
                </a:solidFill>
                <a:cs typeface="Arial" charset="0"/>
              </a:rPr>
            </a:br>
            <a:r>
              <a:rPr lang="pl-PL" sz="2400" dirty="0">
                <a:solidFill>
                  <a:prstClr val="black"/>
                </a:solidFill>
                <a:cs typeface="Arial" charset="0"/>
              </a:rPr>
              <a:t>ZA UWAGĘ</a:t>
            </a:r>
          </a:p>
        </p:txBody>
      </p:sp>
      <p:sp>
        <p:nvSpPr>
          <p:cNvPr id="4" name="Symbol zastępczy daty 2" hidden="1"/>
          <p:cNvSpPr>
            <a:spLocks noGrp="1"/>
          </p:cNvSpPr>
          <p:nvPr>
            <p:ph type="dt" sz="half" idx="10"/>
          </p:nvPr>
        </p:nvSpPr>
        <p:spPr/>
        <p:txBody>
          <a:bodyPr/>
          <a:lstStyle>
            <a:lvl1pPr>
              <a:defRPr/>
            </a:lvl1pPr>
          </a:lstStyle>
          <a:p>
            <a:pPr>
              <a:defRPr/>
            </a:pPr>
            <a:fld id="{18222268-7ED3-4F3A-B3A3-DD5CEE890B2E}" type="datetime1">
              <a:rPr lang="pl-PL">
                <a:solidFill>
                  <a:prstClr val="black">
                    <a:tint val="75000"/>
                  </a:prstClr>
                </a:solidFill>
              </a:rPr>
              <a:pPr>
                <a:defRPr/>
              </a:pPr>
              <a:t>2018-11-28</a:t>
            </a:fld>
            <a:endParaRPr lang="pl-PL">
              <a:solidFill>
                <a:prstClr val="black">
                  <a:tint val="75000"/>
                </a:prstClr>
              </a:solidFill>
            </a:endParaRPr>
          </a:p>
        </p:txBody>
      </p:sp>
      <p:sp>
        <p:nvSpPr>
          <p:cNvPr id="5" name="Symbol zastępczy stopki 3"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grpSp>
        <p:nvGrpSpPr>
          <p:cNvPr id="7" name="Grupa 6"/>
          <p:cNvGrpSpPr/>
          <p:nvPr userDrawn="1"/>
        </p:nvGrpSpPr>
        <p:grpSpPr>
          <a:xfrm>
            <a:off x="0" y="5978755"/>
            <a:ext cx="9144000" cy="906629"/>
            <a:chOff x="0" y="5978755"/>
            <a:chExt cx="9144000" cy="906629"/>
          </a:xfrm>
        </p:grpSpPr>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9"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Obraz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pic>
        <p:nvPicPr>
          <p:cNvPr id="29698"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7253" y="2595784"/>
            <a:ext cx="3876675" cy="191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2926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ytuł i zawartość - Numerow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lvl1pPr>
              <a:buFont typeface="+mj-lt"/>
              <a:buAutoNum type="arabicPeriod"/>
              <a:defRPr/>
            </a:lvl1pPr>
            <a:lvl2pPr marL="800100" indent="-342900">
              <a:buFont typeface="+mj-lt"/>
              <a:buAutoNum type="alphaUcPeriod"/>
              <a:defRPr/>
            </a:lvl2pPr>
            <a:lvl3pPr marL="1257300" indent="-342900">
              <a:buFont typeface="+mj-lt"/>
              <a:buAutoNum type="alphaLcPeriod"/>
              <a:defRPr/>
            </a:lvl3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72CB6CAE-9F88-422A-BDFB-12DD2E281DAB}" type="datetime1">
              <a:rPr lang="pl-PL">
                <a:solidFill>
                  <a:prstClr val="black">
                    <a:tint val="75000"/>
                  </a:prstClr>
                </a:solidFill>
              </a:rPr>
              <a:pPr>
                <a:defRPr/>
              </a:pPr>
              <a:t>2018-11-28</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11000D6E-3790-455C-8992-BC41814A0F42}"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747453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ytuł i zawartość - Pust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lvl1pPr>
              <a:buFont typeface="+mj-lt"/>
              <a:buNone/>
              <a:defRPr/>
            </a:lvl1pPr>
            <a:lvl2pPr marL="800100" indent="-342900">
              <a:buFont typeface="+mj-lt"/>
              <a:buAutoNum type="alphaUcPeriod"/>
              <a:defRPr/>
            </a:lvl2pPr>
            <a:lvl3pPr marL="1257300" indent="-342900">
              <a:buFont typeface="+mj-lt"/>
              <a:buAutoNum type="alphaLcPeriod"/>
              <a:defRPr/>
            </a:lvl3pPr>
          </a:lstStyle>
          <a:p>
            <a:pPr lvl="0"/>
            <a:r>
              <a:rPr lang="pl-PL"/>
              <a:t>Kliknij, aby edytować style wzorca tekstu</a:t>
            </a:r>
          </a:p>
        </p:txBody>
      </p:sp>
      <p:sp>
        <p:nvSpPr>
          <p:cNvPr id="4" name="Symbol zastępczy daty 3" hidden="1"/>
          <p:cNvSpPr>
            <a:spLocks noGrp="1"/>
          </p:cNvSpPr>
          <p:nvPr>
            <p:ph type="dt" sz="half" idx="10"/>
          </p:nvPr>
        </p:nvSpPr>
        <p:spPr/>
        <p:txBody>
          <a:bodyPr/>
          <a:lstStyle>
            <a:lvl1pPr>
              <a:defRPr/>
            </a:lvl1pPr>
          </a:lstStyle>
          <a:p>
            <a:pPr>
              <a:defRPr/>
            </a:pPr>
            <a:fld id="{05B81DBB-5089-4A4F-BD9C-8972A7174610}" type="datetime1">
              <a:rPr lang="pl-PL">
                <a:solidFill>
                  <a:prstClr val="black">
                    <a:tint val="75000"/>
                  </a:prstClr>
                </a:solidFill>
              </a:rPr>
              <a:pPr>
                <a:defRPr/>
              </a:pPr>
              <a:t>2018-11-28</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37163F66-C03F-46A7-94F1-C169C5E1F7D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824160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51200" y="532800"/>
            <a:ext cx="7426800" cy="662400"/>
          </a:xfrm>
        </p:spPr>
        <p:txBody>
          <a:bodyPr/>
          <a:lstStyle>
            <a:lvl1pPr algn="l">
              <a:defRPr sz="1800" b="0" cap="all"/>
            </a:lvl1pPr>
          </a:lstStyle>
          <a:p>
            <a:r>
              <a:rPr lang="pl-PL"/>
              <a:t>Kliknij, aby edytować styl</a:t>
            </a:r>
            <a:endParaRPr lang="pl-PL" dirty="0"/>
          </a:p>
        </p:txBody>
      </p:sp>
      <p:sp>
        <p:nvSpPr>
          <p:cNvPr id="3" name="Symbol zastępczy tekstu 2"/>
          <p:cNvSpPr>
            <a:spLocks noGrp="1"/>
          </p:cNvSpPr>
          <p:nvPr>
            <p:ph type="body" idx="1"/>
          </p:nvPr>
        </p:nvSpPr>
        <p:spPr>
          <a:xfrm>
            <a:off x="151200" y="1602000"/>
            <a:ext cx="8229600" cy="4150800"/>
          </a:xfrm>
        </p:spPr>
        <p:txBody>
          <a:bodyPr>
            <a:normAutofit/>
          </a:bodyPr>
          <a:lstStyle>
            <a:lvl1pPr marL="0" indent="0">
              <a:buNone/>
              <a:defRPr sz="1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hidden="1"/>
          <p:cNvSpPr>
            <a:spLocks noGrp="1"/>
          </p:cNvSpPr>
          <p:nvPr>
            <p:ph type="dt" sz="half" idx="10"/>
          </p:nvPr>
        </p:nvSpPr>
        <p:spPr/>
        <p:txBody>
          <a:bodyPr/>
          <a:lstStyle>
            <a:lvl1pPr>
              <a:defRPr/>
            </a:lvl1pPr>
          </a:lstStyle>
          <a:p>
            <a:pPr>
              <a:defRPr/>
            </a:pPr>
            <a:fld id="{A2E4DA61-6038-4E93-A4D7-1E67318EDB42}" type="datetime1">
              <a:rPr lang="pl-PL">
                <a:solidFill>
                  <a:prstClr val="black">
                    <a:tint val="75000"/>
                  </a:prstClr>
                </a:solidFill>
              </a:rPr>
              <a:pPr>
                <a:defRPr/>
              </a:pPr>
              <a:t>2018-11-28</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D4D1F7BE-6192-4660-B9B1-C447363AEAC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451568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sz="half" idx="1"/>
          </p:nvPr>
        </p:nvSpPr>
        <p:spPr>
          <a:xfrm>
            <a:off x="151200" y="1600200"/>
            <a:ext cx="4276784"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zawartości 3"/>
          <p:cNvSpPr>
            <a:spLocks noGrp="1"/>
          </p:cNvSpPr>
          <p:nvPr>
            <p:ph sz="half" idx="2"/>
          </p:nvPr>
        </p:nvSpPr>
        <p:spPr>
          <a:xfrm>
            <a:off x="4572000" y="1600200"/>
            <a:ext cx="4276808"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daty 3" hidden="1"/>
          <p:cNvSpPr>
            <a:spLocks noGrp="1"/>
          </p:cNvSpPr>
          <p:nvPr>
            <p:ph type="dt" sz="half" idx="10"/>
          </p:nvPr>
        </p:nvSpPr>
        <p:spPr/>
        <p:txBody>
          <a:bodyPr/>
          <a:lstStyle>
            <a:lvl1pPr>
              <a:defRPr/>
            </a:lvl1pPr>
          </a:lstStyle>
          <a:p>
            <a:pPr>
              <a:defRPr/>
            </a:pPr>
            <a:fld id="{AC505D6C-BE84-4AEF-B1CD-1099F9D47C1A}" type="datetime1">
              <a:rPr lang="pl-PL">
                <a:solidFill>
                  <a:prstClr val="black">
                    <a:tint val="75000"/>
                  </a:prstClr>
                </a:solidFill>
              </a:rPr>
              <a:pPr>
                <a:defRPr/>
              </a:pPr>
              <a:t>2018-11-28</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932BDEF4-7D18-48FF-9747-C90C36B1F3E0}"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03506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endParaRPr lang="pl-PL" dirty="0"/>
          </a:p>
        </p:txBody>
      </p:sp>
      <p:sp>
        <p:nvSpPr>
          <p:cNvPr id="3" name="Symbol zastępczy tekstu 2"/>
          <p:cNvSpPr>
            <a:spLocks noGrp="1"/>
          </p:cNvSpPr>
          <p:nvPr>
            <p:ph type="body" idx="1"/>
          </p:nvPr>
        </p:nvSpPr>
        <p:spPr>
          <a:xfrm>
            <a:off x="151200" y="1535113"/>
            <a:ext cx="4276800"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151200" y="2174875"/>
            <a:ext cx="42768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tekstu 4"/>
          <p:cNvSpPr>
            <a:spLocks noGrp="1"/>
          </p:cNvSpPr>
          <p:nvPr>
            <p:ph type="body" sz="quarter" idx="3"/>
          </p:nvPr>
        </p:nvSpPr>
        <p:spPr>
          <a:xfrm>
            <a:off x="4645024" y="1535113"/>
            <a:ext cx="4276800"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4" y="2174875"/>
            <a:ext cx="42768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7" name="Symbol zastępczy daty 3" hidden="1"/>
          <p:cNvSpPr>
            <a:spLocks noGrp="1"/>
          </p:cNvSpPr>
          <p:nvPr>
            <p:ph type="dt" sz="half" idx="10"/>
          </p:nvPr>
        </p:nvSpPr>
        <p:spPr/>
        <p:txBody>
          <a:bodyPr/>
          <a:lstStyle>
            <a:lvl1pPr>
              <a:defRPr/>
            </a:lvl1pPr>
          </a:lstStyle>
          <a:p>
            <a:pPr>
              <a:defRPr/>
            </a:pPr>
            <a:fld id="{655C9AA3-F033-470B-86E4-40606B591710}" type="datetime1">
              <a:rPr lang="pl-PL">
                <a:solidFill>
                  <a:prstClr val="black">
                    <a:tint val="75000"/>
                  </a:prstClr>
                </a:solidFill>
              </a:rPr>
              <a:pPr>
                <a:defRPr/>
              </a:pPr>
              <a:t>2018-11-28</a:t>
            </a:fld>
            <a:endParaRPr lang="pl-PL">
              <a:solidFill>
                <a:prstClr val="black">
                  <a:tint val="75000"/>
                </a:prstClr>
              </a:solidFill>
            </a:endParaRPr>
          </a:p>
        </p:txBody>
      </p:sp>
      <p:sp>
        <p:nvSpPr>
          <p:cNvPr id="8"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9" name="Symbol zastępczy numeru slajdu 5"/>
          <p:cNvSpPr>
            <a:spLocks noGrp="1"/>
          </p:cNvSpPr>
          <p:nvPr>
            <p:ph type="sldNum" sz="quarter" idx="12"/>
          </p:nvPr>
        </p:nvSpPr>
        <p:spPr/>
        <p:txBody>
          <a:bodyPr/>
          <a:lstStyle>
            <a:lvl1pPr>
              <a:defRPr/>
            </a:lvl1pPr>
          </a:lstStyle>
          <a:p>
            <a:pPr>
              <a:defRPr/>
            </a:pPr>
            <a:fld id="{1A27A8D1-E4BC-4E09-9DBB-AA60B2AC196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207227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daty 3" hidden="1"/>
          <p:cNvSpPr>
            <a:spLocks noGrp="1"/>
          </p:cNvSpPr>
          <p:nvPr>
            <p:ph type="dt" sz="half" idx="10"/>
          </p:nvPr>
        </p:nvSpPr>
        <p:spPr/>
        <p:txBody>
          <a:bodyPr/>
          <a:lstStyle>
            <a:lvl1pPr>
              <a:defRPr/>
            </a:lvl1pPr>
          </a:lstStyle>
          <a:p>
            <a:pPr>
              <a:defRPr/>
            </a:pPr>
            <a:fld id="{B532AF37-AF52-4FE7-97EB-F20D095F7678}" type="datetime1">
              <a:rPr lang="pl-PL">
                <a:solidFill>
                  <a:prstClr val="black">
                    <a:tint val="75000"/>
                  </a:prstClr>
                </a:solidFill>
              </a:rPr>
              <a:pPr>
                <a:defRPr/>
              </a:pPr>
              <a:t>2018-11-28</a:t>
            </a:fld>
            <a:endParaRPr lang="pl-PL">
              <a:solidFill>
                <a:prstClr val="black">
                  <a:tint val="75000"/>
                </a:prstClr>
              </a:solidFill>
            </a:endParaRPr>
          </a:p>
        </p:txBody>
      </p:sp>
      <p:sp>
        <p:nvSpPr>
          <p:cNvPr id="4"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5" name="Symbol zastępczy numeru slajdu 5"/>
          <p:cNvSpPr>
            <a:spLocks noGrp="1"/>
          </p:cNvSpPr>
          <p:nvPr>
            <p:ph type="sldNum" sz="quarter" idx="12"/>
          </p:nvPr>
        </p:nvSpPr>
        <p:spPr/>
        <p:txBody>
          <a:bodyPr/>
          <a:lstStyle>
            <a:lvl1pPr>
              <a:defRPr/>
            </a:lvl1pPr>
          </a:lstStyle>
          <a:p>
            <a:pPr>
              <a:defRPr/>
            </a:pPr>
            <a:fld id="{4E35DFCE-8F5B-4413-9AE8-3939F930EF0C}"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150756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image" Target="../media/image5.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jpeg"/><Relationship Id="rId3" Type="http://schemas.openxmlformats.org/officeDocument/2006/relationships/slideLayout" Target="../slideLayouts/slideLayout18.xml"/><Relationship Id="rId21" Type="http://schemas.openxmlformats.org/officeDocument/2006/relationships/image" Target="../media/image5.jpeg"/><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20" Type="http://schemas.openxmlformats.org/officeDocument/2006/relationships/image" Target="../media/image4.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3.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ymbol zastępczy daty 3" hidden="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6846F8B-9047-4E7E-94BE-4A12289374A7}" type="datetime1">
              <a:rPr lang="pl-PL">
                <a:solidFill>
                  <a:prstClr val="black">
                    <a:tint val="75000"/>
                  </a:prstClr>
                </a:solidFill>
              </a:rPr>
              <a:pPr>
                <a:defRPr/>
              </a:pPr>
              <a:t>2018-11-28</a:t>
            </a:fld>
            <a:endParaRPr lang="pl-PL">
              <a:solidFill>
                <a:prstClr val="black">
                  <a:tint val="75000"/>
                </a:prstClr>
              </a:solidFill>
            </a:endParaRPr>
          </a:p>
        </p:txBody>
      </p:sp>
      <p:sp>
        <p:nvSpPr>
          <p:cNvPr id="5" name="Symbol zastępczy stopki 4" hidden="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solidFill>
                <a:prstClr val="black">
                  <a:tint val="75000"/>
                </a:prstClr>
              </a:solidFill>
            </a:endParaRPr>
          </a:p>
        </p:txBody>
      </p:sp>
      <p:pic>
        <p:nvPicPr>
          <p:cNvPr id="1028" name="Picture 10" descr="WSL_prezentacja_SZABLONowe-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ymbol zastępczy tytułu 1"/>
          <p:cNvSpPr>
            <a:spLocks noGrp="1"/>
          </p:cNvSpPr>
          <p:nvPr>
            <p:ph type="title"/>
          </p:nvPr>
        </p:nvSpPr>
        <p:spPr>
          <a:xfrm>
            <a:off x="150813" y="533400"/>
            <a:ext cx="7427912" cy="663575"/>
          </a:xfrm>
          <a:prstGeom prst="rect">
            <a:avLst/>
          </a:prstGeom>
        </p:spPr>
        <p:txBody>
          <a:bodyPr vert="horz" lIns="91440" tIns="45720" rIns="91440" bIns="45720" rtlCol="0" anchor="t" anchorCtr="0">
            <a:normAutofit/>
          </a:bodyPr>
          <a:lstStyle/>
          <a:p>
            <a:r>
              <a:rPr lang="pl-PL" dirty="0"/>
              <a:t>Kliknij, aby edytować styl</a:t>
            </a:r>
          </a:p>
        </p:txBody>
      </p:sp>
      <p:sp>
        <p:nvSpPr>
          <p:cNvPr id="1030" name="Symbol zastępczy tekstu 2"/>
          <p:cNvSpPr>
            <a:spLocks noGrp="1"/>
          </p:cNvSpPr>
          <p:nvPr>
            <p:ph type="body" idx="1"/>
          </p:nvPr>
        </p:nvSpPr>
        <p:spPr bwMode="auto">
          <a:xfrm>
            <a:off x="150813" y="1601788"/>
            <a:ext cx="82296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6" name="Symbol zastępczy numeru slajdu 5"/>
          <p:cNvSpPr>
            <a:spLocks noGrp="1"/>
          </p:cNvSpPr>
          <p:nvPr>
            <p:ph type="sldNum" sz="quarter" idx="4"/>
          </p:nvPr>
        </p:nvSpPr>
        <p:spPr>
          <a:xfrm>
            <a:off x="6400800" y="209550"/>
            <a:ext cx="2135188" cy="474663"/>
          </a:xfrm>
          <a:prstGeom prst="rect">
            <a:avLst/>
          </a:prstGeom>
        </p:spPr>
        <p:txBody>
          <a:bodyPr vert="horz" lIns="91440" tIns="45720" rIns="91440" bIns="45720" rtlCol="0" anchor="ctr"/>
          <a:lstStyle>
            <a:lvl1pPr algn="r" fontAlgn="auto">
              <a:spcBef>
                <a:spcPts val="0"/>
              </a:spcBef>
              <a:spcAft>
                <a:spcPts val="0"/>
              </a:spcAft>
              <a:defRPr sz="1600">
                <a:solidFill>
                  <a:schemeClr val="tx1"/>
                </a:solidFill>
                <a:latin typeface="Arial" pitchFamily="34" charset="0"/>
                <a:cs typeface="Arial" pitchFamily="34" charset="0"/>
              </a:defRPr>
            </a:lvl1pPr>
          </a:lstStyle>
          <a:p>
            <a:pPr>
              <a:defRPr/>
            </a:pPr>
            <a:fld id="{3FF996B9-476A-4E16-989B-AD33045C9FD2}" type="slidenum">
              <a:rPr lang="pl-PL">
                <a:solidFill>
                  <a:prstClr val="black"/>
                </a:solidFill>
              </a:rPr>
              <a:pPr>
                <a:defRPr/>
              </a:pPr>
              <a:t>‹#›</a:t>
            </a:fld>
            <a:endParaRPr lang="pl-PL" dirty="0">
              <a:solidFill>
                <a:prstClr val="black"/>
              </a:solidFill>
            </a:endParaRPr>
          </a:p>
        </p:txBody>
      </p:sp>
      <p:grpSp>
        <p:nvGrpSpPr>
          <p:cNvPr id="12" name="Grupa 11"/>
          <p:cNvGrpSpPr/>
          <p:nvPr userDrawn="1"/>
        </p:nvGrpSpPr>
        <p:grpSpPr>
          <a:xfrm>
            <a:off x="0" y="5978755"/>
            <a:ext cx="9144000" cy="906629"/>
            <a:chOff x="0" y="5978755"/>
            <a:chExt cx="9144000" cy="906629"/>
          </a:xfrm>
        </p:grpSpPr>
        <p:pic>
          <p:nvPicPr>
            <p:cNvPr id="15" name="Obraz 1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1033" name="Picture 9"/>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Obraz 10"/>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242452094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Lst>
  <p:hf hdr="0" ftr="0" dt="0"/>
  <p:txStyles>
    <p:titleStyle>
      <a:lvl1pPr algn="l" rtl="0" eaLnBrk="1" fontAlgn="base" hangingPunct="1">
        <a:spcBef>
          <a:spcPct val="0"/>
        </a:spcBef>
        <a:spcAft>
          <a:spcPct val="0"/>
        </a:spcAft>
        <a:defRPr kern="1200" cap="all">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a:solidFill>
            <a:schemeClr val="tx1"/>
          </a:solidFill>
          <a:latin typeface="Arial" charset="0"/>
          <a:cs typeface="Arial" charset="0"/>
        </a:defRPr>
      </a:lvl2pPr>
      <a:lvl3pPr algn="l" rtl="0" eaLnBrk="1" fontAlgn="base" hangingPunct="1">
        <a:spcBef>
          <a:spcPct val="0"/>
        </a:spcBef>
        <a:spcAft>
          <a:spcPct val="0"/>
        </a:spcAft>
        <a:defRPr>
          <a:solidFill>
            <a:schemeClr val="tx1"/>
          </a:solidFill>
          <a:latin typeface="Arial" charset="0"/>
          <a:cs typeface="Arial" charset="0"/>
        </a:defRPr>
      </a:lvl3pPr>
      <a:lvl4pPr algn="l" rtl="0" eaLnBrk="1" fontAlgn="base" hangingPunct="1">
        <a:spcBef>
          <a:spcPct val="0"/>
        </a:spcBef>
        <a:spcAft>
          <a:spcPct val="0"/>
        </a:spcAft>
        <a:defRPr>
          <a:solidFill>
            <a:schemeClr val="tx1"/>
          </a:solidFill>
          <a:latin typeface="Arial" charset="0"/>
          <a:cs typeface="Arial" charset="0"/>
        </a:defRPr>
      </a:lvl4pPr>
      <a:lvl5pPr algn="l" rtl="0" eaLnBrk="1" fontAlgn="base" hangingPunct="1">
        <a:spcBef>
          <a:spcPct val="0"/>
        </a:spcBef>
        <a:spcAft>
          <a:spcPct val="0"/>
        </a:spcAft>
        <a:defRPr>
          <a:solidFill>
            <a:schemeClr val="tx1"/>
          </a:solidFill>
          <a:latin typeface="Arial" charset="0"/>
          <a:cs typeface="Arial" charset="0"/>
        </a:defRPr>
      </a:lvl5pPr>
      <a:lvl6pPr marL="457200" algn="l" rtl="0" eaLnBrk="1" fontAlgn="base" hangingPunct="1">
        <a:spcBef>
          <a:spcPct val="0"/>
        </a:spcBef>
        <a:spcAft>
          <a:spcPct val="0"/>
        </a:spcAft>
        <a:defRPr>
          <a:solidFill>
            <a:schemeClr val="tx1"/>
          </a:solidFill>
          <a:latin typeface="Arial" charset="0"/>
          <a:cs typeface="Arial" charset="0"/>
        </a:defRPr>
      </a:lvl6pPr>
      <a:lvl7pPr marL="914400" algn="l" rtl="0" eaLnBrk="1" fontAlgn="base" hangingPunct="1">
        <a:spcBef>
          <a:spcPct val="0"/>
        </a:spcBef>
        <a:spcAft>
          <a:spcPct val="0"/>
        </a:spcAft>
        <a:defRPr>
          <a:solidFill>
            <a:schemeClr val="tx1"/>
          </a:solidFill>
          <a:latin typeface="Arial" charset="0"/>
          <a:cs typeface="Arial" charset="0"/>
        </a:defRPr>
      </a:lvl7pPr>
      <a:lvl8pPr marL="1371600" algn="l" rtl="0" eaLnBrk="1" fontAlgn="base" hangingPunct="1">
        <a:spcBef>
          <a:spcPct val="0"/>
        </a:spcBef>
        <a:spcAft>
          <a:spcPct val="0"/>
        </a:spcAft>
        <a:defRPr>
          <a:solidFill>
            <a:schemeClr val="tx1"/>
          </a:solidFill>
          <a:latin typeface="Arial" charset="0"/>
          <a:cs typeface="Arial" charset="0"/>
        </a:defRPr>
      </a:lvl8pPr>
      <a:lvl9pPr marL="1828800" algn="l" rtl="0" eaLnBrk="1" fontAlgn="base" hangingPunct="1">
        <a:spcBef>
          <a:spcPct val="0"/>
        </a:spcBef>
        <a:spcAft>
          <a:spcPct val="0"/>
        </a:spcAft>
        <a:defRPr>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ymbol zastępczy daty 3" hidden="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6846F8B-9047-4E7E-94BE-4A12289374A7}" type="datetime1">
              <a:rPr lang="pl-PL">
                <a:solidFill>
                  <a:prstClr val="black">
                    <a:tint val="75000"/>
                  </a:prstClr>
                </a:solidFill>
              </a:rPr>
              <a:pPr>
                <a:defRPr/>
              </a:pPr>
              <a:t>2018-11-28</a:t>
            </a:fld>
            <a:endParaRPr lang="pl-PL">
              <a:solidFill>
                <a:prstClr val="black">
                  <a:tint val="75000"/>
                </a:prstClr>
              </a:solidFill>
            </a:endParaRPr>
          </a:p>
        </p:txBody>
      </p:sp>
      <p:sp>
        <p:nvSpPr>
          <p:cNvPr id="5" name="Symbol zastępczy stopki 4" hidden="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solidFill>
                <a:prstClr val="black">
                  <a:tint val="75000"/>
                </a:prstClr>
              </a:solidFill>
            </a:endParaRPr>
          </a:p>
        </p:txBody>
      </p:sp>
      <p:pic>
        <p:nvPicPr>
          <p:cNvPr id="1028" name="Picture 10" descr="WSL_prezentacja_SZABLONowe-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ymbol zastępczy tytułu 1"/>
          <p:cNvSpPr>
            <a:spLocks noGrp="1"/>
          </p:cNvSpPr>
          <p:nvPr>
            <p:ph type="title"/>
          </p:nvPr>
        </p:nvSpPr>
        <p:spPr>
          <a:xfrm>
            <a:off x="150813" y="533400"/>
            <a:ext cx="7427912" cy="663575"/>
          </a:xfrm>
          <a:prstGeom prst="rect">
            <a:avLst/>
          </a:prstGeom>
        </p:spPr>
        <p:txBody>
          <a:bodyPr vert="horz" lIns="91440" tIns="45720" rIns="91440" bIns="45720" rtlCol="0" anchor="t" anchorCtr="0">
            <a:normAutofit/>
          </a:bodyPr>
          <a:lstStyle/>
          <a:p>
            <a:r>
              <a:rPr lang="pl-PL" dirty="0"/>
              <a:t>Kliknij, aby edytować styl</a:t>
            </a:r>
          </a:p>
        </p:txBody>
      </p:sp>
      <p:sp>
        <p:nvSpPr>
          <p:cNvPr id="1030" name="Symbol zastępczy tekstu 2"/>
          <p:cNvSpPr>
            <a:spLocks noGrp="1"/>
          </p:cNvSpPr>
          <p:nvPr>
            <p:ph type="body" idx="1"/>
          </p:nvPr>
        </p:nvSpPr>
        <p:spPr bwMode="auto">
          <a:xfrm>
            <a:off x="150813" y="1601788"/>
            <a:ext cx="82296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6" name="Symbol zastępczy numeru slajdu 5"/>
          <p:cNvSpPr>
            <a:spLocks noGrp="1"/>
          </p:cNvSpPr>
          <p:nvPr>
            <p:ph type="sldNum" sz="quarter" idx="4"/>
          </p:nvPr>
        </p:nvSpPr>
        <p:spPr>
          <a:xfrm>
            <a:off x="6400800" y="209550"/>
            <a:ext cx="2135188" cy="474663"/>
          </a:xfrm>
          <a:prstGeom prst="rect">
            <a:avLst/>
          </a:prstGeom>
        </p:spPr>
        <p:txBody>
          <a:bodyPr vert="horz" lIns="91440" tIns="45720" rIns="91440" bIns="45720" rtlCol="0" anchor="ctr"/>
          <a:lstStyle>
            <a:lvl1pPr algn="r" fontAlgn="auto">
              <a:spcBef>
                <a:spcPts val="0"/>
              </a:spcBef>
              <a:spcAft>
                <a:spcPts val="0"/>
              </a:spcAft>
              <a:defRPr sz="1600">
                <a:solidFill>
                  <a:schemeClr val="tx1"/>
                </a:solidFill>
                <a:latin typeface="Arial" pitchFamily="34" charset="0"/>
                <a:cs typeface="Arial" pitchFamily="34" charset="0"/>
              </a:defRPr>
            </a:lvl1pPr>
          </a:lstStyle>
          <a:p>
            <a:pPr>
              <a:defRPr/>
            </a:pPr>
            <a:fld id="{3FF996B9-476A-4E16-989B-AD33045C9FD2}" type="slidenum">
              <a:rPr lang="pl-PL">
                <a:solidFill>
                  <a:prstClr val="black"/>
                </a:solidFill>
              </a:rPr>
              <a:pPr>
                <a:defRPr/>
              </a:pPr>
              <a:t>‹#›</a:t>
            </a:fld>
            <a:endParaRPr lang="pl-PL" dirty="0">
              <a:solidFill>
                <a:prstClr val="black"/>
              </a:solidFill>
            </a:endParaRPr>
          </a:p>
        </p:txBody>
      </p:sp>
      <p:grpSp>
        <p:nvGrpSpPr>
          <p:cNvPr id="12" name="Grupa 11"/>
          <p:cNvGrpSpPr/>
          <p:nvPr userDrawn="1"/>
        </p:nvGrpSpPr>
        <p:grpSpPr>
          <a:xfrm>
            <a:off x="0" y="5978755"/>
            <a:ext cx="9144000" cy="906629"/>
            <a:chOff x="0" y="5978755"/>
            <a:chExt cx="9144000" cy="906629"/>
          </a:xfrm>
        </p:grpSpPr>
        <p:pic>
          <p:nvPicPr>
            <p:cNvPr id="15" name="Obraz 1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1033" name="Picture 9"/>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Obraz 10"/>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47973271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hf hdr="0" ftr="0" dt="0"/>
  <p:txStyles>
    <p:titleStyle>
      <a:lvl1pPr algn="l" rtl="0" eaLnBrk="1" fontAlgn="base" hangingPunct="1">
        <a:spcBef>
          <a:spcPct val="0"/>
        </a:spcBef>
        <a:spcAft>
          <a:spcPct val="0"/>
        </a:spcAft>
        <a:defRPr kern="1200" cap="all">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a:solidFill>
            <a:schemeClr val="tx1"/>
          </a:solidFill>
          <a:latin typeface="Arial" charset="0"/>
          <a:cs typeface="Arial" charset="0"/>
        </a:defRPr>
      </a:lvl2pPr>
      <a:lvl3pPr algn="l" rtl="0" eaLnBrk="1" fontAlgn="base" hangingPunct="1">
        <a:spcBef>
          <a:spcPct val="0"/>
        </a:spcBef>
        <a:spcAft>
          <a:spcPct val="0"/>
        </a:spcAft>
        <a:defRPr>
          <a:solidFill>
            <a:schemeClr val="tx1"/>
          </a:solidFill>
          <a:latin typeface="Arial" charset="0"/>
          <a:cs typeface="Arial" charset="0"/>
        </a:defRPr>
      </a:lvl3pPr>
      <a:lvl4pPr algn="l" rtl="0" eaLnBrk="1" fontAlgn="base" hangingPunct="1">
        <a:spcBef>
          <a:spcPct val="0"/>
        </a:spcBef>
        <a:spcAft>
          <a:spcPct val="0"/>
        </a:spcAft>
        <a:defRPr>
          <a:solidFill>
            <a:schemeClr val="tx1"/>
          </a:solidFill>
          <a:latin typeface="Arial" charset="0"/>
          <a:cs typeface="Arial" charset="0"/>
        </a:defRPr>
      </a:lvl4pPr>
      <a:lvl5pPr algn="l" rtl="0" eaLnBrk="1" fontAlgn="base" hangingPunct="1">
        <a:spcBef>
          <a:spcPct val="0"/>
        </a:spcBef>
        <a:spcAft>
          <a:spcPct val="0"/>
        </a:spcAft>
        <a:defRPr>
          <a:solidFill>
            <a:schemeClr val="tx1"/>
          </a:solidFill>
          <a:latin typeface="Arial" charset="0"/>
          <a:cs typeface="Arial" charset="0"/>
        </a:defRPr>
      </a:lvl5pPr>
      <a:lvl6pPr marL="457200" algn="l" rtl="0" eaLnBrk="1" fontAlgn="base" hangingPunct="1">
        <a:spcBef>
          <a:spcPct val="0"/>
        </a:spcBef>
        <a:spcAft>
          <a:spcPct val="0"/>
        </a:spcAft>
        <a:defRPr>
          <a:solidFill>
            <a:schemeClr val="tx1"/>
          </a:solidFill>
          <a:latin typeface="Arial" charset="0"/>
          <a:cs typeface="Arial" charset="0"/>
        </a:defRPr>
      </a:lvl6pPr>
      <a:lvl7pPr marL="914400" algn="l" rtl="0" eaLnBrk="1" fontAlgn="base" hangingPunct="1">
        <a:spcBef>
          <a:spcPct val="0"/>
        </a:spcBef>
        <a:spcAft>
          <a:spcPct val="0"/>
        </a:spcAft>
        <a:defRPr>
          <a:solidFill>
            <a:schemeClr val="tx1"/>
          </a:solidFill>
          <a:latin typeface="Arial" charset="0"/>
          <a:cs typeface="Arial" charset="0"/>
        </a:defRPr>
      </a:lvl7pPr>
      <a:lvl8pPr marL="1371600" algn="l" rtl="0" eaLnBrk="1" fontAlgn="base" hangingPunct="1">
        <a:spcBef>
          <a:spcPct val="0"/>
        </a:spcBef>
        <a:spcAft>
          <a:spcPct val="0"/>
        </a:spcAft>
        <a:defRPr>
          <a:solidFill>
            <a:schemeClr val="tx1"/>
          </a:solidFill>
          <a:latin typeface="Arial" charset="0"/>
          <a:cs typeface="Arial" charset="0"/>
        </a:defRPr>
      </a:lvl8pPr>
      <a:lvl9pPr marL="1828800" algn="l" rtl="0" eaLnBrk="1" fontAlgn="base" hangingPunct="1">
        <a:spcBef>
          <a:spcPct val="0"/>
        </a:spcBef>
        <a:spcAft>
          <a:spcPct val="0"/>
        </a:spcAft>
        <a:defRPr>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lpb.wsl.com.pl/index.php?go=prezentacje_czytaj&amp;d_id=47"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23529" y="3808413"/>
            <a:ext cx="8363272" cy="1564803"/>
          </a:xfrm>
        </p:spPr>
        <p:txBody>
          <a:bodyPr>
            <a:noAutofit/>
          </a:bodyPr>
          <a:lstStyle/>
          <a:p>
            <a:pPr fontAlgn="auto">
              <a:spcAft>
                <a:spcPts val="0"/>
              </a:spcAft>
              <a:defRPr/>
            </a:pPr>
            <a:r>
              <a:rPr lang="pl-PL" sz="1400" dirty="0"/>
              <a:t>Projekt: </a:t>
            </a:r>
            <a:r>
              <a:rPr lang="pl-PL" sz="1400" b="1" dirty="0"/>
              <a:t>„LOGISTYKA STAWIA NA TECHNIKA – podnoszenie kwalifikacji zawodowych uczniów zawodu technik logistyk poprawiające ich zdolności </a:t>
            </a:r>
            <a:br>
              <a:rPr lang="pl-PL" sz="1400" b="1" dirty="0"/>
            </a:br>
            <a:r>
              <a:rPr lang="pl-PL" sz="1400" b="1" dirty="0"/>
              <a:t>do zdobycia zatrudnienia” </a:t>
            </a:r>
            <a:r>
              <a:rPr lang="pl-PL" sz="1400" dirty="0"/>
              <a:t/>
            </a:r>
            <a:br>
              <a:rPr lang="pl-PL" sz="1400" dirty="0"/>
            </a:br>
            <a:r>
              <a:rPr lang="pl-PL" sz="1400" dirty="0"/>
              <a:t/>
            </a:r>
            <a:br>
              <a:rPr lang="pl-PL" sz="1400" dirty="0"/>
            </a:br>
            <a:r>
              <a:rPr lang="pl-PL" sz="1400" dirty="0"/>
              <a:t>NUMER PROJEKTU: </a:t>
            </a:r>
            <a:r>
              <a:rPr lang="pl-PL" sz="1400" b="1" dirty="0"/>
              <a:t>RPWP.08.03.01-30-0052/16</a:t>
            </a:r>
          </a:p>
        </p:txBody>
      </p:sp>
    </p:spTree>
    <p:extLst>
      <p:ext uri="{BB962C8B-B14F-4D97-AF65-F5344CB8AC3E}">
        <p14:creationId xmlns:p14="http://schemas.microsoft.com/office/powerpoint/2010/main" val="1482195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zawartości 2"/>
          <p:cNvSpPr>
            <a:spLocks noGrp="1"/>
          </p:cNvSpPr>
          <p:nvPr>
            <p:ph idx="4294967295"/>
          </p:nvPr>
        </p:nvSpPr>
        <p:spPr bwMode="auto">
          <a:xfrm>
            <a:off x="0" y="1143000"/>
            <a:ext cx="8829675"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173038" indent="-173038" algn="just" eaLnBrk="1" hangingPunct="1">
              <a:buFontTx/>
              <a:buNone/>
            </a:pPr>
            <a:r>
              <a:rPr lang="pl-PL" altLang="pl-PL" sz="2000" smtClean="0"/>
              <a:t>	Kolejną z metod wykorzystywanych do oceny dostawców jest metoda wskaźnikowa, która bazuje na wskaźnikach odzwierciedlających jakość usług dostawczych, np.: </a:t>
            </a:r>
          </a:p>
        </p:txBody>
      </p:sp>
      <p:sp>
        <p:nvSpPr>
          <p:cNvPr id="12292"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a:t>METODY KWALIFIKACJI DOSTAWCÓW</a:t>
            </a:r>
          </a:p>
        </p:txBody>
      </p:sp>
      <p:sp>
        <p:nvSpPr>
          <p:cNvPr id="7" name="Symbol zastępczy zawartości 2"/>
          <p:cNvSpPr txBox="1">
            <a:spLocks/>
          </p:cNvSpPr>
          <p:nvPr/>
        </p:nvSpPr>
        <p:spPr bwMode="auto">
          <a:xfrm>
            <a:off x="0" y="2209800"/>
            <a:ext cx="8763000" cy="457200"/>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sz="2000" dirty="0">
                <a:latin typeface="Arial" charset="0"/>
                <a:cs typeface="Arial" charset="0"/>
              </a:rPr>
              <a:t>liczba zrealizowanych dostaw do liczby złożonych zamówień,</a:t>
            </a:r>
            <a:endParaRPr lang="pl-PL" sz="2000" kern="0" dirty="0">
              <a:latin typeface="+mn-lt"/>
              <a:cs typeface="Arial" charset="0"/>
            </a:endParaRPr>
          </a:p>
        </p:txBody>
      </p:sp>
      <p:sp>
        <p:nvSpPr>
          <p:cNvPr id="8" name="Symbol zastępczy zawartości 2"/>
          <p:cNvSpPr txBox="1">
            <a:spLocks/>
          </p:cNvSpPr>
          <p:nvPr/>
        </p:nvSpPr>
        <p:spPr bwMode="auto">
          <a:xfrm>
            <a:off x="0" y="2590800"/>
            <a:ext cx="8763000" cy="381000"/>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sz="2000" dirty="0">
                <a:latin typeface="Arial" charset="0"/>
                <a:cs typeface="Arial" charset="0"/>
              </a:rPr>
              <a:t>liczba niezrealizowanych dostaw do ogólnej liczby dostaw,</a:t>
            </a:r>
            <a:endParaRPr lang="pl-PL" sz="2000" kern="0" dirty="0">
              <a:latin typeface="+mn-lt"/>
              <a:cs typeface="Arial" charset="0"/>
            </a:endParaRPr>
          </a:p>
        </p:txBody>
      </p:sp>
      <p:sp>
        <p:nvSpPr>
          <p:cNvPr id="9" name="Symbol zastępczy zawartości 2"/>
          <p:cNvSpPr txBox="1">
            <a:spLocks/>
          </p:cNvSpPr>
          <p:nvPr/>
        </p:nvSpPr>
        <p:spPr bwMode="auto">
          <a:xfrm>
            <a:off x="0" y="3352800"/>
            <a:ext cx="8763000" cy="457200"/>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sz="2000" dirty="0">
                <a:latin typeface="Arial" charset="0"/>
                <a:cs typeface="Arial" charset="0"/>
              </a:rPr>
              <a:t>liczba dostaw reklamowanych do ogólnej liczby dostaw,</a:t>
            </a:r>
            <a:endParaRPr lang="pl-PL" sz="2000" kern="0" dirty="0">
              <a:latin typeface="+mn-lt"/>
              <a:cs typeface="Arial" charset="0"/>
            </a:endParaRPr>
          </a:p>
        </p:txBody>
      </p:sp>
      <p:sp>
        <p:nvSpPr>
          <p:cNvPr id="10" name="Symbol zastępczy zawartości 2"/>
          <p:cNvSpPr txBox="1">
            <a:spLocks/>
          </p:cNvSpPr>
          <p:nvPr/>
        </p:nvSpPr>
        <p:spPr bwMode="auto">
          <a:xfrm>
            <a:off x="0" y="2971800"/>
            <a:ext cx="8763000" cy="381000"/>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sz="2000" dirty="0">
                <a:latin typeface="Arial" charset="0"/>
                <a:cs typeface="Arial" charset="0"/>
              </a:rPr>
              <a:t>liczba spóźnionych dostaw do ogólnej liczby dostaw,</a:t>
            </a:r>
            <a:endParaRPr lang="pl-PL" sz="2000" kern="0" dirty="0">
              <a:latin typeface="+mn-lt"/>
              <a:cs typeface="Arial" charset="0"/>
            </a:endParaRPr>
          </a:p>
        </p:txBody>
      </p:sp>
      <p:sp>
        <p:nvSpPr>
          <p:cNvPr id="11" name="Symbol zastępczy zawartości 2"/>
          <p:cNvSpPr txBox="1">
            <a:spLocks/>
          </p:cNvSpPr>
          <p:nvPr/>
        </p:nvSpPr>
        <p:spPr bwMode="auto">
          <a:xfrm>
            <a:off x="0" y="3733800"/>
            <a:ext cx="8763000" cy="457200"/>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sz="2000" dirty="0">
                <a:latin typeface="Arial" charset="0"/>
                <a:cs typeface="Arial" charset="0"/>
              </a:rPr>
              <a:t>częstotliwość występowania niekompletnych dostaw.</a:t>
            </a:r>
            <a:endParaRPr lang="pl-PL" sz="2000" kern="0" dirty="0">
              <a:latin typeface="+mn-lt"/>
              <a:cs typeface="Arial" charset="0"/>
            </a:endParaRPr>
          </a:p>
        </p:txBody>
      </p:sp>
      <p:sp>
        <p:nvSpPr>
          <p:cNvPr id="13" name="Symbol zastępczy zawartości 2"/>
          <p:cNvSpPr>
            <a:spLocks noGrp="1"/>
          </p:cNvSpPr>
          <p:nvPr>
            <p:ph idx="4294967295"/>
          </p:nvPr>
        </p:nvSpPr>
        <p:spPr bwMode="auto">
          <a:xfrm>
            <a:off x="0" y="4191000"/>
            <a:ext cx="8829675" cy="1295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173038" indent="-173038" algn="just" eaLnBrk="1" hangingPunct="1">
              <a:buFontTx/>
              <a:buNone/>
            </a:pPr>
            <a:r>
              <a:rPr lang="pl-PL" altLang="pl-PL" sz="2000" smtClean="0"/>
              <a:t>	Wskaźniki mają szczególne znaczenie w sytuacji, kiedy odbiorca wymaga dokładności dostaw oraz ich krótkich serii.  Wieloprzekrojowe wskaźniki oceny stanowią zatem kluczowy element analizy controllingu logistyki. </a:t>
            </a:r>
          </a:p>
        </p:txBody>
      </p:sp>
    </p:spTree>
    <p:extLst>
      <p:ext uri="{BB962C8B-B14F-4D97-AF65-F5344CB8AC3E}">
        <p14:creationId xmlns:p14="http://schemas.microsoft.com/office/powerpoint/2010/main" val="3498677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fade">
                                      <p:cBhvr>
                                        <p:cTn id="3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a:t>KLASYFIKACJA DOSTAWCÓW – ANALIZA PRZYPADKÓW</a:t>
            </a:r>
          </a:p>
        </p:txBody>
      </p:sp>
      <p:sp>
        <p:nvSpPr>
          <p:cNvPr id="219" name="Symbol zastępczy zawartości 46"/>
          <p:cNvSpPr txBox="1">
            <a:spLocks/>
          </p:cNvSpPr>
          <p:nvPr/>
        </p:nvSpPr>
        <p:spPr bwMode="auto">
          <a:xfrm>
            <a:off x="0" y="1357313"/>
            <a:ext cx="8658225" cy="4525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2900" marR="0" lvl="0" indent="-342900" algn="just" defTabSz="914400" rtl="0" eaLnBrk="1" fontAlgn="base" latinLnBrk="0" hangingPunct="1">
              <a:lnSpc>
                <a:spcPct val="100000"/>
              </a:lnSpc>
              <a:spcBef>
                <a:spcPct val="20000"/>
              </a:spcBef>
              <a:spcAft>
                <a:spcPct val="0"/>
              </a:spcAft>
              <a:buClrTx/>
              <a:buSzTx/>
              <a:buFont typeface="Wingdings 3" panose="05040102010807070707" pitchFamily="18" charset="2"/>
              <a:buNone/>
              <a:tabLst/>
              <a:defRPr/>
            </a:pPr>
            <a:r>
              <a:rPr kumimoji="0" lang="pl-PL" altLang="pl-PL" sz="3200" b="0" i="0" u="none" strike="noStrike" kern="0" cap="none" spc="0" normalizeH="0" baseline="0" noProof="0" smtClean="0">
                <a:ln>
                  <a:noFill/>
                </a:ln>
                <a:solidFill>
                  <a:srgbClr val="000000"/>
                </a:solidFill>
                <a:effectLst/>
                <a:uLnTx/>
                <a:uFillTx/>
                <a:latin typeface="Arial"/>
                <a:ea typeface="+mn-ea"/>
                <a:cs typeface="Arial"/>
              </a:rPr>
              <a:t>	Przedsiębiorstwo produkcyjne produkuje wyrób X z surowca Y. Do potencjalnych dostawców surowca Y należy: Dostawca 1 (D1), Dostawca 2 (D2), Dostawca 3 (D3), Dostawca 4 (D4) oraz Dostawca 5 (D5). </a:t>
            </a:r>
          </a:p>
          <a:p>
            <a:pPr marL="342900" marR="0" lvl="0" indent="-342900" algn="l" defTabSz="914400" rtl="0" eaLnBrk="1" fontAlgn="base" latinLnBrk="0" hangingPunct="1">
              <a:lnSpc>
                <a:spcPct val="100000"/>
              </a:lnSpc>
              <a:spcBef>
                <a:spcPct val="20000"/>
              </a:spcBef>
              <a:spcAft>
                <a:spcPct val="0"/>
              </a:spcAft>
              <a:buClrTx/>
              <a:buSzTx/>
              <a:buFont typeface="Wingdings 3" panose="05040102010807070707" pitchFamily="18" charset="2"/>
              <a:buNone/>
              <a:tabLst/>
              <a:defRPr/>
            </a:pPr>
            <a:endParaRPr kumimoji="0" lang="pl-PL" altLang="pl-PL" sz="3200" b="0" i="0" u="none" strike="noStrike" kern="0" cap="none" spc="0" normalizeH="0" baseline="0" noProof="0" smtClean="0">
              <a:ln>
                <a:noFill/>
              </a:ln>
              <a:solidFill>
                <a:srgbClr val="000000"/>
              </a:solidFill>
              <a:effectLst/>
              <a:uLnTx/>
              <a:uFillTx/>
              <a:latin typeface="Arial"/>
              <a:ea typeface="+mn-ea"/>
              <a:cs typeface="Arial"/>
            </a:endParaRPr>
          </a:p>
        </p:txBody>
      </p:sp>
      <p:sp>
        <p:nvSpPr>
          <p:cNvPr id="220" name="Rectangle 3"/>
          <p:cNvSpPr>
            <a:spLocks noChangeArrowheads="1"/>
          </p:cNvSpPr>
          <p:nvPr/>
        </p:nvSpPr>
        <p:spPr bwMode="auto">
          <a:xfrm>
            <a:off x="468313" y="3419475"/>
            <a:ext cx="7772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952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3200" b="1" smtClean="0">
                <a:solidFill>
                  <a:srgbClr val="000066"/>
                </a:solidFill>
                <a:latin typeface="Lucida Sans Unicode" panose="020B0602030504020204" pitchFamily="34" charset="0"/>
              </a:rPr>
              <a:t>JAK WYBRAĆ DOSTAWCĘ?</a:t>
            </a:r>
            <a:r>
              <a:rPr lang="pl-PL" altLang="pl-PL" sz="3200" smtClean="0">
                <a:solidFill>
                  <a:srgbClr val="000066"/>
                </a:solidFill>
                <a:latin typeface="Lucida Sans Unicode" panose="020B0602030504020204" pitchFamily="34" charset="0"/>
              </a:rPr>
              <a:t>	</a:t>
            </a:r>
          </a:p>
        </p:txBody>
      </p:sp>
      <p:sp>
        <p:nvSpPr>
          <p:cNvPr id="221" name="Symbol zastępczy zawartości 46"/>
          <p:cNvSpPr txBox="1">
            <a:spLocks/>
          </p:cNvSpPr>
          <p:nvPr/>
        </p:nvSpPr>
        <p:spPr bwMode="auto">
          <a:xfrm>
            <a:off x="485775" y="1500188"/>
            <a:ext cx="8372475"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Font typeface="Wingdings 3" pitchFamily="18" charset="2"/>
              <a:buNone/>
              <a:defRPr/>
            </a:pPr>
            <a:r>
              <a:rPr lang="pl-PL" altLang="pl-PL" sz="1800" b="1" kern="0" smtClean="0">
                <a:solidFill>
                  <a:srgbClr val="000000"/>
                </a:solidFill>
                <a:latin typeface="Arial"/>
                <a:cs typeface="Arial"/>
              </a:rPr>
              <a:t>Krok 1 – określenie kryteriów oceny dostawców</a:t>
            </a:r>
          </a:p>
          <a:p>
            <a:pPr eaLnBrk="1" hangingPunct="1">
              <a:buFont typeface="Wingdings 3" pitchFamily="18" charset="2"/>
              <a:buNone/>
              <a:defRPr/>
            </a:pPr>
            <a:r>
              <a:rPr lang="pl-PL" altLang="pl-PL" sz="1800" kern="0" smtClean="0">
                <a:solidFill>
                  <a:srgbClr val="000000"/>
                </a:solidFill>
                <a:latin typeface="Arial"/>
                <a:cs typeface="Arial"/>
              </a:rPr>
              <a:t>	Dokonano wyboru 9 kryteriów oceny dostawców i ustalono ich ważność dla przedsiębiorstwa następująco:</a:t>
            </a:r>
            <a:endParaRPr lang="pl-PL" altLang="pl-PL" sz="1800" kern="0" dirty="0" smtClean="0">
              <a:solidFill>
                <a:srgbClr val="000000"/>
              </a:solidFill>
              <a:latin typeface="Arial"/>
              <a:cs typeface="Arial"/>
            </a:endParaRPr>
          </a:p>
        </p:txBody>
      </p:sp>
      <p:sp>
        <p:nvSpPr>
          <p:cNvPr id="222" name="Symbol zastępczy zawartości 46"/>
          <p:cNvSpPr txBox="1">
            <a:spLocks/>
          </p:cNvSpPr>
          <p:nvPr/>
        </p:nvSpPr>
        <p:spPr bwMode="auto">
          <a:xfrm>
            <a:off x="914400" y="2514600"/>
            <a:ext cx="6943725" cy="3000375"/>
          </a:xfrm>
          <a:prstGeom prst="rect">
            <a:avLst/>
          </a:prstGeom>
          <a:noFill/>
          <a:ln w="9525">
            <a:noFill/>
            <a:miter lim="800000"/>
            <a:headEnd/>
            <a:tailEnd/>
          </a:ln>
        </p:spPr>
        <p:txBody>
          <a:bodyPr/>
          <a:lstStyle/>
          <a:p>
            <a:pPr marL="365125" indent="-255588" fontAlgn="base">
              <a:spcBef>
                <a:spcPts val="400"/>
              </a:spcBef>
              <a:spcAft>
                <a:spcPct val="0"/>
              </a:spcAft>
              <a:buClr>
                <a:srgbClr val="0070C0"/>
              </a:buClr>
              <a:buSzPct val="68000"/>
              <a:buFont typeface="Wingdings 3" pitchFamily="18" charset="2"/>
              <a:buChar char=""/>
              <a:defRPr/>
            </a:pPr>
            <a:r>
              <a:rPr lang="pl-PL" dirty="0">
                <a:solidFill>
                  <a:srgbClr val="000000"/>
                </a:solidFill>
                <a:latin typeface="Arial"/>
                <a:cs typeface="Arial" panose="020B0604020202020204" pitchFamily="34" charset="0"/>
              </a:rPr>
              <a:t>cena  - </a:t>
            </a:r>
            <a:r>
              <a:rPr lang="pl-PL" b="1" dirty="0">
                <a:solidFill>
                  <a:srgbClr val="000000"/>
                </a:solidFill>
                <a:latin typeface="Arial"/>
                <a:cs typeface="Arial" panose="020B0604020202020204" pitchFamily="34" charset="0"/>
              </a:rPr>
              <a:t>S1</a:t>
            </a:r>
          </a:p>
          <a:p>
            <a:pPr marL="365125" indent="-255588" fontAlgn="base">
              <a:spcBef>
                <a:spcPts val="400"/>
              </a:spcBef>
              <a:spcAft>
                <a:spcPct val="0"/>
              </a:spcAft>
              <a:buClr>
                <a:srgbClr val="0070C0"/>
              </a:buClr>
              <a:buSzPct val="68000"/>
              <a:buFont typeface="Wingdings 3" pitchFamily="18" charset="2"/>
              <a:buChar char=""/>
              <a:defRPr/>
            </a:pPr>
            <a:r>
              <a:rPr lang="pl-PL" dirty="0">
                <a:solidFill>
                  <a:srgbClr val="000000"/>
                </a:solidFill>
                <a:latin typeface="Arial"/>
                <a:cs typeface="Arial" panose="020B0604020202020204" pitchFamily="34" charset="0"/>
              </a:rPr>
              <a:t>jakość surowca  - </a:t>
            </a:r>
            <a:r>
              <a:rPr lang="pl-PL" b="1" dirty="0">
                <a:solidFill>
                  <a:srgbClr val="000000"/>
                </a:solidFill>
                <a:latin typeface="Arial"/>
                <a:cs typeface="Arial" panose="020B0604020202020204" pitchFamily="34" charset="0"/>
              </a:rPr>
              <a:t>S2</a:t>
            </a:r>
          </a:p>
          <a:p>
            <a:pPr marL="365125" indent="-255588" fontAlgn="base">
              <a:spcBef>
                <a:spcPts val="400"/>
              </a:spcBef>
              <a:spcAft>
                <a:spcPct val="0"/>
              </a:spcAft>
              <a:buClr>
                <a:srgbClr val="0070C0"/>
              </a:buClr>
              <a:buSzPct val="68000"/>
              <a:buFont typeface="Wingdings 3" pitchFamily="18" charset="2"/>
              <a:buChar char=""/>
              <a:defRPr/>
            </a:pPr>
            <a:r>
              <a:rPr lang="pl-PL" dirty="0">
                <a:solidFill>
                  <a:srgbClr val="000000"/>
                </a:solidFill>
                <a:latin typeface="Arial"/>
                <a:cs typeface="Arial" panose="020B0604020202020204" pitchFamily="34" charset="0"/>
              </a:rPr>
              <a:t>terminowość dostaw  - </a:t>
            </a:r>
            <a:r>
              <a:rPr lang="pl-PL" b="1" dirty="0">
                <a:solidFill>
                  <a:srgbClr val="000000"/>
                </a:solidFill>
                <a:latin typeface="Arial"/>
                <a:cs typeface="Arial" panose="020B0604020202020204" pitchFamily="34" charset="0"/>
              </a:rPr>
              <a:t>S3</a:t>
            </a:r>
          </a:p>
          <a:p>
            <a:pPr marL="365125" indent="-255588" fontAlgn="base">
              <a:spcBef>
                <a:spcPts val="400"/>
              </a:spcBef>
              <a:spcAft>
                <a:spcPct val="0"/>
              </a:spcAft>
              <a:buClr>
                <a:srgbClr val="0070C0"/>
              </a:buClr>
              <a:buSzPct val="68000"/>
              <a:buFont typeface="Wingdings 3" pitchFamily="18" charset="2"/>
              <a:buChar char=""/>
              <a:defRPr/>
            </a:pPr>
            <a:r>
              <a:rPr lang="pl-PL" dirty="0">
                <a:solidFill>
                  <a:srgbClr val="000000"/>
                </a:solidFill>
                <a:latin typeface="Arial"/>
                <a:cs typeface="Arial" panose="020B0604020202020204" pitchFamily="34" charset="0"/>
              </a:rPr>
              <a:t>warunki płatności  -  </a:t>
            </a:r>
            <a:r>
              <a:rPr lang="pl-PL" b="1" dirty="0">
                <a:solidFill>
                  <a:srgbClr val="000000"/>
                </a:solidFill>
                <a:latin typeface="Arial"/>
                <a:cs typeface="Arial" panose="020B0604020202020204" pitchFamily="34" charset="0"/>
              </a:rPr>
              <a:t>S4</a:t>
            </a:r>
          </a:p>
          <a:p>
            <a:pPr marL="365125" indent="-255588" fontAlgn="base">
              <a:spcBef>
                <a:spcPts val="400"/>
              </a:spcBef>
              <a:spcAft>
                <a:spcPct val="0"/>
              </a:spcAft>
              <a:buClr>
                <a:srgbClr val="0070C0"/>
              </a:buClr>
              <a:buSzPct val="68000"/>
              <a:buFont typeface="Wingdings 3" pitchFamily="18" charset="2"/>
              <a:buChar char=""/>
              <a:defRPr/>
            </a:pPr>
            <a:r>
              <a:rPr lang="pl-PL" dirty="0">
                <a:solidFill>
                  <a:srgbClr val="000000"/>
                </a:solidFill>
                <a:latin typeface="Arial"/>
                <a:cs typeface="Arial" panose="020B0604020202020204" pitchFamily="34" charset="0"/>
              </a:rPr>
              <a:t>upusty cenowe  - </a:t>
            </a:r>
            <a:r>
              <a:rPr lang="pl-PL" b="1" dirty="0">
                <a:solidFill>
                  <a:srgbClr val="000000"/>
                </a:solidFill>
                <a:latin typeface="Arial"/>
                <a:cs typeface="Arial" panose="020B0604020202020204" pitchFamily="34" charset="0"/>
              </a:rPr>
              <a:t>S5</a:t>
            </a:r>
          </a:p>
          <a:p>
            <a:pPr marL="365125" indent="-255588" fontAlgn="base">
              <a:spcBef>
                <a:spcPts val="400"/>
              </a:spcBef>
              <a:spcAft>
                <a:spcPct val="0"/>
              </a:spcAft>
              <a:buClr>
                <a:srgbClr val="0070C0"/>
              </a:buClr>
              <a:buSzPct val="68000"/>
              <a:buFont typeface="Wingdings 3" pitchFamily="18" charset="2"/>
              <a:buChar char=""/>
              <a:defRPr/>
            </a:pPr>
            <a:r>
              <a:rPr lang="pl-PL" dirty="0">
                <a:solidFill>
                  <a:srgbClr val="000000"/>
                </a:solidFill>
                <a:latin typeface="Arial"/>
                <a:cs typeface="Arial" panose="020B0604020202020204" pitchFamily="34" charset="0"/>
              </a:rPr>
              <a:t>warunki reklamacji i zwrotów  - </a:t>
            </a:r>
            <a:r>
              <a:rPr lang="pl-PL" b="1" dirty="0">
                <a:solidFill>
                  <a:srgbClr val="000000"/>
                </a:solidFill>
                <a:latin typeface="Arial"/>
                <a:cs typeface="Arial" panose="020B0604020202020204" pitchFamily="34" charset="0"/>
              </a:rPr>
              <a:t>S6</a:t>
            </a:r>
          </a:p>
          <a:p>
            <a:pPr marL="365125" indent="-255588" fontAlgn="base">
              <a:spcBef>
                <a:spcPts val="400"/>
              </a:spcBef>
              <a:spcAft>
                <a:spcPct val="0"/>
              </a:spcAft>
              <a:buClr>
                <a:srgbClr val="0070C0"/>
              </a:buClr>
              <a:buSzPct val="68000"/>
              <a:buFont typeface="Wingdings 3" pitchFamily="18" charset="2"/>
              <a:buChar char=""/>
              <a:defRPr/>
            </a:pPr>
            <a:r>
              <a:rPr lang="pl-PL" dirty="0">
                <a:solidFill>
                  <a:srgbClr val="000000"/>
                </a:solidFill>
                <a:latin typeface="Arial"/>
                <a:cs typeface="Arial" panose="020B0604020202020204" pitchFamily="34" charset="0"/>
              </a:rPr>
              <a:t>podejście do wymagań klienta  - </a:t>
            </a:r>
            <a:r>
              <a:rPr lang="pl-PL" b="1" dirty="0">
                <a:solidFill>
                  <a:srgbClr val="000000"/>
                </a:solidFill>
                <a:latin typeface="Arial"/>
                <a:cs typeface="Arial" panose="020B0604020202020204" pitchFamily="34" charset="0"/>
              </a:rPr>
              <a:t>S7</a:t>
            </a:r>
          </a:p>
          <a:p>
            <a:pPr marL="365125" indent="-255588" fontAlgn="base">
              <a:spcBef>
                <a:spcPts val="400"/>
              </a:spcBef>
              <a:spcAft>
                <a:spcPct val="0"/>
              </a:spcAft>
              <a:buClr>
                <a:srgbClr val="0070C0"/>
              </a:buClr>
              <a:buSzPct val="68000"/>
              <a:buFont typeface="Wingdings 3" pitchFamily="18" charset="2"/>
              <a:buChar char=""/>
              <a:defRPr/>
            </a:pPr>
            <a:r>
              <a:rPr lang="pl-PL" dirty="0">
                <a:solidFill>
                  <a:srgbClr val="000000"/>
                </a:solidFill>
                <a:latin typeface="Arial"/>
                <a:cs typeface="Arial" panose="020B0604020202020204" pitchFamily="34" charset="0"/>
              </a:rPr>
              <a:t>transport   -  </a:t>
            </a:r>
            <a:r>
              <a:rPr lang="pl-PL" b="1" dirty="0">
                <a:solidFill>
                  <a:srgbClr val="000000"/>
                </a:solidFill>
                <a:latin typeface="Arial"/>
                <a:cs typeface="Arial" panose="020B0604020202020204" pitchFamily="34" charset="0"/>
              </a:rPr>
              <a:t>S8</a:t>
            </a:r>
          </a:p>
          <a:p>
            <a:pPr marL="365125" indent="-255588" fontAlgn="base">
              <a:spcBef>
                <a:spcPts val="400"/>
              </a:spcBef>
              <a:spcAft>
                <a:spcPct val="0"/>
              </a:spcAft>
              <a:buClr>
                <a:srgbClr val="0070C0"/>
              </a:buClr>
              <a:buSzPct val="68000"/>
              <a:buFont typeface="Wingdings 3" pitchFamily="18" charset="2"/>
              <a:buChar char=""/>
              <a:defRPr/>
            </a:pPr>
            <a:r>
              <a:rPr lang="pl-PL" dirty="0">
                <a:solidFill>
                  <a:srgbClr val="000000"/>
                </a:solidFill>
                <a:latin typeface="Arial"/>
                <a:cs typeface="Arial" panose="020B0604020202020204" pitchFamily="34" charset="0"/>
              </a:rPr>
              <a:t>opakowanie  - </a:t>
            </a:r>
            <a:r>
              <a:rPr lang="pl-PL" b="1" dirty="0">
                <a:solidFill>
                  <a:srgbClr val="000000"/>
                </a:solidFill>
                <a:latin typeface="Arial"/>
                <a:cs typeface="Arial" panose="020B0604020202020204" pitchFamily="34" charset="0"/>
              </a:rPr>
              <a:t>S9</a:t>
            </a:r>
          </a:p>
        </p:txBody>
      </p:sp>
      <p:sp>
        <p:nvSpPr>
          <p:cNvPr id="223" name="Symbol zastępczy zawartości 46"/>
          <p:cNvSpPr txBox="1">
            <a:spLocks/>
          </p:cNvSpPr>
          <p:nvPr/>
        </p:nvSpPr>
        <p:spPr bwMode="auto">
          <a:xfrm>
            <a:off x="485775" y="1500188"/>
            <a:ext cx="851535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Font typeface="Wingdings 3" pitchFamily="18" charset="2"/>
              <a:buNone/>
              <a:defRPr/>
            </a:pPr>
            <a:r>
              <a:rPr lang="pl-PL" altLang="pl-PL" sz="1800" b="1" kern="0" smtClean="0">
                <a:solidFill>
                  <a:srgbClr val="000000"/>
                </a:solidFill>
                <a:latin typeface="Arial"/>
                <a:cs typeface="Arial"/>
              </a:rPr>
              <a:t>Krok 2 – określenie skali porównawczej kryteriów</a:t>
            </a:r>
            <a:endParaRPr lang="pl-PL" altLang="pl-PL" sz="1800" b="1" kern="0" dirty="0" smtClean="0">
              <a:solidFill>
                <a:srgbClr val="000000"/>
              </a:solidFill>
              <a:latin typeface="Arial"/>
              <a:cs typeface="Arial"/>
            </a:endParaRPr>
          </a:p>
        </p:txBody>
      </p:sp>
      <p:sp>
        <p:nvSpPr>
          <p:cNvPr id="224" name="Rectangle 3"/>
          <p:cNvSpPr>
            <a:spLocks noChangeArrowheads="1"/>
          </p:cNvSpPr>
          <p:nvPr/>
        </p:nvSpPr>
        <p:spPr bwMode="auto">
          <a:xfrm>
            <a:off x="1000125" y="2571750"/>
            <a:ext cx="7772400" cy="2286000"/>
          </a:xfrm>
          <a:prstGeom prst="rect">
            <a:avLst/>
          </a:prstGeom>
          <a:noFill/>
          <a:ln w="9525">
            <a:noFill/>
            <a:miter lim="800000"/>
            <a:headEnd/>
            <a:tailEnd/>
          </a:ln>
        </p:spPr>
        <p:txBody>
          <a:bodyPr lIns="0" tIns="0" rIns="0" bIns="0" anchor="ctr"/>
          <a:lstStyle/>
          <a:p>
            <a:pPr marL="365125" indent="-255588" fontAlgn="base">
              <a:spcBef>
                <a:spcPts val="400"/>
              </a:spcBef>
              <a:spcAft>
                <a:spcPct val="0"/>
              </a:spcAft>
              <a:buClr>
                <a:srgbClr val="0F6FC6"/>
              </a:buClr>
              <a:buSzPct val="68000"/>
              <a:buFont typeface="Wingdings 3" pitchFamily="18" charset="2"/>
              <a:buChar char=""/>
              <a:defRPr/>
            </a:pPr>
            <a:r>
              <a:rPr lang="pl-PL" dirty="0">
                <a:solidFill>
                  <a:srgbClr val="000000"/>
                </a:solidFill>
                <a:latin typeface="Arial"/>
                <a:cs typeface="Arial" panose="020B0604020202020204" pitchFamily="34" charset="0"/>
              </a:rPr>
              <a:t>cena  - </a:t>
            </a:r>
            <a:r>
              <a:rPr lang="pl-PL" b="1" dirty="0">
                <a:solidFill>
                  <a:srgbClr val="000000"/>
                </a:solidFill>
                <a:latin typeface="Arial"/>
                <a:cs typeface="Arial" panose="020B0604020202020204" pitchFamily="34" charset="0"/>
              </a:rPr>
              <a:t>S1</a:t>
            </a: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Arial"/>
              <a:cs typeface="Arial" panose="020B0604020202020204" pitchFamily="34" charset="0"/>
            </a:endParaRPr>
          </a:p>
        </p:txBody>
      </p:sp>
      <p:graphicFrame>
        <p:nvGraphicFramePr>
          <p:cNvPr id="225" name="Tabela 224"/>
          <p:cNvGraphicFramePr>
            <a:graphicFrameLocks noGrp="1"/>
          </p:cNvGraphicFramePr>
          <p:nvPr/>
        </p:nvGraphicFramePr>
        <p:xfrm>
          <a:off x="214313" y="3143250"/>
          <a:ext cx="8707436" cy="1071563"/>
        </p:xfrm>
        <a:graphic>
          <a:graphicData uri="http://schemas.openxmlformats.org/drawingml/2006/table">
            <a:tbl>
              <a:tblPr/>
              <a:tblGrid>
                <a:gridCol w="1698986">
                  <a:extLst>
                    <a:ext uri="{9D8B030D-6E8A-4147-A177-3AD203B41FA5}">
                      <a16:colId xmlns:a16="http://schemas.microsoft.com/office/drawing/2014/main" val="20000"/>
                    </a:ext>
                  </a:extLst>
                </a:gridCol>
                <a:gridCol w="1360295">
                  <a:extLst>
                    <a:ext uri="{9D8B030D-6E8A-4147-A177-3AD203B41FA5}">
                      <a16:colId xmlns:a16="http://schemas.microsoft.com/office/drawing/2014/main" val="20001"/>
                    </a:ext>
                  </a:extLst>
                </a:gridCol>
                <a:gridCol w="1411210">
                  <a:extLst>
                    <a:ext uri="{9D8B030D-6E8A-4147-A177-3AD203B41FA5}">
                      <a16:colId xmlns:a16="http://schemas.microsoft.com/office/drawing/2014/main" val="20002"/>
                    </a:ext>
                  </a:extLst>
                </a:gridCol>
                <a:gridCol w="1412315">
                  <a:extLst>
                    <a:ext uri="{9D8B030D-6E8A-4147-A177-3AD203B41FA5}">
                      <a16:colId xmlns:a16="http://schemas.microsoft.com/office/drawing/2014/main" val="20003"/>
                    </a:ext>
                  </a:extLst>
                </a:gridCol>
                <a:gridCol w="1412315">
                  <a:extLst>
                    <a:ext uri="{9D8B030D-6E8A-4147-A177-3AD203B41FA5}">
                      <a16:colId xmlns:a16="http://schemas.microsoft.com/office/drawing/2014/main" val="20004"/>
                    </a:ext>
                  </a:extLst>
                </a:gridCol>
                <a:gridCol w="1412315">
                  <a:extLst>
                    <a:ext uri="{9D8B030D-6E8A-4147-A177-3AD203B41FA5}">
                      <a16:colId xmlns:a16="http://schemas.microsoft.com/office/drawing/2014/main" val="20005"/>
                    </a:ext>
                  </a:extLst>
                </a:gridCol>
              </a:tblGrid>
              <a:tr h="43434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900" b="1" dirty="0">
                          <a:solidFill>
                            <a:schemeClr val="bg1"/>
                          </a:solidFill>
                          <a:latin typeface="+mj-lt"/>
                          <a:ea typeface="Times New Roman"/>
                          <a:cs typeface="Times New Roman"/>
                        </a:rPr>
                        <a:t>Poziom</a:t>
                      </a:r>
                      <a:endParaRPr lang="pl-PL" sz="1800" b="1" dirty="0">
                        <a:solidFill>
                          <a:schemeClr val="bg1"/>
                        </a:solidFill>
                        <a:latin typeface="+mj-lt"/>
                        <a:ea typeface="Times New Roman"/>
                        <a:cs typeface="Times New Roman"/>
                      </a:endParaRPr>
                    </a:p>
                  </a:txBody>
                  <a:tcPr marL="75638" marR="75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900" dirty="0">
                          <a:latin typeface="+mj-lt"/>
                          <a:ea typeface="Times New Roman"/>
                          <a:cs typeface="Times New Roman"/>
                        </a:rPr>
                        <a:t>I</a:t>
                      </a:r>
                      <a:endParaRPr lang="pl-PL" sz="1800" dirty="0">
                        <a:latin typeface="+mj-lt"/>
                        <a:ea typeface="Times New Roman"/>
                        <a:cs typeface="Times New Roman"/>
                      </a:endParaRPr>
                    </a:p>
                  </a:txBody>
                  <a:tcPr marL="75638" marR="75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900" dirty="0">
                          <a:latin typeface="+mj-lt"/>
                          <a:ea typeface="Times New Roman"/>
                          <a:cs typeface="Times New Roman"/>
                        </a:rPr>
                        <a:t>II</a:t>
                      </a:r>
                      <a:endParaRPr lang="pl-PL" sz="1800" dirty="0">
                        <a:latin typeface="+mj-lt"/>
                        <a:ea typeface="Times New Roman"/>
                        <a:cs typeface="Times New Roman"/>
                      </a:endParaRPr>
                    </a:p>
                  </a:txBody>
                  <a:tcPr marL="75638" marR="75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900" dirty="0">
                          <a:latin typeface="+mj-lt"/>
                          <a:ea typeface="Times New Roman"/>
                          <a:cs typeface="Times New Roman"/>
                        </a:rPr>
                        <a:t>III</a:t>
                      </a:r>
                      <a:endParaRPr lang="pl-PL" sz="1800" dirty="0">
                        <a:latin typeface="+mj-lt"/>
                        <a:ea typeface="Times New Roman"/>
                        <a:cs typeface="Times New Roman"/>
                      </a:endParaRPr>
                    </a:p>
                  </a:txBody>
                  <a:tcPr marL="75638" marR="75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900" dirty="0">
                          <a:latin typeface="+mj-lt"/>
                          <a:ea typeface="Times New Roman"/>
                          <a:cs typeface="Times New Roman"/>
                        </a:rPr>
                        <a:t>IV</a:t>
                      </a:r>
                      <a:endParaRPr lang="pl-PL" sz="1800" dirty="0">
                        <a:latin typeface="+mj-lt"/>
                        <a:ea typeface="Times New Roman"/>
                        <a:cs typeface="Times New Roman"/>
                      </a:endParaRPr>
                    </a:p>
                  </a:txBody>
                  <a:tcPr marL="75638" marR="75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900" dirty="0">
                          <a:latin typeface="+mj-lt"/>
                          <a:ea typeface="Times New Roman"/>
                          <a:cs typeface="Times New Roman"/>
                        </a:rPr>
                        <a:t>V</a:t>
                      </a:r>
                      <a:endParaRPr lang="pl-PL" sz="1800" dirty="0">
                        <a:latin typeface="+mj-lt"/>
                        <a:ea typeface="Times New Roman"/>
                        <a:cs typeface="Times New Roman"/>
                      </a:endParaRPr>
                    </a:p>
                  </a:txBody>
                  <a:tcPr marL="75638" marR="75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extLst>
                  <a:ext uri="{0D108BD9-81ED-4DB2-BD59-A6C34878D82A}">
                    <a16:rowId xmlns:a16="http://schemas.microsoft.com/office/drawing/2014/main" val="10000"/>
                  </a:ext>
                </a:extLst>
              </a:tr>
              <a:tr h="63722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spcAft>
                          <a:spcPts val="0"/>
                        </a:spcAft>
                      </a:pPr>
                      <a:r>
                        <a:rPr lang="pl-PL" sz="1900" b="1" dirty="0">
                          <a:solidFill>
                            <a:schemeClr val="bg1"/>
                          </a:solidFill>
                          <a:latin typeface="+mj-lt"/>
                          <a:ea typeface="Times New Roman"/>
                          <a:cs typeface="Times New Roman"/>
                        </a:rPr>
                        <a:t>Liczba punktów</a:t>
                      </a:r>
                      <a:endParaRPr lang="pl-PL" sz="1800" b="1" dirty="0">
                        <a:solidFill>
                          <a:schemeClr val="bg1"/>
                        </a:solidFill>
                        <a:latin typeface="+mj-lt"/>
                        <a:ea typeface="Times New Roman"/>
                        <a:cs typeface="Times New Roman"/>
                      </a:endParaRPr>
                    </a:p>
                  </a:txBody>
                  <a:tcPr marL="75638" marR="75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900">
                          <a:latin typeface="+mj-lt"/>
                          <a:ea typeface="Times New Roman"/>
                          <a:cs typeface="Times New Roman"/>
                        </a:rPr>
                        <a:t>10</a:t>
                      </a:r>
                      <a:endParaRPr lang="pl-PL" sz="1800">
                        <a:latin typeface="+mj-lt"/>
                        <a:ea typeface="Times New Roman"/>
                        <a:cs typeface="Times New Roman"/>
                      </a:endParaRPr>
                    </a:p>
                  </a:txBody>
                  <a:tcPr marL="75638" marR="75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900">
                          <a:latin typeface="+mj-lt"/>
                          <a:ea typeface="Times New Roman"/>
                          <a:cs typeface="Times New Roman"/>
                        </a:rPr>
                        <a:t>7</a:t>
                      </a:r>
                      <a:endParaRPr lang="pl-PL" sz="1800">
                        <a:latin typeface="+mj-lt"/>
                        <a:ea typeface="Times New Roman"/>
                        <a:cs typeface="Times New Roman"/>
                      </a:endParaRPr>
                    </a:p>
                  </a:txBody>
                  <a:tcPr marL="75638" marR="75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900">
                          <a:latin typeface="+mj-lt"/>
                          <a:ea typeface="Times New Roman"/>
                          <a:cs typeface="Times New Roman"/>
                        </a:rPr>
                        <a:t>5</a:t>
                      </a:r>
                      <a:endParaRPr lang="pl-PL" sz="1800">
                        <a:latin typeface="+mj-lt"/>
                        <a:ea typeface="Times New Roman"/>
                        <a:cs typeface="Times New Roman"/>
                      </a:endParaRPr>
                    </a:p>
                  </a:txBody>
                  <a:tcPr marL="75638" marR="75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900">
                          <a:latin typeface="+mj-lt"/>
                          <a:ea typeface="Times New Roman"/>
                          <a:cs typeface="Times New Roman"/>
                        </a:rPr>
                        <a:t>2</a:t>
                      </a:r>
                      <a:endParaRPr lang="pl-PL" sz="1800">
                        <a:latin typeface="+mj-lt"/>
                        <a:ea typeface="Times New Roman"/>
                        <a:cs typeface="Times New Roman"/>
                      </a:endParaRPr>
                    </a:p>
                  </a:txBody>
                  <a:tcPr marL="75638" marR="75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900" dirty="0">
                          <a:latin typeface="+mj-lt"/>
                          <a:ea typeface="Times New Roman"/>
                          <a:cs typeface="Times New Roman"/>
                        </a:rPr>
                        <a:t>1</a:t>
                      </a:r>
                      <a:endParaRPr lang="pl-PL" sz="1800" dirty="0">
                        <a:latin typeface="+mj-lt"/>
                        <a:ea typeface="Times New Roman"/>
                        <a:cs typeface="Times New Roman"/>
                      </a:endParaRPr>
                    </a:p>
                  </a:txBody>
                  <a:tcPr marL="75638" marR="75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26" name="Symbol zastępczy zawartości 2"/>
          <p:cNvSpPr txBox="1">
            <a:spLocks/>
          </p:cNvSpPr>
          <p:nvPr/>
        </p:nvSpPr>
        <p:spPr bwMode="auto">
          <a:xfrm>
            <a:off x="0" y="4419600"/>
            <a:ext cx="8829675" cy="1295400"/>
          </a:xfrm>
          <a:prstGeom prst="rect">
            <a:avLst/>
          </a:prstGeom>
          <a:extLst/>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173038" indent="-173038" algn="ctr" eaLnBrk="1" hangingPunct="1">
              <a:buFontTx/>
              <a:buNone/>
              <a:defRPr/>
            </a:pPr>
            <a:r>
              <a:rPr lang="pl-PL" altLang="pl-PL" sz="2000" kern="0" dirty="0" smtClean="0">
                <a:solidFill>
                  <a:srgbClr val="000000"/>
                </a:solidFill>
                <a:latin typeface="Arial"/>
                <a:cs typeface="Arial"/>
              </a:rPr>
              <a:t>	</a:t>
            </a:r>
            <a:r>
              <a:rPr lang="pl-PL" sz="2000" dirty="0">
                <a:solidFill>
                  <a:srgbClr val="000000"/>
                </a:solidFill>
                <a:latin typeface="Arial"/>
                <a:cs typeface="Arial"/>
              </a:rPr>
              <a:t>Poziom cen mierzony będzie w skali porównawczej. Skala ta określa ranking dostawców w zależności od wysokości ceny na dany towar</a:t>
            </a:r>
            <a:r>
              <a:rPr lang="pl-PL" sz="2000" dirty="0" smtClean="0">
                <a:solidFill>
                  <a:srgbClr val="000000"/>
                </a:solidFill>
                <a:latin typeface="Arial"/>
                <a:cs typeface="Arial"/>
              </a:rPr>
              <a:t>.</a:t>
            </a:r>
            <a:endParaRPr lang="pl-PL" sz="2000" dirty="0">
              <a:solidFill>
                <a:srgbClr val="000000"/>
              </a:solidFill>
              <a:latin typeface="Arial"/>
              <a:cs typeface="Arial"/>
            </a:endParaRPr>
          </a:p>
        </p:txBody>
      </p:sp>
      <p:sp>
        <p:nvSpPr>
          <p:cNvPr id="227" name="Symbol zastępczy zawartości 46"/>
          <p:cNvSpPr txBox="1">
            <a:spLocks/>
          </p:cNvSpPr>
          <p:nvPr/>
        </p:nvSpPr>
        <p:spPr bwMode="auto">
          <a:xfrm>
            <a:off x="638175" y="1652588"/>
            <a:ext cx="851535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Font typeface="Wingdings 3" pitchFamily="18" charset="2"/>
              <a:buNone/>
              <a:defRPr/>
            </a:pPr>
            <a:r>
              <a:rPr lang="pl-PL" altLang="pl-PL" sz="1800" b="1" kern="0" smtClean="0">
                <a:solidFill>
                  <a:srgbClr val="000000"/>
                </a:solidFill>
                <a:latin typeface="Arial"/>
                <a:cs typeface="Arial"/>
              </a:rPr>
              <a:t>Krok 2 – określenie skali porównawczej kryteriów</a:t>
            </a:r>
          </a:p>
        </p:txBody>
      </p:sp>
      <p:sp>
        <p:nvSpPr>
          <p:cNvPr id="228" name="Rectangle 3"/>
          <p:cNvSpPr>
            <a:spLocks noChangeArrowheads="1"/>
          </p:cNvSpPr>
          <p:nvPr/>
        </p:nvSpPr>
        <p:spPr bwMode="auto">
          <a:xfrm>
            <a:off x="1152525" y="2724150"/>
            <a:ext cx="7772400" cy="2286000"/>
          </a:xfrm>
          <a:prstGeom prst="rect">
            <a:avLst/>
          </a:prstGeom>
          <a:noFill/>
          <a:ln w="9525">
            <a:noFill/>
            <a:miter lim="800000"/>
            <a:headEnd/>
            <a:tailEnd/>
          </a:ln>
        </p:spPr>
        <p:txBody>
          <a:bodyPr lIns="0" tIns="0" rIns="0" bIns="0" anchor="ctr"/>
          <a:lstStyle/>
          <a:p>
            <a:pPr marL="365125" indent="-255588" fontAlgn="base">
              <a:spcBef>
                <a:spcPts val="400"/>
              </a:spcBef>
              <a:spcAft>
                <a:spcPct val="0"/>
              </a:spcAft>
              <a:buClr>
                <a:srgbClr val="0F6FC6"/>
              </a:buClr>
              <a:buSzPct val="68000"/>
              <a:buFont typeface="Wingdings 3" pitchFamily="18" charset="2"/>
              <a:buChar char=""/>
              <a:defRPr/>
            </a:pPr>
            <a:r>
              <a:rPr lang="pl-PL" dirty="0">
                <a:solidFill>
                  <a:srgbClr val="000000"/>
                </a:solidFill>
                <a:latin typeface="Arial"/>
                <a:cs typeface="Arial" panose="020B0604020202020204" pitchFamily="34" charset="0"/>
              </a:rPr>
              <a:t>jakość surowca  - </a:t>
            </a:r>
            <a:r>
              <a:rPr lang="pl-PL" b="1" dirty="0">
                <a:solidFill>
                  <a:srgbClr val="000000"/>
                </a:solidFill>
                <a:latin typeface="Arial"/>
                <a:cs typeface="Arial" panose="020B0604020202020204" pitchFamily="34" charset="0"/>
              </a:rPr>
              <a:t>S2</a:t>
            </a: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Arial"/>
              <a:cs typeface="Arial" panose="020B0604020202020204" pitchFamily="34" charset="0"/>
            </a:endParaRPr>
          </a:p>
        </p:txBody>
      </p:sp>
      <p:graphicFrame>
        <p:nvGraphicFramePr>
          <p:cNvPr id="229" name="Tabela 228"/>
          <p:cNvGraphicFramePr>
            <a:graphicFrameLocks noGrp="1"/>
          </p:cNvGraphicFramePr>
          <p:nvPr/>
        </p:nvGraphicFramePr>
        <p:xfrm>
          <a:off x="1698625" y="3295650"/>
          <a:ext cx="5883275" cy="1071563"/>
        </p:xfrm>
        <a:graphic>
          <a:graphicData uri="http://schemas.openxmlformats.org/drawingml/2006/table">
            <a:tbl>
              <a:tblPr/>
              <a:tblGrid>
                <a:gridCol w="1699121">
                  <a:extLst>
                    <a:ext uri="{9D8B030D-6E8A-4147-A177-3AD203B41FA5}">
                      <a16:colId xmlns:a16="http://schemas.microsoft.com/office/drawing/2014/main" val="20000"/>
                    </a:ext>
                  </a:extLst>
                </a:gridCol>
                <a:gridCol w="1360404">
                  <a:extLst>
                    <a:ext uri="{9D8B030D-6E8A-4147-A177-3AD203B41FA5}">
                      <a16:colId xmlns:a16="http://schemas.microsoft.com/office/drawing/2014/main" val="20001"/>
                    </a:ext>
                  </a:extLst>
                </a:gridCol>
                <a:gridCol w="1411322">
                  <a:extLst>
                    <a:ext uri="{9D8B030D-6E8A-4147-A177-3AD203B41FA5}">
                      <a16:colId xmlns:a16="http://schemas.microsoft.com/office/drawing/2014/main" val="20002"/>
                    </a:ext>
                  </a:extLst>
                </a:gridCol>
                <a:gridCol w="1412428">
                  <a:extLst>
                    <a:ext uri="{9D8B030D-6E8A-4147-A177-3AD203B41FA5}">
                      <a16:colId xmlns:a16="http://schemas.microsoft.com/office/drawing/2014/main" val="20003"/>
                    </a:ext>
                  </a:extLst>
                </a:gridCol>
              </a:tblGrid>
              <a:tr h="43434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900" b="1" dirty="0" smtClean="0">
                          <a:solidFill>
                            <a:schemeClr val="bg1"/>
                          </a:solidFill>
                          <a:latin typeface="+mj-lt"/>
                          <a:ea typeface="Times New Roman"/>
                          <a:cs typeface="Times New Roman"/>
                        </a:rPr>
                        <a:t>Braki </a:t>
                      </a:r>
                      <a:endParaRPr lang="pl-PL" sz="1800" b="1" dirty="0">
                        <a:solidFill>
                          <a:schemeClr val="bg1"/>
                        </a:solidFill>
                        <a:latin typeface="+mj-lt"/>
                        <a:ea typeface="Times New Roman"/>
                        <a:cs typeface="Times New Roman"/>
                      </a:endParaRPr>
                    </a:p>
                  </a:txBody>
                  <a:tcPr marL="75644" marR="756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900" dirty="0">
                          <a:latin typeface="+mj-lt"/>
                          <a:ea typeface="Times New Roman"/>
                          <a:cs typeface="Times New Roman"/>
                        </a:rPr>
                        <a:t>0%-2%</a:t>
                      </a: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900" dirty="0">
                          <a:latin typeface="+mj-lt"/>
                          <a:ea typeface="Times New Roman"/>
                          <a:cs typeface="Times New Roman"/>
                        </a:rPr>
                        <a:t>3%-5%</a:t>
                      </a: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900" dirty="0">
                          <a:latin typeface="+mj-lt"/>
                          <a:ea typeface="Times New Roman"/>
                          <a:cs typeface="Times New Roman"/>
                        </a:rPr>
                        <a:t>6%-10%</a:t>
                      </a: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extLst>
                  <a:ext uri="{0D108BD9-81ED-4DB2-BD59-A6C34878D82A}">
                    <a16:rowId xmlns:a16="http://schemas.microsoft.com/office/drawing/2014/main" val="10000"/>
                  </a:ext>
                </a:extLst>
              </a:tr>
              <a:tr h="63722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spcAft>
                          <a:spcPts val="0"/>
                        </a:spcAft>
                      </a:pPr>
                      <a:r>
                        <a:rPr lang="pl-PL" sz="1900" b="1" dirty="0">
                          <a:solidFill>
                            <a:schemeClr val="bg1"/>
                          </a:solidFill>
                          <a:latin typeface="+mj-lt"/>
                          <a:ea typeface="Times New Roman"/>
                          <a:cs typeface="Times New Roman"/>
                        </a:rPr>
                        <a:t>Liczba punktów</a:t>
                      </a:r>
                      <a:endParaRPr lang="pl-PL" sz="1800" b="1" dirty="0">
                        <a:solidFill>
                          <a:schemeClr val="bg1"/>
                        </a:solidFill>
                        <a:latin typeface="+mj-lt"/>
                        <a:ea typeface="Times New Roman"/>
                        <a:cs typeface="Times New Roman"/>
                      </a:endParaRPr>
                    </a:p>
                  </a:txBody>
                  <a:tcPr marL="75644" marR="75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900">
                          <a:latin typeface="+mj-lt"/>
                          <a:ea typeface="Times New Roman"/>
                          <a:cs typeface="Times New Roman"/>
                        </a:rPr>
                        <a:t>10</a:t>
                      </a: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900">
                          <a:latin typeface="+mj-lt"/>
                          <a:ea typeface="Times New Roman"/>
                          <a:cs typeface="Times New Roman"/>
                        </a:rPr>
                        <a:t>8</a:t>
                      </a: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900" dirty="0">
                          <a:latin typeface="+mj-lt"/>
                          <a:ea typeface="Times New Roman"/>
                          <a:cs typeface="Times New Roman"/>
                        </a:rPr>
                        <a:t>4</a:t>
                      </a: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30" name="Symbol zastępczy zawartości 2"/>
          <p:cNvSpPr txBox="1">
            <a:spLocks/>
          </p:cNvSpPr>
          <p:nvPr/>
        </p:nvSpPr>
        <p:spPr bwMode="auto">
          <a:xfrm>
            <a:off x="152400" y="4572000"/>
            <a:ext cx="8829675" cy="1295400"/>
          </a:xfrm>
          <a:prstGeom prst="rect">
            <a:avLst/>
          </a:prstGeom>
          <a:extLst/>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173038" indent="-173038" algn="ctr" eaLnBrk="1" hangingPunct="1">
              <a:buFontTx/>
              <a:buNone/>
              <a:defRPr/>
            </a:pPr>
            <a:r>
              <a:rPr lang="pl-PL" altLang="pl-PL" sz="2000" kern="0" dirty="0" smtClean="0">
                <a:solidFill>
                  <a:srgbClr val="000000"/>
                </a:solidFill>
                <a:latin typeface="Arial"/>
                <a:cs typeface="Arial"/>
              </a:rPr>
              <a:t>	Jakość </a:t>
            </a:r>
            <a:r>
              <a:rPr lang="pl-PL" altLang="pl-PL" sz="2000" kern="0" dirty="0">
                <a:solidFill>
                  <a:srgbClr val="000000"/>
                </a:solidFill>
                <a:latin typeface="Arial"/>
                <a:cs typeface="Arial"/>
              </a:rPr>
              <a:t>surowca mierzona będzie procentem surowców niezgodnych </a:t>
            </a:r>
            <a:endParaRPr lang="pl-PL" altLang="pl-PL" sz="2000" kern="0" dirty="0" smtClean="0">
              <a:solidFill>
                <a:srgbClr val="000000"/>
              </a:solidFill>
              <a:latin typeface="Arial"/>
              <a:cs typeface="Arial"/>
            </a:endParaRPr>
          </a:p>
          <a:p>
            <a:pPr marL="173038" indent="-173038" algn="ctr" eaLnBrk="1" hangingPunct="1">
              <a:buFontTx/>
              <a:buNone/>
              <a:defRPr/>
            </a:pPr>
            <a:r>
              <a:rPr lang="pl-PL" altLang="pl-PL" sz="2000" kern="0" dirty="0" smtClean="0">
                <a:solidFill>
                  <a:srgbClr val="000000"/>
                </a:solidFill>
                <a:latin typeface="Arial"/>
                <a:cs typeface="Arial"/>
              </a:rPr>
              <a:t>z </a:t>
            </a:r>
            <a:r>
              <a:rPr lang="pl-PL" altLang="pl-PL" sz="2000" kern="0" dirty="0">
                <a:solidFill>
                  <a:srgbClr val="000000"/>
                </a:solidFill>
                <a:latin typeface="Arial"/>
                <a:cs typeface="Arial"/>
              </a:rPr>
              <a:t>normą jakościową (poziom braków).</a:t>
            </a:r>
            <a:endParaRPr lang="pl-PL" sz="2000" dirty="0">
              <a:solidFill>
                <a:srgbClr val="000000"/>
              </a:solidFill>
              <a:latin typeface="Arial"/>
              <a:cs typeface="Arial"/>
            </a:endParaRPr>
          </a:p>
        </p:txBody>
      </p:sp>
      <p:sp>
        <p:nvSpPr>
          <p:cNvPr id="231" name="Symbol zastępczy zawartości 46"/>
          <p:cNvSpPr txBox="1">
            <a:spLocks/>
          </p:cNvSpPr>
          <p:nvPr/>
        </p:nvSpPr>
        <p:spPr bwMode="auto">
          <a:xfrm>
            <a:off x="790575" y="1804988"/>
            <a:ext cx="851535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Font typeface="Wingdings 3" pitchFamily="18" charset="2"/>
              <a:buNone/>
              <a:defRPr/>
            </a:pPr>
            <a:r>
              <a:rPr lang="pl-PL" altLang="pl-PL" sz="1800" b="1" kern="0" smtClean="0">
                <a:solidFill>
                  <a:srgbClr val="000000"/>
                </a:solidFill>
                <a:latin typeface="Arial"/>
                <a:cs typeface="Arial"/>
              </a:rPr>
              <a:t>Krok 2 – określenie skali porównawczej kryteriów</a:t>
            </a:r>
          </a:p>
        </p:txBody>
      </p:sp>
      <p:sp>
        <p:nvSpPr>
          <p:cNvPr id="232" name="Rectangle 3"/>
          <p:cNvSpPr>
            <a:spLocks noChangeArrowheads="1"/>
          </p:cNvSpPr>
          <p:nvPr/>
        </p:nvSpPr>
        <p:spPr bwMode="auto">
          <a:xfrm>
            <a:off x="1304925" y="2876550"/>
            <a:ext cx="7772400" cy="2286000"/>
          </a:xfrm>
          <a:prstGeom prst="rect">
            <a:avLst/>
          </a:prstGeom>
          <a:noFill/>
          <a:ln w="9525">
            <a:noFill/>
            <a:miter lim="800000"/>
            <a:headEnd/>
            <a:tailEnd/>
          </a:ln>
        </p:spPr>
        <p:txBody>
          <a:bodyPr lIns="0" tIns="0" rIns="0" bIns="0" anchor="ctr"/>
          <a:lstStyle/>
          <a:p>
            <a:pPr marL="365125" indent="-255588" fontAlgn="base">
              <a:spcBef>
                <a:spcPts val="400"/>
              </a:spcBef>
              <a:spcAft>
                <a:spcPct val="0"/>
              </a:spcAft>
              <a:buClr>
                <a:srgbClr val="0F6FC6"/>
              </a:buClr>
              <a:buSzPct val="68000"/>
              <a:buFont typeface="Wingdings 3" pitchFamily="18" charset="2"/>
              <a:buChar char=""/>
              <a:defRPr/>
            </a:pPr>
            <a:r>
              <a:rPr lang="pl-PL" dirty="0">
                <a:solidFill>
                  <a:srgbClr val="000000"/>
                </a:solidFill>
                <a:latin typeface="Arial"/>
                <a:cs typeface="Arial" panose="020B0604020202020204" pitchFamily="34" charset="0"/>
              </a:rPr>
              <a:t>terminowość dostaw  - </a:t>
            </a:r>
            <a:r>
              <a:rPr lang="pl-PL" b="1" dirty="0">
                <a:solidFill>
                  <a:srgbClr val="000000"/>
                </a:solidFill>
                <a:latin typeface="Arial"/>
                <a:cs typeface="Arial" panose="020B0604020202020204" pitchFamily="34" charset="0"/>
              </a:rPr>
              <a:t>S3</a:t>
            </a: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Arial"/>
              <a:cs typeface="Arial" panose="020B0604020202020204" pitchFamily="34" charset="0"/>
            </a:endParaRPr>
          </a:p>
        </p:txBody>
      </p:sp>
      <p:graphicFrame>
        <p:nvGraphicFramePr>
          <p:cNvPr id="233" name="Tabela 232"/>
          <p:cNvGraphicFramePr>
            <a:graphicFrameLocks noGrp="1"/>
          </p:cNvGraphicFramePr>
          <p:nvPr/>
        </p:nvGraphicFramePr>
        <p:xfrm>
          <a:off x="1368425" y="3448050"/>
          <a:ext cx="7294563" cy="1071563"/>
        </p:xfrm>
        <a:graphic>
          <a:graphicData uri="http://schemas.openxmlformats.org/drawingml/2006/table">
            <a:tbl>
              <a:tblPr/>
              <a:tblGrid>
                <a:gridCol w="1698625">
                  <a:extLst>
                    <a:ext uri="{9D8B030D-6E8A-4147-A177-3AD203B41FA5}">
                      <a16:colId xmlns:a16="http://schemas.microsoft.com/office/drawing/2014/main" val="20000"/>
                    </a:ext>
                  </a:extLst>
                </a:gridCol>
                <a:gridCol w="1360488">
                  <a:extLst>
                    <a:ext uri="{9D8B030D-6E8A-4147-A177-3AD203B41FA5}">
                      <a16:colId xmlns:a16="http://schemas.microsoft.com/office/drawing/2014/main" val="20001"/>
                    </a:ext>
                  </a:extLst>
                </a:gridCol>
                <a:gridCol w="1411287">
                  <a:extLst>
                    <a:ext uri="{9D8B030D-6E8A-4147-A177-3AD203B41FA5}">
                      <a16:colId xmlns:a16="http://schemas.microsoft.com/office/drawing/2014/main" val="20002"/>
                    </a:ext>
                  </a:extLst>
                </a:gridCol>
                <a:gridCol w="1411288">
                  <a:extLst>
                    <a:ext uri="{9D8B030D-6E8A-4147-A177-3AD203B41FA5}">
                      <a16:colId xmlns:a16="http://schemas.microsoft.com/office/drawing/2014/main" val="20003"/>
                    </a:ext>
                  </a:extLst>
                </a:gridCol>
                <a:gridCol w="1412875">
                  <a:extLst>
                    <a:ext uri="{9D8B030D-6E8A-4147-A177-3AD203B41FA5}">
                      <a16:colId xmlns:a16="http://schemas.microsoft.com/office/drawing/2014/main" val="20004"/>
                    </a:ext>
                  </a:extLst>
                </a:gridCol>
              </a:tblGrid>
              <a:tr h="43459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900" b="1" i="0" u="none" strike="noStrike" cap="none" normalizeH="0" baseline="0" dirty="0" smtClean="0">
                          <a:ln>
                            <a:noFill/>
                          </a:ln>
                          <a:solidFill>
                            <a:schemeClr val="bg1"/>
                          </a:solidFill>
                          <a:effectLst/>
                          <a:latin typeface="Lucida Sans Unicode" pitchFamily="34" charset="0"/>
                          <a:cs typeface="Times New Roman" pitchFamily="18" charset="0"/>
                        </a:rPr>
                        <a:t>Ilość dni</a:t>
                      </a:r>
                      <a:endParaRPr kumimoji="0" lang="pl-PL" sz="1800" b="1" i="0" u="none" strike="noStrike" cap="none" normalizeH="0" baseline="0" dirty="0" smtClean="0">
                        <a:ln>
                          <a:noFill/>
                        </a:ln>
                        <a:solidFill>
                          <a:schemeClr val="bg1"/>
                        </a:solidFill>
                        <a:effectLst/>
                        <a:latin typeface="Lucida Sans Unicode" pitchFamily="34" charset="0"/>
                        <a:cs typeface="Times New Roman" pitchFamily="18" charset="0"/>
                      </a:endParaRPr>
                    </a:p>
                  </a:txBody>
                  <a:tcPr marL="75637" marR="756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900" b="0" i="0" u="none" strike="noStrike" cap="none" normalizeH="0" baseline="0" dirty="0" smtClean="0">
                          <a:ln>
                            <a:noFill/>
                          </a:ln>
                          <a:solidFill>
                            <a:schemeClr val="tx1"/>
                          </a:solidFill>
                          <a:effectLst/>
                          <a:latin typeface="Lucida Sans Unicode" pitchFamily="34" charset="0"/>
                          <a:cs typeface="Times New Roman" pitchFamily="18" charset="0"/>
                        </a:rPr>
                        <a:t>0-2</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900" b="0" i="0" u="none" strike="noStrike" cap="none" normalizeH="0" baseline="0" dirty="0" smtClean="0">
                          <a:ln>
                            <a:noFill/>
                          </a:ln>
                          <a:solidFill>
                            <a:schemeClr val="tx1"/>
                          </a:solidFill>
                          <a:effectLst/>
                          <a:latin typeface="Lucida Sans Unicode" pitchFamily="34" charset="0"/>
                          <a:cs typeface="Times New Roman" pitchFamily="18" charset="0"/>
                        </a:rPr>
                        <a:t>3-4</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900" b="0" i="0" u="none" strike="noStrike" cap="none" normalizeH="0" baseline="0" dirty="0" smtClean="0">
                          <a:ln>
                            <a:noFill/>
                          </a:ln>
                          <a:solidFill>
                            <a:schemeClr val="tx1"/>
                          </a:solidFill>
                          <a:effectLst/>
                          <a:latin typeface="Lucida Sans Unicode" pitchFamily="34" charset="0"/>
                          <a:cs typeface="Times New Roman" pitchFamily="18" charset="0"/>
                        </a:rPr>
                        <a:t>5-7</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900" b="0" i="0" u="none" strike="noStrike" cap="none" normalizeH="0" baseline="0" dirty="0" smtClean="0">
                          <a:ln>
                            <a:noFill/>
                          </a:ln>
                          <a:solidFill>
                            <a:schemeClr val="tx1"/>
                          </a:solidFill>
                          <a:effectLst/>
                          <a:latin typeface="Lucida Sans Unicode" pitchFamily="34" charset="0"/>
                          <a:cs typeface="Times New Roman" pitchFamily="18" charset="0"/>
                        </a:rPr>
                        <a:t>8-10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extLst>
                  <a:ext uri="{0D108BD9-81ED-4DB2-BD59-A6C34878D82A}">
                    <a16:rowId xmlns:a16="http://schemas.microsoft.com/office/drawing/2014/main" val="10000"/>
                  </a:ext>
                </a:extLst>
              </a:tr>
              <a:tr h="636965">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900" b="1" i="0" u="none" strike="noStrike" cap="none" normalizeH="0" baseline="0" dirty="0" smtClean="0">
                          <a:ln>
                            <a:noFill/>
                          </a:ln>
                          <a:solidFill>
                            <a:schemeClr val="bg1"/>
                          </a:solidFill>
                          <a:effectLst/>
                          <a:latin typeface="Lucida Sans Unicode" pitchFamily="34" charset="0"/>
                          <a:cs typeface="Times New Roman" pitchFamily="18" charset="0"/>
                        </a:rPr>
                        <a:t>Liczba punktów</a:t>
                      </a:r>
                      <a:endParaRPr kumimoji="0" lang="pl-PL" sz="1800" b="1" i="0" u="none" strike="noStrike" cap="none" normalizeH="0" baseline="0" dirty="0" smtClean="0">
                        <a:ln>
                          <a:noFill/>
                        </a:ln>
                        <a:solidFill>
                          <a:schemeClr val="bg1"/>
                        </a:solidFill>
                        <a:effectLst/>
                        <a:latin typeface="Lucida Sans Unicode" pitchFamily="34" charset="0"/>
                        <a:cs typeface="Times New Roman" pitchFamily="18" charset="0"/>
                      </a:endParaRPr>
                    </a:p>
                  </a:txBody>
                  <a:tcPr marL="75637" marR="756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900" b="0" i="0" u="none" strike="noStrike" cap="none" normalizeH="0" baseline="0" smtClean="0">
                          <a:ln>
                            <a:noFill/>
                          </a:ln>
                          <a:solidFill>
                            <a:schemeClr val="tx1"/>
                          </a:solidFill>
                          <a:effectLst/>
                          <a:latin typeface="Lucida Sans Unicode" pitchFamily="34" charset="0"/>
                          <a:cs typeface="Times New Roman" pitchFamily="18" charset="0"/>
                        </a:rPr>
                        <a:t>10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900" b="0" i="0" u="none" strike="noStrike" cap="none" normalizeH="0" baseline="0" smtClean="0">
                          <a:ln>
                            <a:noFill/>
                          </a:ln>
                          <a:solidFill>
                            <a:schemeClr val="tx1"/>
                          </a:solidFill>
                          <a:effectLst/>
                          <a:latin typeface="Lucida Sans Unicode" pitchFamily="34" charset="0"/>
                          <a:cs typeface="Times New Roman" pitchFamily="18" charset="0"/>
                        </a:rPr>
                        <a:t>8</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900" b="0" i="0" u="none" strike="noStrike" cap="none" normalizeH="0" baseline="0" smtClean="0">
                          <a:ln>
                            <a:noFill/>
                          </a:ln>
                          <a:solidFill>
                            <a:schemeClr val="tx1"/>
                          </a:solidFill>
                          <a:effectLst/>
                          <a:latin typeface="Lucida Sans Unicode" pitchFamily="34" charset="0"/>
                          <a:cs typeface="Times New Roman" pitchFamily="18" charset="0"/>
                        </a:rPr>
                        <a:t>5</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900" b="0" i="0" u="none" strike="noStrike" cap="none" normalizeH="0" baseline="0" dirty="0" smtClean="0">
                          <a:ln>
                            <a:noFill/>
                          </a:ln>
                          <a:solidFill>
                            <a:schemeClr val="tx1"/>
                          </a:solidFill>
                          <a:effectLst/>
                          <a:latin typeface="Lucida Sans Unicode" pitchFamily="34" charset="0"/>
                          <a:cs typeface="Times New Roman" pitchFamily="18" charset="0"/>
                        </a:rPr>
                        <a:t>1</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34" name="Symbol zastępczy zawartości 2"/>
          <p:cNvSpPr txBox="1">
            <a:spLocks/>
          </p:cNvSpPr>
          <p:nvPr/>
        </p:nvSpPr>
        <p:spPr bwMode="auto">
          <a:xfrm>
            <a:off x="304800" y="4724400"/>
            <a:ext cx="8829675" cy="1295400"/>
          </a:xfrm>
          <a:prstGeom prst="rect">
            <a:avLst/>
          </a:prstGeom>
          <a:extLst/>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173038" indent="-173038" algn="ctr" eaLnBrk="1" hangingPunct="1">
              <a:buFontTx/>
              <a:buNone/>
              <a:defRPr/>
            </a:pPr>
            <a:r>
              <a:rPr lang="pl-PL" altLang="pl-PL" sz="2000" kern="0" dirty="0" smtClean="0">
                <a:solidFill>
                  <a:srgbClr val="000000"/>
                </a:solidFill>
                <a:latin typeface="Arial"/>
                <a:cs typeface="Arial"/>
              </a:rPr>
              <a:t>	</a:t>
            </a:r>
            <a:r>
              <a:rPr lang="pl-PL" sz="2000" dirty="0">
                <a:solidFill>
                  <a:srgbClr val="000000"/>
                </a:solidFill>
                <a:latin typeface="Arial"/>
                <a:cs typeface="Arial"/>
              </a:rPr>
              <a:t>Dotrzymywanie terminów mierzone będzie liczbą dni opóźnienia w realizacji jednego zamówienia</a:t>
            </a:r>
            <a:r>
              <a:rPr lang="pl-PL" sz="2000" dirty="0" smtClean="0">
                <a:solidFill>
                  <a:srgbClr val="000000"/>
                </a:solidFill>
                <a:latin typeface="Arial"/>
                <a:cs typeface="Arial"/>
              </a:rPr>
              <a:t>.</a:t>
            </a:r>
            <a:endParaRPr lang="pl-PL" sz="2000" dirty="0">
              <a:solidFill>
                <a:srgbClr val="000000"/>
              </a:solidFill>
              <a:latin typeface="Arial"/>
              <a:cs typeface="Arial"/>
            </a:endParaRPr>
          </a:p>
        </p:txBody>
      </p:sp>
      <p:sp>
        <p:nvSpPr>
          <p:cNvPr id="235" name="Symbol zastępczy zawartości 46"/>
          <p:cNvSpPr txBox="1">
            <a:spLocks/>
          </p:cNvSpPr>
          <p:nvPr/>
        </p:nvSpPr>
        <p:spPr bwMode="auto">
          <a:xfrm>
            <a:off x="485775" y="1500188"/>
            <a:ext cx="851535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Font typeface="Wingdings 3" pitchFamily="18" charset="2"/>
              <a:buNone/>
              <a:defRPr/>
            </a:pPr>
            <a:r>
              <a:rPr lang="pl-PL" altLang="pl-PL" sz="1800" b="1" kern="0" smtClean="0">
                <a:solidFill>
                  <a:srgbClr val="000000"/>
                </a:solidFill>
                <a:latin typeface="Arial"/>
                <a:cs typeface="Arial"/>
              </a:rPr>
              <a:t>Krok 2 – określenie skali porównawczej kryteriów</a:t>
            </a:r>
          </a:p>
        </p:txBody>
      </p:sp>
      <p:sp>
        <p:nvSpPr>
          <p:cNvPr id="236" name="Rectangle 3"/>
          <p:cNvSpPr>
            <a:spLocks noChangeArrowheads="1"/>
          </p:cNvSpPr>
          <p:nvPr/>
        </p:nvSpPr>
        <p:spPr bwMode="auto">
          <a:xfrm>
            <a:off x="1000125" y="2571750"/>
            <a:ext cx="7772400" cy="2286000"/>
          </a:xfrm>
          <a:prstGeom prst="rect">
            <a:avLst/>
          </a:prstGeom>
          <a:noFill/>
          <a:ln w="9525">
            <a:noFill/>
            <a:miter lim="800000"/>
            <a:headEnd/>
            <a:tailEnd/>
          </a:ln>
        </p:spPr>
        <p:txBody>
          <a:bodyPr lIns="0" tIns="0" rIns="0" bIns="0" anchor="ctr"/>
          <a:lstStyle/>
          <a:p>
            <a:pPr marL="365125" indent="-255588" fontAlgn="base">
              <a:spcBef>
                <a:spcPts val="400"/>
              </a:spcBef>
              <a:spcAft>
                <a:spcPct val="0"/>
              </a:spcAft>
              <a:buClr>
                <a:srgbClr val="0F6FC6"/>
              </a:buClr>
              <a:buSzPct val="68000"/>
              <a:buFont typeface="Wingdings 3" pitchFamily="18" charset="2"/>
              <a:buChar char=""/>
              <a:defRPr/>
            </a:pPr>
            <a:r>
              <a:rPr lang="pl-PL">
                <a:solidFill>
                  <a:srgbClr val="000000"/>
                </a:solidFill>
                <a:latin typeface="Arial"/>
                <a:cs typeface="Arial" panose="020B0604020202020204" pitchFamily="34" charset="0"/>
              </a:rPr>
              <a:t>warunki płatności  - </a:t>
            </a:r>
            <a:r>
              <a:rPr lang="pl-PL" b="1">
                <a:solidFill>
                  <a:srgbClr val="000000"/>
                </a:solidFill>
                <a:latin typeface="Arial"/>
                <a:cs typeface="Arial" panose="020B0604020202020204" pitchFamily="34" charset="0"/>
              </a:rPr>
              <a:t>S4</a:t>
            </a:r>
          </a:p>
          <a:p>
            <a:pPr marL="365125" indent="-255588" fontAlgn="base">
              <a:spcBef>
                <a:spcPts val="400"/>
              </a:spcBef>
              <a:spcAft>
                <a:spcPct val="0"/>
              </a:spcAft>
              <a:buClr>
                <a:srgbClr val="0F6FC6"/>
              </a:buClr>
              <a:buSzPct val="68000"/>
              <a:buFont typeface="Wingdings 3" pitchFamily="18" charset="2"/>
              <a:buChar char=""/>
              <a:defRPr/>
            </a:pPr>
            <a:endParaRPr lang="pl-PL" b="1">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a:solidFill>
                <a:srgbClr val="000000"/>
              </a:solidFill>
              <a:latin typeface="Arial"/>
              <a:cs typeface="Arial" panose="020B0604020202020204" pitchFamily="34" charset="0"/>
            </a:endParaRPr>
          </a:p>
        </p:txBody>
      </p:sp>
      <p:graphicFrame>
        <p:nvGraphicFramePr>
          <p:cNvPr id="237" name="Tabela 236"/>
          <p:cNvGraphicFramePr>
            <a:graphicFrameLocks noGrp="1"/>
          </p:cNvGraphicFramePr>
          <p:nvPr/>
        </p:nvGraphicFramePr>
        <p:xfrm>
          <a:off x="2000250" y="3143250"/>
          <a:ext cx="4470401" cy="1708160"/>
        </p:xfrm>
        <a:graphic>
          <a:graphicData uri="http://schemas.openxmlformats.org/drawingml/2006/table">
            <a:tbl>
              <a:tblPr/>
              <a:tblGrid>
                <a:gridCol w="1865703">
                  <a:extLst>
                    <a:ext uri="{9D8B030D-6E8A-4147-A177-3AD203B41FA5}">
                      <a16:colId xmlns:a16="http://schemas.microsoft.com/office/drawing/2014/main" val="20000"/>
                    </a:ext>
                  </a:extLst>
                </a:gridCol>
                <a:gridCol w="1285880">
                  <a:extLst>
                    <a:ext uri="{9D8B030D-6E8A-4147-A177-3AD203B41FA5}">
                      <a16:colId xmlns:a16="http://schemas.microsoft.com/office/drawing/2014/main" val="20001"/>
                    </a:ext>
                  </a:extLst>
                </a:gridCol>
                <a:gridCol w="1318818">
                  <a:extLst>
                    <a:ext uri="{9D8B030D-6E8A-4147-A177-3AD203B41FA5}">
                      <a16:colId xmlns:a16="http://schemas.microsoft.com/office/drawing/2014/main" val="20002"/>
                    </a:ext>
                  </a:extLst>
                </a:gridCol>
              </a:tblGrid>
              <a:tr h="434329">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endParaRPr lang="pl-PL" sz="1800" b="1" dirty="0">
                        <a:solidFill>
                          <a:schemeClr val="bg1"/>
                        </a:solidFill>
                        <a:latin typeface="+mj-lt"/>
                        <a:ea typeface="Times New Roman"/>
                        <a:cs typeface="Times New Roman"/>
                      </a:endParaRPr>
                    </a:p>
                  </a:txBody>
                  <a:tcPr marL="75637" marR="75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900" dirty="0" smtClean="0">
                          <a:latin typeface="+mj-lt"/>
                          <a:ea typeface="Times New Roman"/>
                          <a:cs typeface="Times New Roman"/>
                        </a:rPr>
                        <a:t>TAK</a:t>
                      </a:r>
                      <a:endParaRPr lang="pl-PL" sz="1900" dirty="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900" dirty="0" smtClean="0">
                          <a:latin typeface="+mj-lt"/>
                          <a:ea typeface="Times New Roman"/>
                          <a:cs typeface="Times New Roman"/>
                        </a:rPr>
                        <a:t>NIE</a:t>
                      </a:r>
                      <a:endParaRPr lang="pl-PL" sz="1900" dirty="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extLst>
                  <a:ext uri="{0D108BD9-81ED-4DB2-BD59-A6C34878D82A}">
                    <a16:rowId xmlns:a16="http://schemas.microsoft.com/office/drawing/2014/main" val="10000"/>
                  </a:ext>
                </a:extLst>
              </a:tr>
              <a:tr h="63691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spcAft>
                          <a:spcPts val="0"/>
                        </a:spcAft>
                      </a:pPr>
                      <a:r>
                        <a:rPr lang="pl-PL" sz="1800" b="1" dirty="0" smtClean="0">
                          <a:solidFill>
                            <a:schemeClr val="bg1"/>
                          </a:solidFill>
                          <a:latin typeface="+mj-lt"/>
                          <a:ea typeface="Times New Roman"/>
                          <a:cs typeface="Times New Roman"/>
                        </a:rPr>
                        <a:t>Kredytowanie dostaw</a:t>
                      </a:r>
                      <a:endParaRPr lang="pl-PL" sz="1800" b="1" dirty="0">
                        <a:solidFill>
                          <a:schemeClr val="bg1"/>
                        </a:solidFill>
                        <a:latin typeface="+mj-lt"/>
                        <a:ea typeface="Times New Roman"/>
                        <a:cs typeface="Times New Roman"/>
                      </a:endParaRPr>
                    </a:p>
                  </a:txBody>
                  <a:tcPr marL="75637" marR="75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900" dirty="0" smtClean="0">
                          <a:latin typeface="+mj-lt"/>
                          <a:ea typeface="Times New Roman"/>
                          <a:cs typeface="Times New Roman"/>
                        </a:rPr>
                        <a:t>5</a:t>
                      </a:r>
                      <a:endParaRPr lang="pl-PL" sz="1900" dirty="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900" dirty="0" smtClean="0">
                          <a:latin typeface="+mj-lt"/>
                          <a:ea typeface="Times New Roman"/>
                          <a:cs typeface="Times New Roman"/>
                        </a:rPr>
                        <a:t>0</a:t>
                      </a:r>
                      <a:endParaRPr lang="pl-PL" sz="1900" dirty="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691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spcAft>
                          <a:spcPts val="0"/>
                        </a:spcAft>
                      </a:pPr>
                      <a:r>
                        <a:rPr lang="pl-PL" sz="1800" b="1" dirty="0" smtClean="0">
                          <a:solidFill>
                            <a:schemeClr val="bg1"/>
                          </a:solidFill>
                          <a:latin typeface="+mj-lt"/>
                          <a:ea typeface="Times New Roman"/>
                          <a:cs typeface="Times New Roman"/>
                        </a:rPr>
                        <a:t>Bezgotówkowe rozliczenia</a:t>
                      </a:r>
                      <a:endParaRPr lang="pl-PL" sz="1800" b="1" dirty="0">
                        <a:solidFill>
                          <a:schemeClr val="bg1"/>
                        </a:solidFill>
                        <a:latin typeface="+mj-lt"/>
                        <a:ea typeface="Times New Roman"/>
                        <a:cs typeface="Times New Roman"/>
                      </a:endParaRPr>
                    </a:p>
                  </a:txBody>
                  <a:tcPr marL="75637" marR="75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900" dirty="0" smtClean="0">
                          <a:latin typeface="+mj-lt"/>
                          <a:ea typeface="Times New Roman"/>
                          <a:cs typeface="Times New Roman"/>
                        </a:rPr>
                        <a:t>5</a:t>
                      </a:r>
                      <a:endParaRPr lang="pl-PL" sz="1900" dirty="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900" dirty="0" smtClean="0">
                          <a:latin typeface="+mj-lt"/>
                          <a:ea typeface="Times New Roman"/>
                          <a:cs typeface="Times New Roman"/>
                        </a:rPr>
                        <a:t>0</a:t>
                      </a:r>
                      <a:endParaRPr lang="pl-PL" sz="1900" dirty="0">
                        <a:latin typeface="+mj-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38" name="Symbol zastępczy zawartości 46"/>
          <p:cNvSpPr txBox="1">
            <a:spLocks/>
          </p:cNvSpPr>
          <p:nvPr/>
        </p:nvSpPr>
        <p:spPr bwMode="auto">
          <a:xfrm>
            <a:off x="942975" y="1957388"/>
            <a:ext cx="851535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Font typeface="Wingdings 3" pitchFamily="18" charset="2"/>
              <a:buNone/>
              <a:defRPr/>
            </a:pPr>
            <a:r>
              <a:rPr lang="pl-PL" altLang="pl-PL" sz="1800" b="1" kern="0" smtClean="0">
                <a:solidFill>
                  <a:srgbClr val="000000"/>
                </a:solidFill>
                <a:latin typeface="Arial"/>
                <a:cs typeface="Arial"/>
              </a:rPr>
              <a:t>Krok 2 – określenie skali porównawczej kryteriów</a:t>
            </a:r>
          </a:p>
        </p:txBody>
      </p:sp>
      <p:sp>
        <p:nvSpPr>
          <p:cNvPr id="239" name="Rectangle 3"/>
          <p:cNvSpPr>
            <a:spLocks noChangeArrowheads="1"/>
          </p:cNvSpPr>
          <p:nvPr/>
        </p:nvSpPr>
        <p:spPr bwMode="auto">
          <a:xfrm>
            <a:off x="1457325" y="3028950"/>
            <a:ext cx="7772400" cy="2286000"/>
          </a:xfrm>
          <a:prstGeom prst="rect">
            <a:avLst/>
          </a:prstGeom>
          <a:noFill/>
          <a:ln w="9525">
            <a:noFill/>
            <a:miter lim="800000"/>
            <a:headEnd/>
            <a:tailEnd/>
          </a:ln>
        </p:spPr>
        <p:txBody>
          <a:bodyPr lIns="0" tIns="0" rIns="0" bIns="0" anchor="ctr"/>
          <a:lstStyle/>
          <a:p>
            <a:pPr marL="365125" indent="-255588" fontAlgn="base">
              <a:spcBef>
                <a:spcPts val="400"/>
              </a:spcBef>
              <a:spcAft>
                <a:spcPct val="0"/>
              </a:spcAft>
              <a:buClr>
                <a:srgbClr val="0F6FC6"/>
              </a:buClr>
              <a:buSzPct val="68000"/>
              <a:buFont typeface="Wingdings 3" pitchFamily="18" charset="2"/>
              <a:buChar char=""/>
              <a:defRPr/>
            </a:pPr>
            <a:r>
              <a:rPr lang="pl-PL" dirty="0">
                <a:solidFill>
                  <a:srgbClr val="000000"/>
                </a:solidFill>
                <a:latin typeface="Arial"/>
                <a:cs typeface="Arial" panose="020B0604020202020204" pitchFamily="34" charset="0"/>
              </a:rPr>
              <a:t>upusty cenowe  - </a:t>
            </a:r>
            <a:r>
              <a:rPr lang="pl-PL" b="1" dirty="0">
                <a:solidFill>
                  <a:srgbClr val="000000"/>
                </a:solidFill>
                <a:latin typeface="Arial"/>
                <a:cs typeface="Arial" panose="020B0604020202020204" pitchFamily="34" charset="0"/>
              </a:rPr>
              <a:t>S5</a:t>
            </a: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Arial"/>
              <a:cs typeface="Arial" panose="020B0604020202020204" pitchFamily="34" charset="0"/>
            </a:endParaRPr>
          </a:p>
        </p:txBody>
      </p:sp>
      <p:graphicFrame>
        <p:nvGraphicFramePr>
          <p:cNvPr id="240" name="Tabela 239"/>
          <p:cNvGraphicFramePr>
            <a:graphicFrameLocks noGrp="1"/>
          </p:cNvGraphicFramePr>
          <p:nvPr/>
        </p:nvGraphicFramePr>
        <p:xfrm>
          <a:off x="304800" y="3600450"/>
          <a:ext cx="8707436" cy="1071563"/>
        </p:xfrm>
        <a:graphic>
          <a:graphicData uri="http://schemas.openxmlformats.org/drawingml/2006/table">
            <a:tbl>
              <a:tblPr/>
              <a:tblGrid>
                <a:gridCol w="1698986">
                  <a:extLst>
                    <a:ext uri="{9D8B030D-6E8A-4147-A177-3AD203B41FA5}">
                      <a16:colId xmlns:a16="http://schemas.microsoft.com/office/drawing/2014/main" val="20000"/>
                    </a:ext>
                  </a:extLst>
                </a:gridCol>
                <a:gridCol w="1360295">
                  <a:extLst>
                    <a:ext uri="{9D8B030D-6E8A-4147-A177-3AD203B41FA5}">
                      <a16:colId xmlns:a16="http://schemas.microsoft.com/office/drawing/2014/main" val="20001"/>
                    </a:ext>
                  </a:extLst>
                </a:gridCol>
                <a:gridCol w="1411210">
                  <a:extLst>
                    <a:ext uri="{9D8B030D-6E8A-4147-A177-3AD203B41FA5}">
                      <a16:colId xmlns:a16="http://schemas.microsoft.com/office/drawing/2014/main" val="20002"/>
                    </a:ext>
                  </a:extLst>
                </a:gridCol>
                <a:gridCol w="1412315">
                  <a:extLst>
                    <a:ext uri="{9D8B030D-6E8A-4147-A177-3AD203B41FA5}">
                      <a16:colId xmlns:a16="http://schemas.microsoft.com/office/drawing/2014/main" val="20003"/>
                    </a:ext>
                  </a:extLst>
                </a:gridCol>
                <a:gridCol w="1412315">
                  <a:extLst>
                    <a:ext uri="{9D8B030D-6E8A-4147-A177-3AD203B41FA5}">
                      <a16:colId xmlns:a16="http://schemas.microsoft.com/office/drawing/2014/main" val="20004"/>
                    </a:ext>
                  </a:extLst>
                </a:gridCol>
                <a:gridCol w="1412315">
                  <a:extLst>
                    <a:ext uri="{9D8B030D-6E8A-4147-A177-3AD203B41FA5}">
                      <a16:colId xmlns:a16="http://schemas.microsoft.com/office/drawing/2014/main" val="20005"/>
                    </a:ext>
                  </a:extLst>
                </a:gridCol>
              </a:tblGrid>
              <a:tr h="43434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900" b="1" dirty="0" smtClean="0">
                          <a:solidFill>
                            <a:schemeClr val="bg1"/>
                          </a:solidFill>
                          <a:latin typeface="+mj-lt"/>
                          <a:ea typeface="Times New Roman"/>
                          <a:cs typeface="Times New Roman"/>
                        </a:rPr>
                        <a:t>Procent</a:t>
                      </a:r>
                      <a:endParaRPr lang="pl-PL" sz="1800" b="1" dirty="0">
                        <a:solidFill>
                          <a:schemeClr val="bg1"/>
                        </a:solidFill>
                        <a:latin typeface="+mj-lt"/>
                        <a:ea typeface="Times New Roman"/>
                        <a:cs typeface="Times New Roman"/>
                      </a:endParaRPr>
                    </a:p>
                  </a:txBody>
                  <a:tcPr marL="75638" marR="75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800" dirty="0" smtClean="0">
                          <a:latin typeface="+mj-lt"/>
                          <a:ea typeface="Times New Roman"/>
                          <a:cs typeface="Times New Roman"/>
                        </a:rPr>
                        <a:t>0%-1%</a:t>
                      </a:r>
                      <a:endParaRPr lang="pl-PL" sz="1800" dirty="0">
                        <a:latin typeface="+mj-lt"/>
                        <a:ea typeface="Times New Roman"/>
                        <a:cs typeface="Times New Roman"/>
                      </a:endParaRPr>
                    </a:p>
                  </a:txBody>
                  <a:tcPr marL="75638" marR="75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800" dirty="0" smtClean="0">
                          <a:latin typeface="+mj-lt"/>
                          <a:ea typeface="Times New Roman"/>
                          <a:cs typeface="Times New Roman"/>
                        </a:rPr>
                        <a:t>2%-3%</a:t>
                      </a:r>
                      <a:endParaRPr lang="pl-PL" sz="1800" dirty="0">
                        <a:latin typeface="+mj-lt"/>
                        <a:ea typeface="Times New Roman"/>
                        <a:cs typeface="Times New Roman"/>
                      </a:endParaRPr>
                    </a:p>
                  </a:txBody>
                  <a:tcPr marL="75638" marR="75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800" dirty="0" smtClean="0">
                          <a:latin typeface="+mj-lt"/>
                          <a:ea typeface="Times New Roman"/>
                          <a:cs typeface="Times New Roman"/>
                        </a:rPr>
                        <a:t>4%-5%</a:t>
                      </a:r>
                      <a:endParaRPr lang="pl-PL" sz="1800" dirty="0">
                        <a:latin typeface="+mj-lt"/>
                        <a:ea typeface="Times New Roman"/>
                        <a:cs typeface="Times New Roman"/>
                      </a:endParaRPr>
                    </a:p>
                  </a:txBody>
                  <a:tcPr marL="75638" marR="75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800" dirty="0" smtClean="0">
                          <a:latin typeface="+mj-lt"/>
                          <a:ea typeface="Times New Roman"/>
                          <a:cs typeface="Times New Roman"/>
                        </a:rPr>
                        <a:t>6%-7%</a:t>
                      </a:r>
                      <a:endParaRPr lang="pl-PL" sz="1800" dirty="0">
                        <a:latin typeface="+mj-lt"/>
                        <a:ea typeface="Times New Roman"/>
                        <a:cs typeface="Times New Roman"/>
                      </a:endParaRPr>
                    </a:p>
                  </a:txBody>
                  <a:tcPr marL="75638" marR="75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800" dirty="0" smtClean="0">
                          <a:latin typeface="+mj-lt"/>
                          <a:ea typeface="Times New Roman"/>
                          <a:cs typeface="Times New Roman"/>
                        </a:rPr>
                        <a:t>8%-10%</a:t>
                      </a:r>
                      <a:endParaRPr lang="pl-PL" sz="1800" dirty="0">
                        <a:latin typeface="+mj-lt"/>
                        <a:ea typeface="Times New Roman"/>
                        <a:cs typeface="Times New Roman"/>
                      </a:endParaRPr>
                    </a:p>
                  </a:txBody>
                  <a:tcPr marL="75638" marR="75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extLst>
                  <a:ext uri="{0D108BD9-81ED-4DB2-BD59-A6C34878D82A}">
                    <a16:rowId xmlns:a16="http://schemas.microsoft.com/office/drawing/2014/main" val="10000"/>
                  </a:ext>
                </a:extLst>
              </a:tr>
              <a:tr h="63722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spcAft>
                          <a:spcPts val="0"/>
                        </a:spcAft>
                      </a:pPr>
                      <a:r>
                        <a:rPr lang="pl-PL" sz="1900" b="1" dirty="0">
                          <a:solidFill>
                            <a:schemeClr val="bg1"/>
                          </a:solidFill>
                          <a:latin typeface="+mj-lt"/>
                          <a:ea typeface="Times New Roman"/>
                          <a:cs typeface="Times New Roman"/>
                        </a:rPr>
                        <a:t>Liczba punktów</a:t>
                      </a:r>
                      <a:endParaRPr lang="pl-PL" sz="1800" b="1" dirty="0">
                        <a:solidFill>
                          <a:schemeClr val="bg1"/>
                        </a:solidFill>
                        <a:latin typeface="+mj-lt"/>
                        <a:ea typeface="Times New Roman"/>
                        <a:cs typeface="Times New Roman"/>
                      </a:endParaRPr>
                    </a:p>
                  </a:txBody>
                  <a:tcPr marL="75638" marR="75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900" dirty="0" smtClean="0">
                          <a:latin typeface="+mj-lt"/>
                          <a:ea typeface="Times New Roman"/>
                          <a:cs typeface="Times New Roman"/>
                        </a:rPr>
                        <a:t>0</a:t>
                      </a:r>
                      <a:endParaRPr lang="pl-PL" sz="1800" dirty="0">
                        <a:latin typeface="+mj-lt"/>
                        <a:ea typeface="Times New Roman"/>
                        <a:cs typeface="Times New Roman"/>
                      </a:endParaRPr>
                    </a:p>
                  </a:txBody>
                  <a:tcPr marL="75638" marR="75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800" dirty="0" smtClean="0">
                          <a:latin typeface="+mj-lt"/>
                          <a:ea typeface="Times New Roman"/>
                          <a:cs typeface="Times New Roman"/>
                        </a:rPr>
                        <a:t>2</a:t>
                      </a:r>
                      <a:endParaRPr lang="pl-PL" sz="1800" dirty="0">
                        <a:latin typeface="+mj-lt"/>
                        <a:ea typeface="Times New Roman"/>
                        <a:cs typeface="Times New Roman"/>
                      </a:endParaRPr>
                    </a:p>
                  </a:txBody>
                  <a:tcPr marL="75638" marR="75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800" dirty="0" smtClean="0">
                          <a:latin typeface="+mj-lt"/>
                          <a:ea typeface="Times New Roman"/>
                          <a:cs typeface="Times New Roman"/>
                        </a:rPr>
                        <a:t>4</a:t>
                      </a:r>
                      <a:endParaRPr lang="pl-PL" sz="1800" dirty="0">
                        <a:latin typeface="+mj-lt"/>
                        <a:ea typeface="Times New Roman"/>
                        <a:cs typeface="Times New Roman"/>
                      </a:endParaRPr>
                    </a:p>
                  </a:txBody>
                  <a:tcPr marL="75638" marR="75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800" dirty="0" smtClean="0">
                          <a:latin typeface="+mj-lt"/>
                          <a:ea typeface="Times New Roman"/>
                          <a:cs typeface="Times New Roman"/>
                        </a:rPr>
                        <a:t>6</a:t>
                      </a:r>
                      <a:endParaRPr lang="pl-PL" sz="1800" dirty="0">
                        <a:latin typeface="+mj-lt"/>
                        <a:ea typeface="Times New Roman"/>
                        <a:cs typeface="Times New Roman"/>
                      </a:endParaRPr>
                    </a:p>
                  </a:txBody>
                  <a:tcPr marL="75638" marR="75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800" dirty="0" smtClean="0">
                          <a:latin typeface="+mj-lt"/>
                          <a:ea typeface="Times New Roman"/>
                          <a:cs typeface="Times New Roman"/>
                        </a:rPr>
                        <a:t>8</a:t>
                      </a:r>
                      <a:endParaRPr lang="pl-PL" sz="1800" dirty="0">
                        <a:latin typeface="+mj-lt"/>
                        <a:ea typeface="Times New Roman"/>
                        <a:cs typeface="Times New Roman"/>
                      </a:endParaRPr>
                    </a:p>
                  </a:txBody>
                  <a:tcPr marL="75638" marR="75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41" name="Symbol zastępczy zawartości 2"/>
          <p:cNvSpPr txBox="1">
            <a:spLocks/>
          </p:cNvSpPr>
          <p:nvPr/>
        </p:nvSpPr>
        <p:spPr bwMode="auto">
          <a:xfrm>
            <a:off x="457200" y="4876800"/>
            <a:ext cx="8829675" cy="1295400"/>
          </a:xfrm>
          <a:prstGeom prst="rect">
            <a:avLst/>
          </a:prstGeom>
          <a:extLst/>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173038" indent="-173038" algn="ctr" eaLnBrk="1" hangingPunct="1">
              <a:buFontTx/>
              <a:buNone/>
              <a:defRPr/>
            </a:pPr>
            <a:r>
              <a:rPr lang="pl-PL" altLang="pl-PL" sz="2000" kern="0" dirty="0" smtClean="0">
                <a:solidFill>
                  <a:srgbClr val="000000"/>
                </a:solidFill>
                <a:latin typeface="Arial"/>
                <a:cs typeface="Arial"/>
              </a:rPr>
              <a:t>	</a:t>
            </a:r>
            <a:r>
              <a:rPr lang="pl-PL" sz="2000" dirty="0">
                <a:solidFill>
                  <a:srgbClr val="000000"/>
                </a:solidFill>
                <a:latin typeface="Arial"/>
                <a:cs typeface="Arial"/>
              </a:rPr>
              <a:t>Upusty cenowe mierzone będą procentem rabatu uzyskiwanego u dostawcy przy zamówieniu na kwotę 10 000 PLN</a:t>
            </a:r>
            <a:r>
              <a:rPr lang="pl-PL" sz="2000" dirty="0" smtClean="0">
                <a:solidFill>
                  <a:srgbClr val="000000"/>
                </a:solidFill>
                <a:latin typeface="Arial"/>
                <a:cs typeface="Arial"/>
              </a:rPr>
              <a:t>.</a:t>
            </a:r>
            <a:endParaRPr lang="pl-PL" sz="2000" dirty="0">
              <a:solidFill>
                <a:srgbClr val="000000"/>
              </a:solidFill>
              <a:latin typeface="Arial"/>
              <a:cs typeface="Arial"/>
            </a:endParaRPr>
          </a:p>
        </p:txBody>
      </p:sp>
      <p:sp>
        <p:nvSpPr>
          <p:cNvPr id="242" name="Symbol zastępczy zawartości 46"/>
          <p:cNvSpPr txBox="1">
            <a:spLocks/>
          </p:cNvSpPr>
          <p:nvPr/>
        </p:nvSpPr>
        <p:spPr bwMode="auto">
          <a:xfrm>
            <a:off x="1095375" y="2109788"/>
            <a:ext cx="851535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Font typeface="Wingdings 3" pitchFamily="18" charset="2"/>
              <a:buNone/>
              <a:defRPr/>
            </a:pPr>
            <a:r>
              <a:rPr lang="pl-PL" altLang="pl-PL" sz="1800" b="1" kern="0" smtClean="0">
                <a:solidFill>
                  <a:srgbClr val="000000"/>
                </a:solidFill>
                <a:latin typeface="Arial"/>
                <a:cs typeface="Arial"/>
              </a:rPr>
              <a:t>Krok 2 – określenie skali porównawczej kryteriów</a:t>
            </a:r>
            <a:endParaRPr lang="pl-PL" altLang="pl-PL" sz="1800" b="1" kern="0" dirty="0" smtClean="0">
              <a:solidFill>
                <a:srgbClr val="000000"/>
              </a:solidFill>
              <a:latin typeface="Arial"/>
              <a:cs typeface="Arial"/>
            </a:endParaRPr>
          </a:p>
        </p:txBody>
      </p:sp>
      <p:sp>
        <p:nvSpPr>
          <p:cNvPr id="243" name="Rectangle 3"/>
          <p:cNvSpPr>
            <a:spLocks noChangeArrowheads="1"/>
          </p:cNvSpPr>
          <p:nvPr/>
        </p:nvSpPr>
        <p:spPr bwMode="auto">
          <a:xfrm>
            <a:off x="1609725" y="3181350"/>
            <a:ext cx="7772400" cy="2286000"/>
          </a:xfrm>
          <a:prstGeom prst="rect">
            <a:avLst/>
          </a:prstGeom>
          <a:noFill/>
          <a:ln w="9525">
            <a:noFill/>
            <a:miter lim="800000"/>
            <a:headEnd/>
            <a:tailEnd/>
          </a:ln>
        </p:spPr>
        <p:txBody>
          <a:bodyPr lIns="0" tIns="0" rIns="0" bIns="0" anchor="ctr"/>
          <a:lstStyle/>
          <a:p>
            <a:pPr marL="365125" indent="-255588" fontAlgn="base">
              <a:spcBef>
                <a:spcPts val="400"/>
              </a:spcBef>
              <a:spcAft>
                <a:spcPct val="0"/>
              </a:spcAft>
              <a:buClr>
                <a:srgbClr val="0F6FC6"/>
              </a:buClr>
              <a:buSzPct val="68000"/>
              <a:buFont typeface="Wingdings 3" pitchFamily="18" charset="2"/>
              <a:buChar char=""/>
              <a:defRPr/>
            </a:pPr>
            <a:r>
              <a:rPr lang="pl-PL">
                <a:solidFill>
                  <a:srgbClr val="000000"/>
                </a:solidFill>
                <a:latin typeface="Arial"/>
                <a:cs typeface="Arial" panose="020B0604020202020204" pitchFamily="34" charset="0"/>
              </a:rPr>
              <a:t>warunki reklamacji i zwrotów  - </a:t>
            </a:r>
            <a:r>
              <a:rPr lang="pl-PL" b="1">
                <a:solidFill>
                  <a:srgbClr val="000000"/>
                </a:solidFill>
                <a:latin typeface="Arial"/>
                <a:cs typeface="Arial" panose="020B0604020202020204" pitchFamily="34" charset="0"/>
              </a:rPr>
              <a:t>S6</a:t>
            </a:r>
          </a:p>
          <a:p>
            <a:pPr marL="365125" indent="-255588" fontAlgn="base">
              <a:spcBef>
                <a:spcPts val="400"/>
              </a:spcBef>
              <a:spcAft>
                <a:spcPct val="0"/>
              </a:spcAft>
              <a:buClr>
                <a:srgbClr val="0F6FC6"/>
              </a:buClr>
              <a:buSzPct val="68000"/>
              <a:buFont typeface="Wingdings 3" pitchFamily="18" charset="2"/>
              <a:buChar char=""/>
              <a:defRPr/>
            </a:pPr>
            <a:endParaRPr lang="pl-PL" b="1">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a:solidFill>
                <a:srgbClr val="000000"/>
              </a:solidFill>
              <a:latin typeface="Arial"/>
              <a:cs typeface="Arial" panose="020B0604020202020204" pitchFamily="34" charset="0"/>
            </a:endParaRPr>
          </a:p>
        </p:txBody>
      </p:sp>
      <p:graphicFrame>
        <p:nvGraphicFramePr>
          <p:cNvPr id="244" name="Tabela 243"/>
          <p:cNvGraphicFramePr>
            <a:graphicFrameLocks noGrp="1"/>
          </p:cNvGraphicFramePr>
          <p:nvPr/>
        </p:nvGraphicFramePr>
        <p:xfrm>
          <a:off x="207963" y="3752850"/>
          <a:ext cx="8707436" cy="1071563"/>
        </p:xfrm>
        <a:graphic>
          <a:graphicData uri="http://schemas.openxmlformats.org/drawingml/2006/table">
            <a:tbl>
              <a:tblPr/>
              <a:tblGrid>
                <a:gridCol w="1698986">
                  <a:extLst>
                    <a:ext uri="{9D8B030D-6E8A-4147-A177-3AD203B41FA5}">
                      <a16:colId xmlns:a16="http://schemas.microsoft.com/office/drawing/2014/main" val="20000"/>
                    </a:ext>
                  </a:extLst>
                </a:gridCol>
                <a:gridCol w="1360295">
                  <a:extLst>
                    <a:ext uri="{9D8B030D-6E8A-4147-A177-3AD203B41FA5}">
                      <a16:colId xmlns:a16="http://schemas.microsoft.com/office/drawing/2014/main" val="20001"/>
                    </a:ext>
                  </a:extLst>
                </a:gridCol>
                <a:gridCol w="1411210">
                  <a:extLst>
                    <a:ext uri="{9D8B030D-6E8A-4147-A177-3AD203B41FA5}">
                      <a16:colId xmlns:a16="http://schemas.microsoft.com/office/drawing/2014/main" val="20002"/>
                    </a:ext>
                  </a:extLst>
                </a:gridCol>
                <a:gridCol w="1412315">
                  <a:extLst>
                    <a:ext uri="{9D8B030D-6E8A-4147-A177-3AD203B41FA5}">
                      <a16:colId xmlns:a16="http://schemas.microsoft.com/office/drawing/2014/main" val="20003"/>
                    </a:ext>
                  </a:extLst>
                </a:gridCol>
                <a:gridCol w="1412315">
                  <a:extLst>
                    <a:ext uri="{9D8B030D-6E8A-4147-A177-3AD203B41FA5}">
                      <a16:colId xmlns:a16="http://schemas.microsoft.com/office/drawing/2014/main" val="20004"/>
                    </a:ext>
                  </a:extLst>
                </a:gridCol>
                <a:gridCol w="1412315">
                  <a:extLst>
                    <a:ext uri="{9D8B030D-6E8A-4147-A177-3AD203B41FA5}">
                      <a16:colId xmlns:a16="http://schemas.microsoft.com/office/drawing/2014/main" val="20005"/>
                    </a:ext>
                  </a:extLst>
                </a:gridCol>
              </a:tblGrid>
              <a:tr h="43434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900" b="1" dirty="0" smtClean="0">
                          <a:solidFill>
                            <a:schemeClr val="bg1"/>
                          </a:solidFill>
                          <a:latin typeface="+mj-lt"/>
                          <a:ea typeface="Times New Roman"/>
                          <a:cs typeface="Times New Roman"/>
                        </a:rPr>
                        <a:t>Liczba dni</a:t>
                      </a:r>
                      <a:endParaRPr lang="pl-PL" sz="1800" b="1" dirty="0">
                        <a:solidFill>
                          <a:schemeClr val="bg1"/>
                        </a:solidFill>
                        <a:latin typeface="+mj-lt"/>
                        <a:ea typeface="Times New Roman"/>
                        <a:cs typeface="Times New Roman"/>
                      </a:endParaRPr>
                    </a:p>
                  </a:txBody>
                  <a:tcPr marL="75638" marR="75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800" dirty="0" smtClean="0">
                          <a:latin typeface="+mj-lt"/>
                          <a:ea typeface="Times New Roman"/>
                          <a:cs typeface="Times New Roman"/>
                        </a:rPr>
                        <a:t>0-2</a:t>
                      </a:r>
                      <a:endParaRPr lang="pl-PL" sz="1800" dirty="0">
                        <a:latin typeface="+mj-lt"/>
                        <a:ea typeface="Times New Roman"/>
                        <a:cs typeface="Times New Roman"/>
                      </a:endParaRPr>
                    </a:p>
                  </a:txBody>
                  <a:tcPr marL="75638" marR="75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800" dirty="0" smtClean="0">
                          <a:latin typeface="+mj-lt"/>
                          <a:ea typeface="Times New Roman"/>
                          <a:cs typeface="Times New Roman"/>
                        </a:rPr>
                        <a:t>3-6</a:t>
                      </a:r>
                      <a:endParaRPr lang="pl-PL" sz="1800" dirty="0">
                        <a:latin typeface="+mj-lt"/>
                        <a:ea typeface="Times New Roman"/>
                        <a:cs typeface="Times New Roman"/>
                      </a:endParaRPr>
                    </a:p>
                  </a:txBody>
                  <a:tcPr marL="75638" marR="75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800" dirty="0" smtClean="0">
                          <a:latin typeface="+mj-lt"/>
                          <a:ea typeface="Times New Roman"/>
                          <a:cs typeface="Times New Roman"/>
                        </a:rPr>
                        <a:t>7-9</a:t>
                      </a:r>
                      <a:endParaRPr lang="pl-PL" sz="1800" dirty="0">
                        <a:latin typeface="+mj-lt"/>
                        <a:ea typeface="Times New Roman"/>
                        <a:cs typeface="Times New Roman"/>
                      </a:endParaRPr>
                    </a:p>
                  </a:txBody>
                  <a:tcPr marL="75638" marR="75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800" dirty="0" smtClean="0">
                          <a:latin typeface="+mj-lt"/>
                          <a:ea typeface="Times New Roman"/>
                          <a:cs typeface="Times New Roman"/>
                        </a:rPr>
                        <a:t>10-11</a:t>
                      </a:r>
                      <a:endParaRPr lang="pl-PL" sz="1800" dirty="0">
                        <a:latin typeface="+mj-lt"/>
                        <a:ea typeface="Times New Roman"/>
                        <a:cs typeface="Times New Roman"/>
                      </a:endParaRPr>
                    </a:p>
                  </a:txBody>
                  <a:tcPr marL="75638" marR="75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800" dirty="0" smtClean="0">
                          <a:latin typeface="+mj-lt"/>
                          <a:ea typeface="Times New Roman"/>
                          <a:cs typeface="Times New Roman"/>
                        </a:rPr>
                        <a:t>12-14</a:t>
                      </a:r>
                      <a:endParaRPr lang="pl-PL" sz="1800" dirty="0">
                        <a:latin typeface="+mj-lt"/>
                        <a:ea typeface="Times New Roman"/>
                        <a:cs typeface="Times New Roman"/>
                      </a:endParaRPr>
                    </a:p>
                  </a:txBody>
                  <a:tcPr marL="75638" marR="75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extLst>
                  <a:ext uri="{0D108BD9-81ED-4DB2-BD59-A6C34878D82A}">
                    <a16:rowId xmlns:a16="http://schemas.microsoft.com/office/drawing/2014/main" val="10000"/>
                  </a:ext>
                </a:extLst>
              </a:tr>
              <a:tr h="63722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spcAft>
                          <a:spcPts val="0"/>
                        </a:spcAft>
                      </a:pPr>
                      <a:r>
                        <a:rPr lang="pl-PL" sz="1900" b="1" dirty="0">
                          <a:solidFill>
                            <a:schemeClr val="bg1"/>
                          </a:solidFill>
                          <a:latin typeface="+mj-lt"/>
                          <a:ea typeface="Times New Roman"/>
                          <a:cs typeface="Times New Roman"/>
                        </a:rPr>
                        <a:t>Liczba punktów</a:t>
                      </a:r>
                      <a:endParaRPr lang="pl-PL" sz="1800" b="1" dirty="0">
                        <a:solidFill>
                          <a:schemeClr val="bg1"/>
                        </a:solidFill>
                        <a:latin typeface="+mj-lt"/>
                        <a:ea typeface="Times New Roman"/>
                        <a:cs typeface="Times New Roman"/>
                      </a:endParaRPr>
                    </a:p>
                  </a:txBody>
                  <a:tcPr marL="75638" marR="75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900" dirty="0" smtClean="0">
                          <a:latin typeface="+mj-lt"/>
                          <a:ea typeface="Times New Roman"/>
                          <a:cs typeface="Times New Roman"/>
                        </a:rPr>
                        <a:t>1</a:t>
                      </a:r>
                      <a:endParaRPr lang="pl-PL" sz="1800" dirty="0">
                        <a:latin typeface="+mj-lt"/>
                        <a:ea typeface="Times New Roman"/>
                        <a:cs typeface="Times New Roman"/>
                      </a:endParaRPr>
                    </a:p>
                  </a:txBody>
                  <a:tcPr marL="75638" marR="75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800" dirty="0" smtClean="0">
                          <a:latin typeface="+mj-lt"/>
                          <a:ea typeface="Times New Roman"/>
                          <a:cs typeface="Times New Roman"/>
                        </a:rPr>
                        <a:t>4</a:t>
                      </a:r>
                      <a:endParaRPr lang="pl-PL" sz="1800" dirty="0">
                        <a:latin typeface="+mj-lt"/>
                        <a:ea typeface="Times New Roman"/>
                        <a:cs typeface="Times New Roman"/>
                      </a:endParaRPr>
                    </a:p>
                  </a:txBody>
                  <a:tcPr marL="75638" marR="75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800" dirty="0" smtClean="0">
                          <a:latin typeface="+mj-lt"/>
                          <a:ea typeface="Times New Roman"/>
                          <a:cs typeface="Times New Roman"/>
                        </a:rPr>
                        <a:t>6</a:t>
                      </a:r>
                      <a:endParaRPr lang="pl-PL" sz="1800" dirty="0">
                        <a:latin typeface="+mj-lt"/>
                        <a:ea typeface="Times New Roman"/>
                        <a:cs typeface="Times New Roman"/>
                      </a:endParaRPr>
                    </a:p>
                  </a:txBody>
                  <a:tcPr marL="75638" marR="75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800" dirty="0" smtClean="0">
                          <a:latin typeface="+mj-lt"/>
                          <a:ea typeface="Times New Roman"/>
                          <a:cs typeface="Times New Roman"/>
                        </a:rPr>
                        <a:t>8</a:t>
                      </a:r>
                      <a:endParaRPr lang="pl-PL" sz="1800" dirty="0">
                        <a:latin typeface="+mj-lt"/>
                        <a:ea typeface="Times New Roman"/>
                        <a:cs typeface="Times New Roman"/>
                      </a:endParaRPr>
                    </a:p>
                  </a:txBody>
                  <a:tcPr marL="75638" marR="75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800" dirty="0" smtClean="0">
                          <a:latin typeface="+mj-lt"/>
                          <a:ea typeface="Times New Roman"/>
                          <a:cs typeface="Times New Roman"/>
                        </a:rPr>
                        <a:t>10</a:t>
                      </a:r>
                      <a:endParaRPr lang="pl-PL" sz="1800" dirty="0">
                        <a:latin typeface="+mj-lt"/>
                        <a:ea typeface="Times New Roman"/>
                        <a:cs typeface="Times New Roman"/>
                      </a:endParaRPr>
                    </a:p>
                  </a:txBody>
                  <a:tcPr marL="75638" marR="756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45" name="Symbol zastępczy zawartości 2"/>
          <p:cNvSpPr txBox="1">
            <a:spLocks/>
          </p:cNvSpPr>
          <p:nvPr/>
        </p:nvSpPr>
        <p:spPr bwMode="auto">
          <a:xfrm>
            <a:off x="609600" y="5029200"/>
            <a:ext cx="8829675" cy="1295400"/>
          </a:xfrm>
          <a:prstGeom prst="rect">
            <a:avLst/>
          </a:prstGeom>
          <a:extLst/>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173038" indent="-173038" algn="ctr" eaLnBrk="1" hangingPunct="1">
              <a:buFontTx/>
              <a:buNone/>
              <a:defRPr/>
            </a:pPr>
            <a:r>
              <a:rPr lang="pl-PL" altLang="pl-PL" sz="2000" kern="0" dirty="0" smtClean="0">
                <a:solidFill>
                  <a:srgbClr val="000000"/>
                </a:solidFill>
                <a:latin typeface="Arial"/>
                <a:cs typeface="Arial"/>
              </a:rPr>
              <a:t>	</a:t>
            </a:r>
            <a:r>
              <a:rPr lang="pl-PL" sz="2000" dirty="0">
                <a:solidFill>
                  <a:srgbClr val="000000"/>
                </a:solidFill>
                <a:latin typeface="Arial"/>
                <a:cs typeface="Arial"/>
              </a:rPr>
              <a:t>Warunki reklamacji i zwrotów mierzone będą ilością dni, w ciągu których można reklamować, bądź zwrócić surowiec do dostawcy</a:t>
            </a:r>
            <a:r>
              <a:rPr lang="pl-PL" sz="2000" dirty="0" smtClean="0">
                <a:solidFill>
                  <a:srgbClr val="000000"/>
                </a:solidFill>
                <a:latin typeface="Arial"/>
                <a:cs typeface="Arial"/>
              </a:rPr>
              <a:t>.</a:t>
            </a:r>
            <a:endParaRPr lang="pl-PL" sz="2000" dirty="0">
              <a:solidFill>
                <a:srgbClr val="000000"/>
              </a:solidFill>
              <a:latin typeface="Arial"/>
              <a:cs typeface="Arial"/>
            </a:endParaRPr>
          </a:p>
        </p:txBody>
      </p:sp>
      <p:sp>
        <p:nvSpPr>
          <p:cNvPr id="246" name="Symbol zastępczy zawartości 46"/>
          <p:cNvSpPr txBox="1">
            <a:spLocks/>
          </p:cNvSpPr>
          <p:nvPr/>
        </p:nvSpPr>
        <p:spPr bwMode="auto">
          <a:xfrm>
            <a:off x="485775" y="1500188"/>
            <a:ext cx="851535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Font typeface="Wingdings 3" pitchFamily="18" charset="2"/>
              <a:buNone/>
              <a:defRPr/>
            </a:pPr>
            <a:r>
              <a:rPr lang="pl-PL" altLang="pl-PL" sz="1800" b="1" kern="0" smtClean="0">
                <a:solidFill>
                  <a:srgbClr val="000000"/>
                </a:solidFill>
                <a:latin typeface="Arial"/>
                <a:cs typeface="Arial"/>
              </a:rPr>
              <a:t>Krok 2 – określenie skali porównawczej kryteriów</a:t>
            </a:r>
            <a:endParaRPr lang="pl-PL" altLang="pl-PL" sz="1800" b="1" kern="0" dirty="0" smtClean="0">
              <a:solidFill>
                <a:srgbClr val="000000"/>
              </a:solidFill>
              <a:latin typeface="Arial"/>
              <a:cs typeface="Arial"/>
            </a:endParaRPr>
          </a:p>
        </p:txBody>
      </p:sp>
      <p:sp>
        <p:nvSpPr>
          <p:cNvPr id="247" name="Rectangle 3"/>
          <p:cNvSpPr>
            <a:spLocks noChangeArrowheads="1"/>
          </p:cNvSpPr>
          <p:nvPr/>
        </p:nvSpPr>
        <p:spPr bwMode="auto">
          <a:xfrm>
            <a:off x="1000125" y="2571750"/>
            <a:ext cx="7772400" cy="2286000"/>
          </a:xfrm>
          <a:prstGeom prst="rect">
            <a:avLst/>
          </a:prstGeom>
          <a:noFill/>
          <a:ln w="9525">
            <a:noFill/>
            <a:miter lim="800000"/>
            <a:headEnd/>
            <a:tailEnd/>
          </a:ln>
        </p:spPr>
        <p:txBody>
          <a:bodyPr lIns="0" tIns="0" rIns="0" bIns="0" anchor="ctr"/>
          <a:lstStyle/>
          <a:p>
            <a:pPr marL="365125" indent="-255588" fontAlgn="base">
              <a:spcBef>
                <a:spcPts val="400"/>
              </a:spcBef>
              <a:spcAft>
                <a:spcPct val="0"/>
              </a:spcAft>
              <a:buClr>
                <a:srgbClr val="0F6FC6"/>
              </a:buClr>
              <a:buSzPct val="68000"/>
              <a:buFont typeface="Wingdings 3" pitchFamily="18" charset="2"/>
              <a:buChar char=""/>
              <a:defRPr/>
            </a:pPr>
            <a:r>
              <a:rPr lang="pl-PL" dirty="0">
                <a:solidFill>
                  <a:srgbClr val="000000"/>
                </a:solidFill>
                <a:latin typeface="Arial"/>
                <a:cs typeface="Arial" panose="020B0604020202020204" pitchFamily="34" charset="0"/>
              </a:rPr>
              <a:t>podejście</a:t>
            </a:r>
            <a:r>
              <a:rPr lang="pl-PL" dirty="0">
                <a:solidFill>
                  <a:srgbClr val="000000"/>
                </a:solidFill>
                <a:latin typeface="Lucida Sans Unicode" pitchFamily="34" charset="0"/>
                <a:cs typeface="Arial" panose="020B0604020202020204" pitchFamily="34" charset="0"/>
              </a:rPr>
              <a:t> do wymagań klienta  - </a:t>
            </a:r>
            <a:r>
              <a:rPr lang="pl-PL" b="1" dirty="0">
                <a:solidFill>
                  <a:srgbClr val="000000"/>
                </a:solidFill>
                <a:latin typeface="Lucida Sans Unicode" pitchFamily="34" charset="0"/>
                <a:cs typeface="Arial" panose="020B0604020202020204" pitchFamily="34" charset="0"/>
              </a:rPr>
              <a:t>S7</a:t>
            </a: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Lucida Sans Unicode" pitchFamily="34" charset="0"/>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Lucida Sans Unicode" pitchFamily="34" charset="0"/>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Lucida Sans Unicode" pitchFamily="34" charset="0"/>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Lucida Sans Unicode" pitchFamily="34" charset="0"/>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Lucida Sans Unicode" pitchFamily="34" charset="0"/>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Lucida Sans Unicode" pitchFamily="34" charset="0"/>
              <a:cs typeface="Arial" panose="020B0604020202020204" pitchFamily="34" charset="0"/>
            </a:endParaRPr>
          </a:p>
        </p:txBody>
      </p:sp>
      <p:graphicFrame>
        <p:nvGraphicFramePr>
          <p:cNvPr id="248" name="Tabela 247"/>
          <p:cNvGraphicFramePr>
            <a:graphicFrameLocks noGrp="1"/>
          </p:cNvGraphicFramePr>
          <p:nvPr/>
        </p:nvGraphicFramePr>
        <p:xfrm>
          <a:off x="1546225" y="3143250"/>
          <a:ext cx="5883275" cy="1216025"/>
        </p:xfrm>
        <a:graphic>
          <a:graphicData uri="http://schemas.openxmlformats.org/drawingml/2006/table">
            <a:tbl>
              <a:tblPr/>
              <a:tblGrid>
                <a:gridCol w="1700213">
                  <a:extLst>
                    <a:ext uri="{9D8B030D-6E8A-4147-A177-3AD203B41FA5}">
                      <a16:colId xmlns:a16="http://schemas.microsoft.com/office/drawing/2014/main" val="20000"/>
                    </a:ext>
                  </a:extLst>
                </a:gridCol>
                <a:gridCol w="1358900">
                  <a:extLst>
                    <a:ext uri="{9D8B030D-6E8A-4147-A177-3AD203B41FA5}">
                      <a16:colId xmlns:a16="http://schemas.microsoft.com/office/drawing/2014/main" val="20001"/>
                    </a:ext>
                  </a:extLst>
                </a:gridCol>
                <a:gridCol w="1512887">
                  <a:extLst>
                    <a:ext uri="{9D8B030D-6E8A-4147-A177-3AD203B41FA5}">
                      <a16:colId xmlns:a16="http://schemas.microsoft.com/office/drawing/2014/main" val="20002"/>
                    </a:ext>
                  </a:extLst>
                </a:gridCol>
                <a:gridCol w="1311275">
                  <a:extLst>
                    <a:ext uri="{9D8B030D-6E8A-4147-A177-3AD203B41FA5}">
                      <a16:colId xmlns:a16="http://schemas.microsoft.com/office/drawing/2014/main" val="20003"/>
                    </a:ext>
                  </a:extLst>
                </a:gridCol>
              </a:tblGrid>
              <a:tr h="579271">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900" b="1" i="0" u="none" strike="noStrike" cap="none" normalizeH="0" baseline="0" dirty="0" smtClean="0">
                          <a:ln>
                            <a:noFill/>
                          </a:ln>
                          <a:solidFill>
                            <a:schemeClr val="bg1"/>
                          </a:solidFill>
                          <a:effectLst/>
                          <a:latin typeface="Lucida Sans Unicode" pitchFamily="34" charset="0"/>
                          <a:cs typeface="Times New Roman" pitchFamily="18" charset="0"/>
                        </a:rPr>
                        <a:t>Rodzaj zachowań</a:t>
                      </a:r>
                      <a:endParaRPr kumimoji="0" lang="pl-PL" sz="1800" b="1" i="0" u="none" strike="noStrike" cap="none" normalizeH="0" baseline="0" dirty="0" smtClean="0">
                        <a:ln>
                          <a:noFill/>
                        </a:ln>
                        <a:solidFill>
                          <a:schemeClr val="bg1"/>
                        </a:solidFill>
                        <a:effectLst/>
                        <a:latin typeface="Lucida Sans Unicode" pitchFamily="34" charset="0"/>
                        <a:cs typeface="Times New Roman" pitchFamily="18" charset="0"/>
                      </a:endParaRPr>
                    </a:p>
                  </a:txBody>
                  <a:tcPr marL="75637" marR="756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800" b="0" i="0" u="none" strike="noStrike" cap="none" normalizeH="0" baseline="0" dirty="0" smtClean="0">
                          <a:ln>
                            <a:noFill/>
                          </a:ln>
                          <a:solidFill>
                            <a:schemeClr val="tx1"/>
                          </a:solidFill>
                          <a:effectLst/>
                          <a:latin typeface="Lucida Sans Unicode" pitchFamily="34" charset="0"/>
                          <a:cs typeface="Times New Roman" pitchFamily="18" charset="0"/>
                        </a:rPr>
                        <a:t>elastyczne</a:t>
                      </a:r>
                    </a:p>
                  </a:txBody>
                  <a:tcPr marL="75637" marR="756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800" b="0" i="0" u="none" strike="noStrike" cap="none" normalizeH="0" baseline="0" dirty="0" smtClean="0">
                          <a:ln>
                            <a:noFill/>
                          </a:ln>
                          <a:solidFill>
                            <a:schemeClr val="tx1"/>
                          </a:solidFill>
                          <a:effectLst/>
                          <a:latin typeface="Lucida Sans Unicode" pitchFamily="34" charset="0"/>
                          <a:cs typeface="Times New Roman" pitchFamily="18" charset="0"/>
                        </a:rPr>
                        <a:t>negocjujące</a:t>
                      </a:r>
                    </a:p>
                  </a:txBody>
                  <a:tcPr marL="75637" marR="756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800" b="0" i="0" u="none" strike="noStrike" cap="none" normalizeH="0" baseline="0" dirty="0" smtClean="0">
                          <a:ln>
                            <a:noFill/>
                          </a:ln>
                          <a:solidFill>
                            <a:schemeClr val="tx1"/>
                          </a:solidFill>
                          <a:effectLst/>
                          <a:latin typeface="Lucida Sans Unicode" pitchFamily="34" charset="0"/>
                          <a:cs typeface="Times New Roman" pitchFamily="18" charset="0"/>
                        </a:rPr>
                        <a:t>sztywne</a:t>
                      </a:r>
                    </a:p>
                  </a:txBody>
                  <a:tcPr marL="75637" marR="756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extLst>
                  <a:ext uri="{0D108BD9-81ED-4DB2-BD59-A6C34878D82A}">
                    <a16:rowId xmlns:a16="http://schemas.microsoft.com/office/drawing/2014/main" val="10000"/>
                  </a:ext>
                </a:extLst>
              </a:tr>
              <a:tr h="636754">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900" b="1" i="0" u="none" strike="noStrike" cap="none" normalizeH="0" baseline="0" dirty="0" smtClean="0">
                          <a:ln>
                            <a:noFill/>
                          </a:ln>
                          <a:solidFill>
                            <a:schemeClr val="bg1"/>
                          </a:solidFill>
                          <a:effectLst/>
                          <a:latin typeface="Lucida Sans Unicode" pitchFamily="34" charset="0"/>
                          <a:cs typeface="Times New Roman" pitchFamily="18" charset="0"/>
                        </a:rPr>
                        <a:t>Liczba punktów</a:t>
                      </a:r>
                      <a:endParaRPr kumimoji="0" lang="pl-PL" sz="1800" b="1" i="0" u="none" strike="noStrike" cap="none" normalizeH="0" baseline="0" dirty="0" smtClean="0">
                        <a:ln>
                          <a:noFill/>
                        </a:ln>
                        <a:solidFill>
                          <a:schemeClr val="bg1"/>
                        </a:solidFill>
                        <a:effectLst/>
                        <a:latin typeface="Lucida Sans Unicode" pitchFamily="34" charset="0"/>
                        <a:cs typeface="Times New Roman" pitchFamily="18" charset="0"/>
                      </a:endParaRPr>
                    </a:p>
                  </a:txBody>
                  <a:tcPr marL="75637" marR="756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900" b="0" i="0" u="none" strike="noStrike" cap="none" normalizeH="0" baseline="0" smtClean="0">
                          <a:ln>
                            <a:noFill/>
                          </a:ln>
                          <a:solidFill>
                            <a:schemeClr val="tx1"/>
                          </a:solidFill>
                          <a:effectLst/>
                          <a:latin typeface="Lucida Sans Unicode" pitchFamily="34" charset="0"/>
                          <a:cs typeface="Times New Roman" pitchFamily="18" charset="0"/>
                        </a:rPr>
                        <a:t>10</a:t>
                      </a:r>
                      <a:endParaRPr kumimoji="0" lang="pl-PL" sz="1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75637" marR="756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Lucida Sans Unicode" pitchFamily="34" charset="0"/>
                          <a:cs typeface="Times New Roman" pitchFamily="18" charset="0"/>
                        </a:rPr>
                        <a:t>5</a:t>
                      </a:r>
                    </a:p>
                  </a:txBody>
                  <a:tcPr marL="75637" marR="756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Lucida Sans Unicode" pitchFamily="34" charset="0"/>
                          <a:cs typeface="Times New Roman" pitchFamily="18" charset="0"/>
                        </a:rPr>
                        <a:t>0</a:t>
                      </a:r>
                    </a:p>
                  </a:txBody>
                  <a:tcPr marL="75637" marR="756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49" name="Rectangle 3"/>
          <p:cNvSpPr>
            <a:spLocks noChangeArrowheads="1"/>
          </p:cNvSpPr>
          <p:nvPr/>
        </p:nvSpPr>
        <p:spPr bwMode="auto">
          <a:xfrm>
            <a:off x="642938" y="4500563"/>
            <a:ext cx="7772400" cy="1214437"/>
          </a:xfrm>
          <a:prstGeom prst="rect">
            <a:avLst/>
          </a:prstGeom>
          <a:noFill/>
          <a:ln w="9525">
            <a:noFill/>
            <a:miter lim="800000"/>
            <a:headEnd/>
            <a:tailEnd/>
          </a:ln>
        </p:spPr>
        <p:txBody>
          <a:bodyPr lIns="0" tIns="0" rIns="0" bIns="0" anchor="b"/>
          <a:lstStyle/>
          <a:p>
            <a:pPr marL="365125" indent="-255588" algn="ctr" fontAlgn="base">
              <a:spcBef>
                <a:spcPts val="400"/>
              </a:spcBef>
              <a:spcAft>
                <a:spcPct val="0"/>
              </a:spcAft>
              <a:buClr>
                <a:srgbClr val="0F6FC6"/>
              </a:buClr>
              <a:buSzPct val="68000"/>
              <a:defRPr/>
            </a:pPr>
            <a:r>
              <a:rPr lang="pl-PL" dirty="0">
                <a:solidFill>
                  <a:srgbClr val="002060"/>
                </a:solidFill>
                <a:latin typeface="Arial"/>
                <a:cs typeface="Arial" panose="020B0604020202020204" pitchFamily="34" charset="0"/>
              </a:rPr>
              <a:t>Wymagania klienta to subiektywna ocena dokonywana na różnych szczeblach zarządzania (pracownicy operacyjni, menedżerowie komórek zaangażowanych w proces zakupu, zarząd). </a:t>
            </a:r>
          </a:p>
        </p:txBody>
      </p:sp>
      <p:sp>
        <p:nvSpPr>
          <p:cNvPr id="250" name="Symbol zastępczy zawartości 46"/>
          <p:cNvSpPr txBox="1">
            <a:spLocks/>
          </p:cNvSpPr>
          <p:nvPr/>
        </p:nvSpPr>
        <p:spPr bwMode="auto">
          <a:xfrm>
            <a:off x="485775" y="1500188"/>
            <a:ext cx="851535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Font typeface="Wingdings 3" pitchFamily="18" charset="2"/>
              <a:buNone/>
              <a:defRPr/>
            </a:pPr>
            <a:r>
              <a:rPr lang="pl-PL" altLang="pl-PL" sz="1800" b="1" kern="0" smtClean="0">
                <a:solidFill>
                  <a:srgbClr val="000000"/>
                </a:solidFill>
                <a:latin typeface="Arial"/>
                <a:cs typeface="Arial"/>
              </a:rPr>
              <a:t>Krok 2 – określenie skali porównawczej kryteriów</a:t>
            </a:r>
            <a:endParaRPr lang="pl-PL" altLang="pl-PL" sz="1800" b="1" kern="0" dirty="0" smtClean="0">
              <a:solidFill>
                <a:srgbClr val="000000"/>
              </a:solidFill>
              <a:latin typeface="Arial"/>
              <a:cs typeface="Arial"/>
            </a:endParaRPr>
          </a:p>
        </p:txBody>
      </p:sp>
      <p:sp>
        <p:nvSpPr>
          <p:cNvPr id="251" name="Rectangle 3"/>
          <p:cNvSpPr>
            <a:spLocks noChangeArrowheads="1"/>
          </p:cNvSpPr>
          <p:nvPr/>
        </p:nvSpPr>
        <p:spPr bwMode="auto">
          <a:xfrm>
            <a:off x="1000125" y="2571750"/>
            <a:ext cx="7772400" cy="2286000"/>
          </a:xfrm>
          <a:prstGeom prst="rect">
            <a:avLst/>
          </a:prstGeom>
          <a:noFill/>
          <a:ln w="9525">
            <a:noFill/>
            <a:miter lim="800000"/>
            <a:headEnd/>
            <a:tailEnd/>
          </a:ln>
        </p:spPr>
        <p:txBody>
          <a:bodyPr lIns="0" tIns="0" rIns="0" bIns="0" anchor="ctr"/>
          <a:lstStyle/>
          <a:p>
            <a:pPr marL="365125" indent="-255588" fontAlgn="base">
              <a:spcBef>
                <a:spcPts val="400"/>
              </a:spcBef>
              <a:spcAft>
                <a:spcPct val="0"/>
              </a:spcAft>
              <a:buClr>
                <a:srgbClr val="0F6FC6"/>
              </a:buClr>
              <a:buSzPct val="68000"/>
              <a:buFont typeface="Wingdings 3" pitchFamily="18" charset="2"/>
              <a:buChar char=""/>
              <a:defRPr/>
            </a:pPr>
            <a:r>
              <a:rPr lang="pl-PL">
                <a:solidFill>
                  <a:srgbClr val="000000"/>
                </a:solidFill>
                <a:latin typeface="Arial"/>
                <a:cs typeface="Arial" panose="020B0604020202020204" pitchFamily="34" charset="0"/>
              </a:rPr>
              <a:t>transport  - </a:t>
            </a:r>
            <a:r>
              <a:rPr lang="pl-PL" b="1">
                <a:solidFill>
                  <a:srgbClr val="000000"/>
                </a:solidFill>
                <a:latin typeface="Arial"/>
                <a:cs typeface="Arial" panose="020B0604020202020204" pitchFamily="34" charset="0"/>
              </a:rPr>
              <a:t>S8</a:t>
            </a:r>
          </a:p>
          <a:p>
            <a:pPr marL="365125" indent="-255588" fontAlgn="base">
              <a:spcBef>
                <a:spcPts val="400"/>
              </a:spcBef>
              <a:spcAft>
                <a:spcPct val="0"/>
              </a:spcAft>
              <a:buClr>
                <a:srgbClr val="0F6FC6"/>
              </a:buClr>
              <a:buSzPct val="68000"/>
              <a:buFont typeface="Wingdings 3" pitchFamily="18" charset="2"/>
              <a:buChar char=""/>
              <a:defRPr/>
            </a:pPr>
            <a:endParaRPr lang="pl-PL" b="1">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a:solidFill>
                <a:srgbClr val="000000"/>
              </a:solidFill>
              <a:latin typeface="Arial"/>
              <a:cs typeface="Arial" panose="020B0604020202020204" pitchFamily="34" charset="0"/>
            </a:endParaRPr>
          </a:p>
        </p:txBody>
      </p:sp>
      <p:graphicFrame>
        <p:nvGraphicFramePr>
          <p:cNvPr id="252" name="Tabela 251"/>
          <p:cNvGraphicFramePr>
            <a:graphicFrameLocks noGrp="1"/>
          </p:cNvGraphicFramePr>
          <p:nvPr/>
        </p:nvGraphicFramePr>
        <p:xfrm>
          <a:off x="1643063" y="3143250"/>
          <a:ext cx="5357812" cy="1214438"/>
        </p:xfrm>
        <a:graphic>
          <a:graphicData uri="http://schemas.openxmlformats.org/drawingml/2006/table">
            <a:tbl>
              <a:tblPr/>
              <a:tblGrid>
                <a:gridCol w="3294062">
                  <a:extLst>
                    <a:ext uri="{9D8B030D-6E8A-4147-A177-3AD203B41FA5}">
                      <a16:colId xmlns:a16="http://schemas.microsoft.com/office/drawing/2014/main" val="20000"/>
                    </a:ext>
                  </a:extLst>
                </a:gridCol>
                <a:gridCol w="1004888">
                  <a:extLst>
                    <a:ext uri="{9D8B030D-6E8A-4147-A177-3AD203B41FA5}">
                      <a16:colId xmlns:a16="http://schemas.microsoft.com/office/drawing/2014/main" val="20001"/>
                    </a:ext>
                  </a:extLst>
                </a:gridCol>
                <a:gridCol w="1058862">
                  <a:extLst>
                    <a:ext uri="{9D8B030D-6E8A-4147-A177-3AD203B41FA5}">
                      <a16:colId xmlns:a16="http://schemas.microsoft.com/office/drawing/2014/main" val="20002"/>
                    </a:ext>
                  </a:extLst>
                </a:gridCol>
              </a:tblGrid>
              <a:tr h="758825">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1" i="0" u="none" strike="noStrike" cap="none" normalizeH="0" baseline="0" dirty="0" smtClean="0">
                          <a:ln>
                            <a:noFill/>
                          </a:ln>
                          <a:solidFill>
                            <a:schemeClr val="bg1"/>
                          </a:solidFill>
                          <a:effectLst/>
                          <a:latin typeface="Lucida Sans Unicode" pitchFamily="34" charset="0"/>
                          <a:cs typeface="Times New Roman" pitchFamily="18" charset="0"/>
                        </a:rPr>
                        <a:t>Pokrycie kosztów transportu przez dostawcę</a:t>
                      </a:r>
                    </a:p>
                  </a:txBody>
                  <a:tcPr marL="75637" marR="756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800" b="0" i="0" u="none" strike="noStrike" cap="none" normalizeH="0" baseline="0" dirty="0" smtClean="0">
                          <a:ln>
                            <a:noFill/>
                          </a:ln>
                          <a:solidFill>
                            <a:schemeClr val="tx1"/>
                          </a:solidFill>
                          <a:effectLst/>
                          <a:latin typeface="Lucida Sans Unicode" pitchFamily="34" charset="0"/>
                          <a:cs typeface="Times New Roman" pitchFamily="18" charset="0"/>
                        </a:rPr>
                        <a:t>TAK</a:t>
                      </a:r>
                    </a:p>
                  </a:txBody>
                  <a:tcPr marL="75637" marR="756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800" b="0" i="0" u="none" strike="noStrike" cap="none" normalizeH="0" baseline="0" dirty="0" smtClean="0">
                          <a:ln>
                            <a:noFill/>
                          </a:ln>
                          <a:solidFill>
                            <a:schemeClr val="tx1"/>
                          </a:solidFill>
                          <a:effectLst/>
                          <a:latin typeface="Lucida Sans Unicode" pitchFamily="34" charset="0"/>
                          <a:cs typeface="Times New Roman" pitchFamily="18" charset="0"/>
                        </a:rPr>
                        <a:t>NIE</a:t>
                      </a:r>
                    </a:p>
                  </a:txBody>
                  <a:tcPr marL="75637" marR="756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extLst>
                  <a:ext uri="{0D108BD9-81ED-4DB2-BD59-A6C34878D82A}">
                    <a16:rowId xmlns:a16="http://schemas.microsoft.com/office/drawing/2014/main" val="10000"/>
                  </a:ext>
                </a:extLst>
              </a:tr>
              <a:tr h="45561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900" b="1" i="0" u="none" strike="noStrike" cap="none" normalizeH="0" baseline="0" dirty="0" smtClean="0">
                          <a:ln>
                            <a:noFill/>
                          </a:ln>
                          <a:solidFill>
                            <a:schemeClr val="bg1"/>
                          </a:solidFill>
                          <a:effectLst/>
                          <a:latin typeface="Lucida Sans Unicode" pitchFamily="34" charset="0"/>
                          <a:cs typeface="Times New Roman" pitchFamily="18" charset="0"/>
                        </a:rPr>
                        <a:t>Liczba punktów</a:t>
                      </a:r>
                      <a:endParaRPr kumimoji="0" lang="pl-PL" sz="1800" b="1" i="0" u="none" strike="noStrike" cap="none" normalizeH="0" baseline="0" dirty="0" smtClean="0">
                        <a:ln>
                          <a:noFill/>
                        </a:ln>
                        <a:solidFill>
                          <a:schemeClr val="bg1"/>
                        </a:solidFill>
                        <a:effectLst/>
                        <a:latin typeface="Lucida Sans Unicode" pitchFamily="34" charset="0"/>
                        <a:cs typeface="Times New Roman" pitchFamily="18" charset="0"/>
                      </a:endParaRPr>
                    </a:p>
                  </a:txBody>
                  <a:tcPr marL="75637" marR="756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900" b="0" i="0" u="none" strike="noStrike" cap="none" normalizeH="0" baseline="0" smtClean="0">
                          <a:ln>
                            <a:noFill/>
                          </a:ln>
                          <a:solidFill>
                            <a:schemeClr val="tx1"/>
                          </a:solidFill>
                          <a:effectLst/>
                          <a:latin typeface="Lucida Sans Unicode" pitchFamily="34" charset="0"/>
                          <a:cs typeface="Times New Roman" pitchFamily="18" charset="0"/>
                        </a:rPr>
                        <a:t>10</a:t>
                      </a:r>
                      <a:endParaRPr kumimoji="0" lang="pl-PL" sz="1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75637" marR="756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Lucida Sans Unicode" pitchFamily="34" charset="0"/>
                          <a:cs typeface="Times New Roman" pitchFamily="18" charset="0"/>
                        </a:rPr>
                        <a:t>0</a:t>
                      </a:r>
                    </a:p>
                  </a:txBody>
                  <a:tcPr marL="75637" marR="756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53" name="Symbol zastępczy zawartości 46"/>
          <p:cNvSpPr txBox="1">
            <a:spLocks/>
          </p:cNvSpPr>
          <p:nvPr/>
        </p:nvSpPr>
        <p:spPr bwMode="auto">
          <a:xfrm>
            <a:off x="485775" y="1500188"/>
            <a:ext cx="851535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Font typeface="Wingdings 3" pitchFamily="18" charset="2"/>
              <a:buNone/>
              <a:defRPr/>
            </a:pPr>
            <a:r>
              <a:rPr lang="pl-PL" altLang="pl-PL" sz="1800" b="1" kern="0" smtClean="0">
                <a:solidFill>
                  <a:srgbClr val="000000"/>
                </a:solidFill>
                <a:latin typeface="Arial"/>
                <a:cs typeface="Arial"/>
              </a:rPr>
              <a:t>Krok 2 – określenie skali porównawczej kryteriów</a:t>
            </a:r>
            <a:endParaRPr lang="pl-PL" altLang="pl-PL" sz="1800" b="1" kern="0" dirty="0" smtClean="0">
              <a:solidFill>
                <a:srgbClr val="000000"/>
              </a:solidFill>
              <a:latin typeface="Arial"/>
              <a:cs typeface="Arial"/>
            </a:endParaRPr>
          </a:p>
        </p:txBody>
      </p:sp>
      <p:sp>
        <p:nvSpPr>
          <p:cNvPr id="254" name="Rectangle 3"/>
          <p:cNvSpPr>
            <a:spLocks noChangeArrowheads="1"/>
          </p:cNvSpPr>
          <p:nvPr/>
        </p:nvSpPr>
        <p:spPr bwMode="auto">
          <a:xfrm>
            <a:off x="1000125" y="2571750"/>
            <a:ext cx="7772400" cy="2286000"/>
          </a:xfrm>
          <a:prstGeom prst="rect">
            <a:avLst/>
          </a:prstGeom>
          <a:noFill/>
          <a:ln w="9525">
            <a:noFill/>
            <a:miter lim="800000"/>
            <a:headEnd/>
            <a:tailEnd/>
          </a:ln>
        </p:spPr>
        <p:txBody>
          <a:bodyPr lIns="0" tIns="0" rIns="0" bIns="0" anchor="ctr"/>
          <a:lstStyle/>
          <a:p>
            <a:pPr marL="365125" indent="-255588" fontAlgn="base">
              <a:spcBef>
                <a:spcPts val="400"/>
              </a:spcBef>
              <a:spcAft>
                <a:spcPct val="0"/>
              </a:spcAft>
              <a:buClr>
                <a:srgbClr val="0F6FC6"/>
              </a:buClr>
              <a:buSzPct val="68000"/>
              <a:buFont typeface="Wingdings 3" pitchFamily="18" charset="2"/>
              <a:buChar char=""/>
              <a:defRPr/>
            </a:pPr>
            <a:r>
              <a:rPr lang="pl-PL">
                <a:solidFill>
                  <a:srgbClr val="000000"/>
                </a:solidFill>
                <a:latin typeface="Arial"/>
                <a:cs typeface="Arial" panose="020B0604020202020204" pitchFamily="34" charset="0"/>
              </a:rPr>
              <a:t>opakowanie  - </a:t>
            </a:r>
            <a:r>
              <a:rPr lang="pl-PL" b="1">
                <a:solidFill>
                  <a:srgbClr val="000000"/>
                </a:solidFill>
                <a:latin typeface="Arial"/>
                <a:cs typeface="Arial" panose="020B0604020202020204" pitchFamily="34" charset="0"/>
              </a:rPr>
              <a:t>S9</a:t>
            </a: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Arial"/>
              <a:cs typeface="Arial" panose="020B0604020202020204" pitchFamily="34" charset="0"/>
            </a:endParaRPr>
          </a:p>
          <a:p>
            <a:pPr marL="365125" indent="-255588" fontAlgn="base">
              <a:spcBef>
                <a:spcPts val="400"/>
              </a:spcBef>
              <a:spcAft>
                <a:spcPct val="0"/>
              </a:spcAft>
              <a:buClr>
                <a:srgbClr val="0F6FC6"/>
              </a:buClr>
              <a:buSzPct val="68000"/>
              <a:buFont typeface="Wingdings 3" pitchFamily="18" charset="2"/>
              <a:buChar char=""/>
              <a:defRPr/>
            </a:pPr>
            <a:endParaRPr lang="pl-PL" b="1" dirty="0">
              <a:solidFill>
                <a:srgbClr val="000000"/>
              </a:solidFill>
              <a:latin typeface="Arial"/>
              <a:cs typeface="Arial" panose="020B0604020202020204" pitchFamily="34" charset="0"/>
            </a:endParaRPr>
          </a:p>
        </p:txBody>
      </p:sp>
      <p:graphicFrame>
        <p:nvGraphicFramePr>
          <p:cNvPr id="255" name="Tabela 254"/>
          <p:cNvGraphicFramePr>
            <a:graphicFrameLocks noGrp="1"/>
          </p:cNvGraphicFramePr>
          <p:nvPr/>
        </p:nvGraphicFramePr>
        <p:xfrm>
          <a:off x="1546225" y="3143250"/>
          <a:ext cx="5883275" cy="1216025"/>
        </p:xfrm>
        <a:graphic>
          <a:graphicData uri="http://schemas.openxmlformats.org/drawingml/2006/table">
            <a:tbl>
              <a:tblPr/>
              <a:tblGrid>
                <a:gridCol w="1700213">
                  <a:extLst>
                    <a:ext uri="{9D8B030D-6E8A-4147-A177-3AD203B41FA5}">
                      <a16:colId xmlns:a16="http://schemas.microsoft.com/office/drawing/2014/main" val="20000"/>
                    </a:ext>
                  </a:extLst>
                </a:gridCol>
                <a:gridCol w="1358900">
                  <a:extLst>
                    <a:ext uri="{9D8B030D-6E8A-4147-A177-3AD203B41FA5}">
                      <a16:colId xmlns:a16="http://schemas.microsoft.com/office/drawing/2014/main" val="20001"/>
                    </a:ext>
                  </a:extLst>
                </a:gridCol>
                <a:gridCol w="1512887">
                  <a:extLst>
                    <a:ext uri="{9D8B030D-6E8A-4147-A177-3AD203B41FA5}">
                      <a16:colId xmlns:a16="http://schemas.microsoft.com/office/drawing/2014/main" val="20002"/>
                    </a:ext>
                  </a:extLst>
                </a:gridCol>
                <a:gridCol w="1311275">
                  <a:extLst>
                    <a:ext uri="{9D8B030D-6E8A-4147-A177-3AD203B41FA5}">
                      <a16:colId xmlns:a16="http://schemas.microsoft.com/office/drawing/2014/main" val="20003"/>
                    </a:ext>
                  </a:extLst>
                </a:gridCol>
              </a:tblGrid>
              <a:tr h="579271">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900" b="1" i="0" u="none" strike="noStrike" cap="none" normalizeH="0" baseline="0" dirty="0" smtClean="0">
                          <a:ln>
                            <a:noFill/>
                          </a:ln>
                          <a:solidFill>
                            <a:schemeClr val="bg1"/>
                          </a:solidFill>
                          <a:effectLst/>
                          <a:latin typeface="Lucida Sans Unicode" pitchFamily="34" charset="0"/>
                          <a:cs typeface="Times New Roman" pitchFamily="18" charset="0"/>
                        </a:rPr>
                        <a:t>Ilość kg </a:t>
                      </a:r>
                      <a:br>
                        <a:rPr kumimoji="0" lang="pl-PL" sz="1900" b="1" i="0" u="none" strike="noStrike" cap="none" normalizeH="0" baseline="0" dirty="0" smtClean="0">
                          <a:ln>
                            <a:noFill/>
                          </a:ln>
                          <a:solidFill>
                            <a:schemeClr val="bg1"/>
                          </a:solidFill>
                          <a:effectLst/>
                          <a:latin typeface="Lucida Sans Unicode" pitchFamily="34" charset="0"/>
                          <a:cs typeface="Times New Roman" pitchFamily="18" charset="0"/>
                        </a:rPr>
                      </a:br>
                      <a:r>
                        <a:rPr kumimoji="0" lang="pl-PL" sz="1900" b="1" i="0" u="none" strike="noStrike" cap="none" normalizeH="0" baseline="0" dirty="0" smtClean="0">
                          <a:ln>
                            <a:noFill/>
                          </a:ln>
                          <a:solidFill>
                            <a:schemeClr val="bg1"/>
                          </a:solidFill>
                          <a:effectLst/>
                          <a:latin typeface="Lucida Sans Unicode" pitchFamily="34" charset="0"/>
                          <a:cs typeface="Times New Roman" pitchFamily="18" charset="0"/>
                        </a:rPr>
                        <a:t>w skrzyni</a:t>
                      </a:r>
                      <a:endParaRPr kumimoji="0" lang="pl-PL" sz="1800" b="1" i="0" u="none" strike="noStrike" cap="none" normalizeH="0" baseline="0" dirty="0" smtClean="0">
                        <a:ln>
                          <a:noFill/>
                        </a:ln>
                        <a:solidFill>
                          <a:schemeClr val="bg1"/>
                        </a:solidFill>
                        <a:effectLst/>
                        <a:latin typeface="Lucida Sans Unicode" pitchFamily="34" charset="0"/>
                        <a:cs typeface="Times New Roman" pitchFamily="18" charset="0"/>
                      </a:endParaRPr>
                    </a:p>
                  </a:txBody>
                  <a:tcPr marL="75637" marR="756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800" b="0" i="0" u="none" strike="noStrike" cap="none" normalizeH="0" baseline="0" dirty="0" smtClean="0">
                          <a:ln>
                            <a:noFill/>
                          </a:ln>
                          <a:solidFill>
                            <a:schemeClr val="tx1"/>
                          </a:solidFill>
                          <a:effectLst/>
                          <a:latin typeface="Lucida Sans Unicode" pitchFamily="34" charset="0"/>
                          <a:cs typeface="Times New Roman" pitchFamily="18" charset="0"/>
                        </a:rPr>
                        <a:t>20kg</a:t>
                      </a:r>
                    </a:p>
                  </a:txBody>
                  <a:tcPr marL="75637" marR="756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800" b="0" i="0" u="none" strike="noStrike" cap="none" normalizeH="0" baseline="0" dirty="0" smtClean="0">
                          <a:ln>
                            <a:noFill/>
                          </a:ln>
                          <a:solidFill>
                            <a:schemeClr val="tx1"/>
                          </a:solidFill>
                          <a:effectLst/>
                          <a:latin typeface="Lucida Sans Unicode" pitchFamily="34" charset="0"/>
                          <a:cs typeface="Times New Roman" pitchFamily="18" charset="0"/>
                        </a:rPr>
                        <a:t>50kg</a:t>
                      </a:r>
                    </a:p>
                  </a:txBody>
                  <a:tcPr marL="75637" marR="756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800" b="0" i="0" u="none" strike="noStrike" cap="none" normalizeH="0" baseline="0" dirty="0" smtClean="0">
                          <a:ln>
                            <a:noFill/>
                          </a:ln>
                          <a:solidFill>
                            <a:schemeClr val="tx1"/>
                          </a:solidFill>
                          <a:effectLst/>
                          <a:latin typeface="Lucida Sans Unicode" pitchFamily="34" charset="0"/>
                          <a:cs typeface="Times New Roman" pitchFamily="18" charset="0"/>
                        </a:rPr>
                        <a:t>100kg</a:t>
                      </a:r>
                    </a:p>
                  </a:txBody>
                  <a:tcPr marL="75637" marR="756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extLst>
                  <a:ext uri="{0D108BD9-81ED-4DB2-BD59-A6C34878D82A}">
                    <a16:rowId xmlns:a16="http://schemas.microsoft.com/office/drawing/2014/main" val="10000"/>
                  </a:ext>
                </a:extLst>
              </a:tr>
              <a:tr h="636754">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900" b="1" i="0" u="none" strike="noStrike" cap="none" normalizeH="0" baseline="0" dirty="0" smtClean="0">
                          <a:ln>
                            <a:noFill/>
                          </a:ln>
                          <a:solidFill>
                            <a:schemeClr val="bg1"/>
                          </a:solidFill>
                          <a:effectLst/>
                          <a:latin typeface="Lucida Sans Unicode" pitchFamily="34" charset="0"/>
                          <a:cs typeface="Times New Roman" pitchFamily="18" charset="0"/>
                        </a:rPr>
                        <a:t>Liczba punktów</a:t>
                      </a:r>
                      <a:endParaRPr kumimoji="0" lang="pl-PL" sz="1800" b="1" i="0" u="none" strike="noStrike" cap="none" normalizeH="0" baseline="0" dirty="0" smtClean="0">
                        <a:ln>
                          <a:noFill/>
                        </a:ln>
                        <a:solidFill>
                          <a:schemeClr val="bg1"/>
                        </a:solidFill>
                        <a:effectLst/>
                        <a:latin typeface="Lucida Sans Unicode" pitchFamily="34" charset="0"/>
                        <a:cs typeface="Times New Roman" pitchFamily="18" charset="0"/>
                      </a:endParaRPr>
                    </a:p>
                  </a:txBody>
                  <a:tcPr marL="75637" marR="756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900" b="0" i="0" u="none" strike="noStrike" cap="none" normalizeH="0" baseline="0" smtClean="0">
                          <a:ln>
                            <a:noFill/>
                          </a:ln>
                          <a:solidFill>
                            <a:schemeClr val="tx1"/>
                          </a:solidFill>
                          <a:effectLst/>
                          <a:latin typeface="Lucida Sans Unicode" pitchFamily="34" charset="0"/>
                          <a:cs typeface="Times New Roman" pitchFamily="18" charset="0"/>
                        </a:rPr>
                        <a:t>7</a:t>
                      </a:r>
                      <a:endParaRPr kumimoji="0" lang="pl-PL" sz="1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75637" marR="756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Lucida Sans Unicode" pitchFamily="34" charset="0"/>
                          <a:cs typeface="Times New Roman" pitchFamily="18" charset="0"/>
                        </a:rPr>
                        <a:t>10</a:t>
                      </a:r>
                    </a:p>
                  </a:txBody>
                  <a:tcPr marL="75637" marR="756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Lucida Sans Unicode" pitchFamily="34" charset="0"/>
                          <a:cs typeface="Times New Roman" pitchFamily="18" charset="0"/>
                        </a:rPr>
                        <a:t>2</a:t>
                      </a:r>
                    </a:p>
                  </a:txBody>
                  <a:tcPr marL="75637" marR="756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56" name="Rectangle 3"/>
          <p:cNvSpPr>
            <a:spLocks noChangeArrowheads="1"/>
          </p:cNvSpPr>
          <p:nvPr/>
        </p:nvSpPr>
        <p:spPr bwMode="auto">
          <a:xfrm>
            <a:off x="285750" y="4500563"/>
            <a:ext cx="8572500" cy="1214437"/>
          </a:xfrm>
          <a:prstGeom prst="rect">
            <a:avLst/>
          </a:prstGeom>
          <a:noFill/>
          <a:ln w="9525">
            <a:noFill/>
            <a:miter lim="800000"/>
            <a:headEnd/>
            <a:tailEnd/>
          </a:ln>
        </p:spPr>
        <p:txBody>
          <a:bodyPr lIns="0" tIns="0" rIns="0" bIns="0" anchor="ctr"/>
          <a:lstStyle/>
          <a:p>
            <a:pPr marL="365125" indent="-255588" algn="ctr" fontAlgn="base">
              <a:spcBef>
                <a:spcPts val="400"/>
              </a:spcBef>
              <a:spcAft>
                <a:spcPct val="0"/>
              </a:spcAft>
              <a:buClr>
                <a:srgbClr val="0F6FC6"/>
              </a:buClr>
              <a:buSzPct val="68000"/>
              <a:defRPr/>
            </a:pPr>
            <a:r>
              <a:rPr lang="pl-PL" dirty="0">
                <a:solidFill>
                  <a:srgbClr val="002060"/>
                </a:solidFill>
                <a:latin typeface="Arial"/>
                <a:cs typeface="Arial" panose="020B0604020202020204" pitchFamily="34" charset="0"/>
              </a:rPr>
              <a:t>Dla przedsiębiorstwa produkcyjnego (analizowanego w przykładzie) </a:t>
            </a:r>
            <a:br>
              <a:rPr lang="pl-PL" dirty="0">
                <a:solidFill>
                  <a:srgbClr val="002060"/>
                </a:solidFill>
                <a:latin typeface="Arial"/>
                <a:cs typeface="Arial" panose="020B0604020202020204" pitchFamily="34" charset="0"/>
              </a:rPr>
            </a:br>
            <a:r>
              <a:rPr lang="pl-PL" dirty="0">
                <a:solidFill>
                  <a:srgbClr val="002060"/>
                </a:solidFill>
                <a:latin typeface="Arial"/>
                <a:cs typeface="Arial" panose="020B0604020202020204" pitchFamily="34" charset="0"/>
              </a:rPr>
              <a:t>nie jest istotne opakowanie, lecz sposób pakowania (rodzaj skrzyń). Najdogodniejsze do transportu surowca Y są skrzynie 50-cio kilogramowe. </a:t>
            </a:r>
          </a:p>
        </p:txBody>
      </p:sp>
      <p:sp>
        <p:nvSpPr>
          <p:cNvPr id="257" name="Symbol zastępczy zawartości 46"/>
          <p:cNvSpPr txBox="1">
            <a:spLocks/>
          </p:cNvSpPr>
          <p:nvPr/>
        </p:nvSpPr>
        <p:spPr bwMode="auto">
          <a:xfrm>
            <a:off x="485775" y="1219200"/>
            <a:ext cx="8515350" cy="642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Font typeface="Wingdings 3" pitchFamily="18" charset="2"/>
              <a:buNone/>
              <a:defRPr/>
            </a:pPr>
            <a:r>
              <a:rPr lang="pl-PL" altLang="pl-PL" sz="1800" b="1" kern="0" smtClean="0">
                <a:solidFill>
                  <a:srgbClr val="000000"/>
                </a:solidFill>
                <a:latin typeface="Arial"/>
                <a:cs typeface="Arial"/>
              </a:rPr>
              <a:t>Krok 3 – zestawienie kryteriów dla dostawców</a:t>
            </a:r>
          </a:p>
        </p:txBody>
      </p:sp>
      <p:graphicFrame>
        <p:nvGraphicFramePr>
          <p:cNvPr id="258" name="Tabela 257"/>
          <p:cNvGraphicFramePr>
            <a:graphicFrameLocks noGrp="1"/>
          </p:cNvGraphicFramePr>
          <p:nvPr/>
        </p:nvGraphicFramePr>
        <p:xfrm>
          <a:off x="1785938" y="1676400"/>
          <a:ext cx="5715000" cy="4103690"/>
        </p:xfrm>
        <a:graphic>
          <a:graphicData uri="http://schemas.openxmlformats.org/drawingml/2006/table">
            <a:tbl>
              <a:tblPr/>
              <a:tblGrid>
                <a:gridCol w="1077912">
                  <a:extLst>
                    <a:ext uri="{9D8B030D-6E8A-4147-A177-3AD203B41FA5}">
                      <a16:colId xmlns:a16="http://schemas.microsoft.com/office/drawing/2014/main" val="20000"/>
                    </a:ext>
                  </a:extLst>
                </a:gridCol>
                <a:gridCol w="925513">
                  <a:extLst>
                    <a:ext uri="{9D8B030D-6E8A-4147-A177-3AD203B41FA5}">
                      <a16:colId xmlns:a16="http://schemas.microsoft.com/office/drawing/2014/main" val="20001"/>
                    </a:ext>
                  </a:extLst>
                </a:gridCol>
                <a:gridCol w="1001712">
                  <a:extLst>
                    <a:ext uri="{9D8B030D-6E8A-4147-A177-3AD203B41FA5}">
                      <a16:colId xmlns:a16="http://schemas.microsoft.com/office/drawing/2014/main" val="20002"/>
                    </a:ext>
                  </a:extLst>
                </a:gridCol>
                <a:gridCol w="923925">
                  <a:extLst>
                    <a:ext uri="{9D8B030D-6E8A-4147-A177-3AD203B41FA5}">
                      <a16:colId xmlns:a16="http://schemas.microsoft.com/office/drawing/2014/main" val="20003"/>
                    </a:ext>
                  </a:extLst>
                </a:gridCol>
                <a:gridCol w="857264">
                  <a:extLst>
                    <a:ext uri="{9D8B030D-6E8A-4147-A177-3AD203B41FA5}">
                      <a16:colId xmlns:a16="http://schemas.microsoft.com/office/drawing/2014/main" val="20004"/>
                    </a:ext>
                  </a:extLst>
                </a:gridCol>
                <a:gridCol w="928674">
                  <a:extLst>
                    <a:ext uri="{9D8B030D-6E8A-4147-A177-3AD203B41FA5}">
                      <a16:colId xmlns:a16="http://schemas.microsoft.com/office/drawing/2014/main" val="20005"/>
                    </a:ext>
                  </a:extLst>
                </a:gridCol>
              </a:tblGrid>
              <a:tr h="4064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l-PL" sz="900" b="0" i="0" u="none" strike="noStrike" cap="none" normalizeH="0" baseline="0" dirty="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Lucida Sans Unicode" pitchFamily="34" charset="0"/>
                          <a:cs typeface="Times New Roman" pitchFamily="18" charset="0"/>
                        </a:rPr>
                        <a:t>DOSTAWCA1</a:t>
                      </a:r>
                      <a:endParaRPr kumimoji="0" lang="pl-PL" sz="800" b="0" i="0" u="none" strike="noStrike" cap="none" normalizeH="0" baseline="0" dirty="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Lucida Sans Unicode" pitchFamily="34" charset="0"/>
                          <a:cs typeface="Times New Roman" pitchFamily="18" charset="0"/>
                        </a:rPr>
                        <a:t>DOSTAWCA2</a:t>
                      </a:r>
                      <a:endParaRPr kumimoji="0" lang="pl-PL" sz="800" b="0" i="0" u="none" strike="noStrike" cap="none" normalizeH="0" baseline="0" dirty="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Lucida Sans Unicode" pitchFamily="34" charset="0"/>
                          <a:cs typeface="Times New Roman" pitchFamily="18" charset="0"/>
                        </a:rPr>
                        <a:t>DOSTAWCA3</a:t>
                      </a:r>
                      <a:endParaRPr kumimoji="0" lang="pl-PL" sz="800" b="0" i="0" u="none" strike="noStrike" cap="none" normalizeH="0" baseline="0" dirty="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dirty="0" smtClean="0">
                          <a:ln>
                            <a:noFill/>
                          </a:ln>
                          <a:solidFill>
                            <a:schemeClr val="tx1"/>
                          </a:solidFill>
                          <a:effectLst/>
                          <a:latin typeface="Lucida Sans Unicode" pitchFamily="34" charset="0"/>
                          <a:cs typeface="Times New Roman" pitchFamily="18" charset="0"/>
                        </a:rPr>
                        <a:t>DOSTAWCA4</a:t>
                      </a:r>
                      <a:endParaRPr kumimoji="0" lang="pl-PL" sz="800" b="0" i="0" u="none" strike="noStrike" cap="none" normalizeH="0" baseline="0" dirty="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dirty="0" smtClean="0">
                          <a:ln>
                            <a:noFill/>
                          </a:ln>
                          <a:solidFill>
                            <a:schemeClr val="tx1"/>
                          </a:solidFill>
                          <a:effectLst/>
                          <a:latin typeface="Lucida Sans Unicode" pitchFamily="34" charset="0"/>
                          <a:cs typeface="Times New Roman" pitchFamily="18" charset="0"/>
                        </a:rPr>
                        <a:t>DOSTAWCA5</a:t>
                      </a:r>
                      <a:endParaRPr kumimoji="0" lang="pl-PL" sz="800" b="0" i="0" u="none" strike="noStrike" cap="none" normalizeH="0" baseline="0" dirty="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extLst>
                  <a:ext uri="{0D108BD9-81ED-4DB2-BD59-A6C34878D82A}">
                    <a16:rowId xmlns:a16="http://schemas.microsoft.com/office/drawing/2014/main" val="10000"/>
                  </a:ext>
                </a:extLst>
              </a:tr>
              <a:tr h="27146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1" i="0" u="none" strike="noStrike" cap="none" normalizeH="0" baseline="0" dirty="0" smtClean="0">
                          <a:ln>
                            <a:noFill/>
                          </a:ln>
                          <a:solidFill>
                            <a:schemeClr val="bg1"/>
                          </a:solidFill>
                          <a:effectLst/>
                          <a:latin typeface="Lucida Sans Unicode" pitchFamily="34" charset="0"/>
                          <a:cs typeface="Times New Roman" pitchFamily="18" charset="0"/>
                        </a:rPr>
                        <a:t>CENA</a:t>
                      </a:r>
                      <a:endParaRPr kumimoji="0" lang="pl-PL" sz="800" b="1" i="0" u="none" strike="noStrike" cap="none" normalizeH="0" baseline="0" dirty="0" smtClean="0">
                        <a:ln>
                          <a:noFill/>
                        </a:ln>
                        <a:solidFill>
                          <a:schemeClr val="bg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1,14 zł/kg</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1,20 zł/kg</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0,95 zł/kg</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0,98 zł/kg</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1,06 zł/kg</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146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1" i="0" u="none" strike="noStrike" cap="none" normalizeH="0" baseline="0" dirty="0" smtClean="0">
                          <a:ln>
                            <a:noFill/>
                          </a:ln>
                          <a:solidFill>
                            <a:schemeClr val="bg1"/>
                          </a:solidFill>
                          <a:effectLst/>
                          <a:latin typeface="Lucida Sans Unicode" pitchFamily="34" charset="0"/>
                          <a:cs typeface="Times New Roman" pitchFamily="18" charset="0"/>
                        </a:rPr>
                        <a:t>JAKOŚĆ</a:t>
                      </a:r>
                      <a:endParaRPr kumimoji="0" lang="pl-PL" sz="800" b="1" i="0" u="none" strike="noStrike" cap="none" normalizeH="0" baseline="0" dirty="0" smtClean="0">
                        <a:ln>
                          <a:noFill/>
                        </a:ln>
                        <a:solidFill>
                          <a:schemeClr val="bg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1% braków</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4% braków</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7% braków</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5% braków</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8% braków</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1" i="0" u="none" strike="noStrike" cap="none" normalizeH="0" baseline="0" dirty="0" smtClean="0">
                          <a:ln>
                            <a:noFill/>
                          </a:ln>
                          <a:solidFill>
                            <a:schemeClr val="bg1"/>
                          </a:solidFill>
                          <a:effectLst/>
                          <a:latin typeface="Lucida Sans Unicode" pitchFamily="34" charset="0"/>
                          <a:cs typeface="Times New Roman" pitchFamily="18" charset="0"/>
                        </a:rPr>
                        <a:t>TERMINOWOŚĆ</a:t>
                      </a:r>
                      <a:endParaRPr kumimoji="0" lang="pl-PL" sz="800" b="1" i="0" u="none" strike="noStrike" cap="none" normalizeH="0" baseline="0" dirty="0" smtClean="0">
                        <a:ln>
                          <a:noFill/>
                        </a:ln>
                        <a:solidFill>
                          <a:schemeClr val="bg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6 dni opóźnienia</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3 dni opóźnienia</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7 dni opóźnienia</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1 dzień opóźnienia</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5 dni opóźnienia</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4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1" i="0" u="none" strike="noStrike" cap="none" normalizeH="0" baseline="0" dirty="0" smtClean="0">
                          <a:ln>
                            <a:noFill/>
                          </a:ln>
                          <a:solidFill>
                            <a:schemeClr val="bg1"/>
                          </a:solidFill>
                          <a:effectLst/>
                          <a:latin typeface="Lucida Sans Unicode" pitchFamily="34" charset="0"/>
                          <a:cs typeface="Times New Roman" pitchFamily="18" charset="0"/>
                        </a:rPr>
                        <a:t>WARUNKI PŁATNOŚCI</a:t>
                      </a:r>
                      <a:endParaRPr kumimoji="0" lang="pl-PL" sz="800" b="1" i="0" u="none" strike="noStrike" cap="none" normalizeH="0" baseline="0" dirty="0" smtClean="0">
                        <a:ln>
                          <a:noFill/>
                        </a:ln>
                        <a:solidFill>
                          <a:schemeClr val="bg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dirty="0" smtClean="0">
                          <a:ln>
                            <a:noFill/>
                          </a:ln>
                          <a:solidFill>
                            <a:schemeClr val="tx1"/>
                          </a:solidFill>
                          <a:effectLst/>
                          <a:latin typeface="Lucida Sans Unicode" pitchFamily="34" charset="0"/>
                          <a:cs typeface="Times New Roman" pitchFamily="18" charset="0"/>
                        </a:rPr>
                        <a:t>gotówkowa</a:t>
                      </a:r>
                      <a:endParaRPr kumimoji="0" lang="pl-PL" sz="800" b="0" i="0" u="none" strike="noStrike" cap="none" normalizeH="0" baseline="0" dirty="0" smtClean="0">
                        <a:ln>
                          <a:noFill/>
                        </a:ln>
                        <a:solidFill>
                          <a:schemeClr val="tx1"/>
                        </a:solidFill>
                        <a:effectLst/>
                        <a:latin typeface="Lucida Sans Unicode"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dirty="0" smtClean="0">
                          <a:ln>
                            <a:noFill/>
                          </a:ln>
                          <a:solidFill>
                            <a:schemeClr val="tx1"/>
                          </a:solidFill>
                          <a:effectLst/>
                          <a:latin typeface="Lucida Sans Unicode" pitchFamily="34" charset="0"/>
                          <a:cs typeface="Times New Roman" pitchFamily="18" charset="0"/>
                        </a:rPr>
                        <a:t>bez kredytów</a:t>
                      </a:r>
                      <a:endParaRPr kumimoji="0" lang="pl-PL" sz="800" b="0" i="0" u="none" strike="noStrike" cap="none" normalizeH="0" baseline="0" dirty="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dirty="0" smtClean="0">
                          <a:ln>
                            <a:noFill/>
                          </a:ln>
                          <a:solidFill>
                            <a:schemeClr val="tx1"/>
                          </a:solidFill>
                          <a:effectLst/>
                          <a:latin typeface="Lucida Sans Unicode" pitchFamily="34" charset="0"/>
                          <a:cs typeface="Times New Roman" pitchFamily="18" charset="0"/>
                        </a:rPr>
                        <a:t>gotówkowa</a:t>
                      </a:r>
                      <a:endParaRPr kumimoji="0" lang="pl-PL" sz="800" b="0" i="0" u="none" strike="noStrike" cap="none" normalizeH="0" baseline="0" dirty="0" smtClean="0">
                        <a:ln>
                          <a:noFill/>
                        </a:ln>
                        <a:solidFill>
                          <a:schemeClr val="tx1"/>
                        </a:solidFill>
                        <a:effectLst/>
                        <a:latin typeface="Lucida Sans Unicode"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dirty="0" smtClean="0">
                          <a:ln>
                            <a:noFill/>
                          </a:ln>
                          <a:solidFill>
                            <a:schemeClr val="tx1"/>
                          </a:solidFill>
                          <a:effectLst/>
                          <a:latin typeface="Lucida Sans Unicode" pitchFamily="34" charset="0"/>
                          <a:cs typeface="Times New Roman" pitchFamily="18" charset="0"/>
                        </a:rPr>
                        <a:t>bez kredytów</a:t>
                      </a:r>
                      <a:endParaRPr kumimoji="0" lang="pl-PL" sz="800" b="0" i="0" u="none" strike="noStrike" cap="none" normalizeH="0" baseline="0" dirty="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dirty="0" smtClean="0">
                          <a:ln>
                            <a:noFill/>
                          </a:ln>
                          <a:solidFill>
                            <a:schemeClr val="tx1"/>
                          </a:solidFill>
                          <a:effectLst/>
                          <a:latin typeface="Lucida Sans Unicode" pitchFamily="34" charset="0"/>
                          <a:cs typeface="Times New Roman" pitchFamily="18" charset="0"/>
                        </a:rPr>
                        <a:t>bezgotówkowa</a:t>
                      </a:r>
                      <a:endParaRPr kumimoji="0" lang="pl-PL" sz="800" b="0" i="0" u="none" strike="noStrike" cap="none" normalizeH="0" baseline="0" dirty="0" smtClean="0">
                        <a:ln>
                          <a:noFill/>
                        </a:ln>
                        <a:solidFill>
                          <a:schemeClr val="tx1"/>
                        </a:solidFill>
                        <a:effectLst/>
                        <a:latin typeface="Lucida Sans Unicode"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dirty="0" smtClean="0">
                          <a:ln>
                            <a:noFill/>
                          </a:ln>
                          <a:solidFill>
                            <a:schemeClr val="tx1"/>
                          </a:solidFill>
                          <a:effectLst/>
                          <a:latin typeface="Lucida Sans Unicode" pitchFamily="34" charset="0"/>
                          <a:cs typeface="Times New Roman" pitchFamily="18" charset="0"/>
                        </a:rPr>
                        <a:t>kredyty</a:t>
                      </a:r>
                      <a:endParaRPr kumimoji="0" lang="pl-PL" sz="800" b="0" i="0" u="none" strike="noStrike" cap="none" normalizeH="0" baseline="0" dirty="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dirty="0" smtClean="0">
                          <a:ln>
                            <a:noFill/>
                          </a:ln>
                          <a:solidFill>
                            <a:schemeClr val="tx1"/>
                          </a:solidFill>
                          <a:effectLst/>
                          <a:latin typeface="Lucida Sans Unicode" pitchFamily="34" charset="0"/>
                          <a:cs typeface="Times New Roman" pitchFamily="18" charset="0"/>
                        </a:rPr>
                        <a:t>gotówkowa</a:t>
                      </a:r>
                      <a:endParaRPr kumimoji="0" lang="pl-PL" sz="800" b="0" i="0" u="none" strike="noStrike" cap="none" normalizeH="0" baseline="0" dirty="0" smtClean="0">
                        <a:ln>
                          <a:noFill/>
                        </a:ln>
                        <a:solidFill>
                          <a:schemeClr val="tx1"/>
                        </a:solidFill>
                        <a:effectLst/>
                        <a:latin typeface="Lucida Sans Unicode"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dirty="0" smtClean="0">
                          <a:ln>
                            <a:noFill/>
                          </a:ln>
                          <a:solidFill>
                            <a:schemeClr val="tx1"/>
                          </a:solidFill>
                          <a:effectLst/>
                          <a:latin typeface="Lucida Sans Unicode" pitchFamily="34" charset="0"/>
                          <a:cs typeface="Times New Roman" pitchFamily="18" charset="0"/>
                        </a:rPr>
                        <a:t>bez kredytów</a:t>
                      </a:r>
                      <a:endParaRPr kumimoji="0" lang="pl-PL" sz="800" b="0" i="0" u="none" strike="noStrike" cap="none" normalizeH="0" baseline="0" dirty="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dirty="0" smtClean="0">
                          <a:ln>
                            <a:noFill/>
                          </a:ln>
                          <a:solidFill>
                            <a:schemeClr val="tx1"/>
                          </a:solidFill>
                          <a:effectLst/>
                          <a:latin typeface="Lucida Sans Unicode" pitchFamily="34" charset="0"/>
                          <a:cs typeface="Times New Roman" pitchFamily="18" charset="0"/>
                        </a:rPr>
                        <a:t>bezgotówkowa</a:t>
                      </a:r>
                      <a:endParaRPr kumimoji="0" lang="pl-PL" sz="800" b="0" i="0" u="none" strike="noStrike" cap="none" normalizeH="0" baseline="0" dirty="0" smtClean="0">
                        <a:ln>
                          <a:noFill/>
                        </a:ln>
                        <a:solidFill>
                          <a:schemeClr val="tx1"/>
                        </a:solidFill>
                        <a:effectLst/>
                        <a:latin typeface="Lucida Sans Unicode"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dirty="0" smtClean="0">
                          <a:ln>
                            <a:noFill/>
                          </a:ln>
                          <a:solidFill>
                            <a:schemeClr val="tx1"/>
                          </a:solidFill>
                          <a:effectLst/>
                          <a:latin typeface="Lucida Sans Unicode" pitchFamily="34" charset="0"/>
                          <a:cs typeface="Times New Roman" pitchFamily="18" charset="0"/>
                        </a:rPr>
                        <a:t>kredyty</a:t>
                      </a:r>
                      <a:endParaRPr kumimoji="0" lang="pl-PL" sz="800" b="0" i="0" u="none" strike="noStrike" cap="none" normalizeH="0" baseline="0" dirty="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1" i="0" u="none" strike="noStrike" cap="none" normalizeH="0" baseline="0" dirty="0" smtClean="0">
                          <a:ln>
                            <a:noFill/>
                          </a:ln>
                          <a:solidFill>
                            <a:schemeClr val="bg1"/>
                          </a:solidFill>
                          <a:effectLst/>
                          <a:latin typeface="Lucida Sans Unicode" pitchFamily="34" charset="0"/>
                          <a:cs typeface="Times New Roman" pitchFamily="18" charset="0"/>
                        </a:rPr>
                        <a:t>UPUSTY CENOWE</a:t>
                      </a:r>
                      <a:endParaRPr kumimoji="0" lang="pl-PL" sz="800" b="1" i="0" u="none" strike="noStrike" cap="none" normalizeH="0" baseline="0" dirty="0" smtClean="0">
                        <a:ln>
                          <a:noFill/>
                        </a:ln>
                        <a:solidFill>
                          <a:schemeClr val="bg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2% przy </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10 000 PLN</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7% przy</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10 000 PLN</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3% przy</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10 000 PLN</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3% przy</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10 000 PLN</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5% przy</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10 000 PLN</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133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1" i="0" u="none" strike="noStrike" cap="none" normalizeH="0" baseline="0" dirty="0" smtClean="0">
                          <a:ln>
                            <a:noFill/>
                          </a:ln>
                          <a:solidFill>
                            <a:schemeClr val="bg1"/>
                          </a:solidFill>
                          <a:effectLst/>
                          <a:latin typeface="Lucida Sans Unicode" pitchFamily="34" charset="0"/>
                          <a:cs typeface="Times New Roman" pitchFamily="18" charset="0"/>
                        </a:rPr>
                        <a:t>WARUNKI REKLAMACJI I ZWROTÓW</a:t>
                      </a:r>
                      <a:endParaRPr kumimoji="0" lang="pl-PL" sz="800" b="1" i="0" u="none" strike="noStrike" cap="none" normalizeH="0" baseline="0" dirty="0" smtClean="0">
                        <a:ln>
                          <a:noFill/>
                        </a:ln>
                        <a:solidFill>
                          <a:schemeClr val="bg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do 6 dni</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do 10 dni</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do9 dni</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do 7 dni</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do 12 dni</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7786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1" i="0" u="none" strike="noStrike" cap="none" normalizeH="0" baseline="0" dirty="0" smtClean="0">
                          <a:ln>
                            <a:noFill/>
                          </a:ln>
                          <a:solidFill>
                            <a:schemeClr val="bg1"/>
                          </a:solidFill>
                          <a:effectLst/>
                          <a:latin typeface="Lucida Sans Unicode" pitchFamily="34" charset="0"/>
                          <a:cs typeface="Times New Roman" pitchFamily="18" charset="0"/>
                        </a:rPr>
                        <a:t>PODEJŚCIE DO WYMAGAŃ KLIENTA</a:t>
                      </a:r>
                      <a:endParaRPr kumimoji="0" lang="pl-PL" sz="800" b="1" i="0" u="none" strike="noStrike" cap="none" normalizeH="0" baseline="0" dirty="0" smtClean="0">
                        <a:ln>
                          <a:noFill/>
                        </a:ln>
                        <a:solidFill>
                          <a:schemeClr val="bg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Negocjujące</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Elastyczne</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Negocjujące</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Sztywne</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Elastyczne</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956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1" i="0" u="none" strike="noStrike" cap="none" normalizeH="0" baseline="0" dirty="0" smtClean="0">
                          <a:ln>
                            <a:noFill/>
                          </a:ln>
                          <a:solidFill>
                            <a:schemeClr val="bg1"/>
                          </a:solidFill>
                          <a:effectLst/>
                          <a:latin typeface="Lucida Sans Unicode" pitchFamily="34" charset="0"/>
                          <a:cs typeface="Times New Roman" pitchFamily="18" charset="0"/>
                        </a:rPr>
                        <a:t>TRANSPORT</a:t>
                      </a:r>
                      <a:endParaRPr kumimoji="0" lang="pl-PL" sz="800" b="1" i="0" u="none" strike="noStrike" cap="none" normalizeH="0" baseline="0" dirty="0" smtClean="0">
                        <a:ln>
                          <a:noFill/>
                        </a:ln>
                        <a:solidFill>
                          <a:schemeClr val="bg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nie zapewnia</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zapewnia</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nie zapewnia</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nie zapewnia</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Zapewnia</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064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1" i="0" u="none" strike="noStrike" cap="none" normalizeH="0" baseline="0" dirty="0" smtClean="0">
                          <a:ln>
                            <a:noFill/>
                          </a:ln>
                          <a:solidFill>
                            <a:schemeClr val="bg1"/>
                          </a:solidFill>
                          <a:effectLst/>
                          <a:latin typeface="Lucida Sans Unicode" pitchFamily="34" charset="0"/>
                          <a:cs typeface="Times New Roman" pitchFamily="18" charset="0"/>
                        </a:rPr>
                        <a:t>OPAKOWANIE</a:t>
                      </a:r>
                      <a:endParaRPr kumimoji="0" lang="pl-PL" sz="800" b="1" i="0" u="none" strike="noStrike" cap="none" normalizeH="0" baseline="0" dirty="0" smtClean="0">
                        <a:ln>
                          <a:noFill/>
                        </a:ln>
                        <a:solidFill>
                          <a:schemeClr val="bg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20 kg </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w skrzyni</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50 kg</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w skrzyni</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50 kg </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w skrzyni</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20 kg</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smtClean="0">
                          <a:ln>
                            <a:noFill/>
                          </a:ln>
                          <a:solidFill>
                            <a:schemeClr val="tx1"/>
                          </a:solidFill>
                          <a:effectLst/>
                          <a:latin typeface="Lucida Sans Unicode" pitchFamily="34" charset="0"/>
                          <a:cs typeface="Times New Roman" pitchFamily="18" charset="0"/>
                        </a:rPr>
                        <a:t>w skrzyni</a:t>
                      </a:r>
                      <a:endParaRPr kumimoji="0" lang="pl-PL" sz="800" b="0" i="0" u="none" strike="noStrike" cap="none" normalizeH="0" baseline="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dirty="0" smtClean="0">
                          <a:ln>
                            <a:noFill/>
                          </a:ln>
                          <a:solidFill>
                            <a:schemeClr val="tx1"/>
                          </a:solidFill>
                          <a:effectLst/>
                          <a:latin typeface="Lucida Sans Unicode" pitchFamily="34" charset="0"/>
                          <a:cs typeface="Times New Roman" pitchFamily="18" charset="0"/>
                        </a:rPr>
                        <a:t>100 kg</a:t>
                      </a:r>
                      <a:endParaRPr kumimoji="0" lang="pl-PL" sz="800" b="0" i="0" u="none" strike="noStrike" cap="none" normalizeH="0" baseline="0" dirty="0" smtClean="0">
                        <a:ln>
                          <a:noFill/>
                        </a:ln>
                        <a:solidFill>
                          <a:schemeClr val="tx1"/>
                        </a:solidFill>
                        <a:effectLst/>
                        <a:latin typeface="Lucida Sans Unicode"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0" i="0" u="none" strike="noStrike" cap="none" normalizeH="0" baseline="0" dirty="0" smtClean="0">
                          <a:ln>
                            <a:noFill/>
                          </a:ln>
                          <a:solidFill>
                            <a:schemeClr val="tx1"/>
                          </a:solidFill>
                          <a:effectLst/>
                          <a:latin typeface="Lucida Sans Unicode" pitchFamily="34" charset="0"/>
                          <a:cs typeface="Times New Roman" pitchFamily="18" charset="0"/>
                        </a:rPr>
                        <a:t>w skrzyni</a:t>
                      </a:r>
                      <a:endParaRPr kumimoji="0" lang="pl-PL" sz="800" b="0" i="0" u="none" strike="noStrike" cap="none" normalizeH="0" baseline="0" dirty="0" smtClean="0">
                        <a:ln>
                          <a:noFill/>
                        </a:ln>
                        <a:solidFill>
                          <a:schemeClr val="tx1"/>
                        </a:solidFill>
                        <a:effectLst/>
                        <a:latin typeface="Lucida Sans Unicode" pitchFamily="34" charset="0"/>
                        <a:cs typeface="Times New Roman" pitchFamily="18" charset="0"/>
                      </a:endParaRPr>
                    </a:p>
                  </a:txBody>
                  <a:tcPr marL="35919" marR="3591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59" name="Symbol zastępczy zawartości 46"/>
          <p:cNvSpPr txBox="1">
            <a:spLocks/>
          </p:cNvSpPr>
          <p:nvPr/>
        </p:nvSpPr>
        <p:spPr bwMode="auto">
          <a:xfrm>
            <a:off x="485775" y="1500188"/>
            <a:ext cx="851535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Font typeface="Wingdings 3" pitchFamily="18" charset="2"/>
              <a:buNone/>
              <a:defRPr/>
            </a:pPr>
            <a:r>
              <a:rPr lang="pl-PL" altLang="pl-PL" sz="1800" b="1" kern="0" smtClean="0">
                <a:solidFill>
                  <a:srgbClr val="000000"/>
                </a:solidFill>
                <a:latin typeface="Arial"/>
                <a:cs typeface="Arial"/>
              </a:rPr>
              <a:t>Krok 4 – zestawienie punktacji dostawców</a:t>
            </a:r>
            <a:endParaRPr lang="pl-PL" altLang="pl-PL" sz="1800" b="1" kern="0" dirty="0" smtClean="0">
              <a:solidFill>
                <a:srgbClr val="000000"/>
              </a:solidFill>
              <a:latin typeface="Arial"/>
              <a:cs typeface="Arial"/>
            </a:endParaRPr>
          </a:p>
        </p:txBody>
      </p:sp>
      <p:graphicFrame>
        <p:nvGraphicFramePr>
          <p:cNvPr id="260" name="Tabela 259"/>
          <p:cNvGraphicFramePr>
            <a:graphicFrameLocks noGrp="1"/>
          </p:cNvGraphicFramePr>
          <p:nvPr/>
        </p:nvGraphicFramePr>
        <p:xfrm>
          <a:off x="2730500" y="2143125"/>
          <a:ext cx="3770314" cy="4023360"/>
        </p:xfrm>
        <a:graphic>
          <a:graphicData uri="http://schemas.openxmlformats.org/drawingml/2006/table">
            <a:tbl>
              <a:tblPr/>
              <a:tblGrid>
                <a:gridCol w="752286">
                  <a:extLst>
                    <a:ext uri="{9D8B030D-6E8A-4147-A177-3AD203B41FA5}">
                      <a16:colId xmlns:a16="http://schemas.microsoft.com/office/drawing/2014/main" val="20000"/>
                    </a:ext>
                  </a:extLst>
                </a:gridCol>
                <a:gridCol w="586839">
                  <a:extLst>
                    <a:ext uri="{9D8B030D-6E8A-4147-A177-3AD203B41FA5}">
                      <a16:colId xmlns:a16="http://schemas.microsoft.com/office/drawing/2014/main" val="20001"/>
                    </a:ext>
                  </a:extLst>
                </a:gridCol>
                <a:gridCol w="540476">
                  <a:extLst>
                    <a:ext uri="{9D8B030D-6E8A-4147-A177-3AD203B41FA5}">
                      <a16:colId xmlns:a16="http://schemas.microsoft.com/office/drawing/2014/main" val="20002"/>
                    </a:ext>
                  </a:extLst>
                </a:gridCol>
                <a:gridCol w="630026">
                  <a:extLst>
                    <a:ext uri="{9D8B030D-6E8A-4147-A177-3AD203B41FA5}">
                      <a16:colId xmlns:a16="http://schemas.microsoft.com/office/drawing/2014/main" val="20003"/>
                    </a:ext>
                  </a:extLst>
                </a:gridCol>
                <a:gridCol w="630026">
                  <a:extLst>
                    <a:ext uri="{9D8B030D-6E8A-4147-A177-3AD203B41FA5}">
                      <a16:colId xmlns:a16="http://schemas.microsoft.com/office/drawing/2014/main" val="20004"/>
                    </a:ext>
                  </a:extLst>
                </a:gridCol>
                <a:gridCol w="630661">
                  <a:extLst>
                    <a:ext uri="{9D8B030D-6E8A-4147-A177-3AD203B41FA5}">
                      <a16:colId xmlns:a16="http://schemas.microsoft.com/office/drawing/2014/main" val="20005"/>
                    </a:ext>
                  </a:extLst>
                </a:gridCol>
              </a:tblGrid>
              <a:tr h="365702">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endParaRPr lang="pl-PL" sz="1600" dirty="0">
                        <a:latin typeface="+mj-lt"/>
                        <a:ea typeface="Times New Roman"/>
                        <a:cs typeface="Times New Roman"/>
                      </a:endParaRP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dirty="0">
                          <a:latin typeface="+mj-lt"/>
                          <a:ea typeface="Times New Roman"/>
                          <a:cs typeface="Times New Roman"/>
                        </a:rPr>
                        <a:t>D1</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dirty="0">
                          <a:latin typeface="+mj-lt"/>
                          <a:ea typeface="Times New Roman"/>
                          <a:cs typeface="Times New Roman"/>
                        </a:rPr>
                        <a:t>D2</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dirty="0">
                          <a:latin typeface="+mj-lt"/>
                          <a:ea typeface="Times New Roman"/>
                          <a:cs typeface="Times New Roman"/>
                        </a:rPr>
                        <a:t>D3</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dirty="0">
                          <a:latin typeface="+mj-lt"/>
                          <a:ea typeface="Times New Roman"/>
                          <a:cs typeface="Times New Roman"/>
                        </a:rPr>
                        <a:t>D4</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dirty="0">
                          <a:latin typeface="+mj-lt"/>
                          <a:ea typeface="Times New Roman"/>
                          <a:cs typeface="Times New Roman"/>
                        </a:rPr>
                        <a:t>D5</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extLst>
                  <a:ext uri="{0D108BD9-81ED-4DB2-BD59-A6C34878D82A}">
                    <a16:rowId xmlns:a16="http://schemas.microsoft.com/office/drawing/2014/main" val="10000"/>
                  </a:ext>
                </a:extLst>
              </a:tr>
              <a:tr h="365702">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dirty="0">
                          <a:solidFill>
                            <a:schemeClr val="bg1"/>
                          </a:solidFill>
                          <a:latin typeface="+mj-lt"/>
                          <a:ea typeface="Times New Roman"/>
                          <a:cs typeface="Times New Roman"/>
                        </a:rPr>
                        <a:t>S1</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2</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1</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10</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7</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5</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5702">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dirty="0">
                          <a:solidFill>
                            <a:schemeClr val="bg1"/>
                          </a:solidFill>
                          <a:latin typeface="+mj-lt"/>
                          <a:ea typeface="Times New Roman"/>
                          <a:cs typeface="Times New Roman"/>
                        </a:rPr>
                        <a:t>S2</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10</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8</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4</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8</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4</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5702">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dirty="0">
                          <a:solidFill>
                            <a:schemeClr val="bg1"/>
                          </a:solidFill>
                          <a:latin typeface="+mj-lt"/>
                          <a:ea typeface="Times New Roman"/>
                          <a:cs typeface="Times New Roman"/>
                        </a:rPr>
                        <a:t>S3</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5</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8</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5</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10</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5</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5702">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dirty="0">
                          <a:solidFill>
                            <a:schemeClr val="bg1"/>
                          </a:solidFill>
                          <a:latin typeface="+mj-lt"/>
                          <a:ea typeface="Times New Roman"/>
                          <a:cs typeface="Times New Roman"/>
                        </a:rPr>
                        <a:t>S4</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0</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0</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10</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0</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10</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5702">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dirty="0">
                          <a:solidFill>
                            <a:schemeClr val="bg1"/>
                          </a:solidFill>
                          <a:latin typeface="+mj-lt"/>
                          <a:ea typeface="Times New Roman"/>
                          <a:cs typeface="Times New Roman"/>
                        </a:rPr>
                        <a:t>S5</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2</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6</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2</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2</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4</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5702">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dirty="0">
                          <a:solidFill>
                            <a:schemeClr val="bg1"/>
                          </a:solidFill>
                          <a:latin typeface="+mj-lt"/>
                          <a:ea typeface="Times New Roman"/>
                          <a:cs typeface="Times New Roman"/>
                        </a:rPr>
                        <a:t>S6</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4</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8</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6</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6</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10</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5702">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dirty="0">
                          <a:solidFill>
                            <a:schemeClr val="bg1"/>
                          </a:solidFill>
                          <a:latin typeface="+mj-lt"/>
                          <a:ea typeface="Times New Roman"/>
                          <a:cs typeface="Times New Roman"/>
                        </a:rPr>
                        <a:t>S7</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5</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10</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5</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0</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10</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5702">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dirty="0">
                          <a:solidFill>
                            <a:schemeClr val="bg1"/>
                          </a:solidFill>
                          <a:latin typeface="+mj-lt"/>
                          <a:ea typeface="Times New Roman"/>
                          <a:cs typeface="Times New Roman"/>
                        </a:rPr>
                        <a:t>S8</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0</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10</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0</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0</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10</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65702">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dirty="0">
                          <a:solidFill>
                            <a:schemeClr val="bg1"/>
                          </a:solidFill>
                          <a:latin typeface="+mj-lt"/>
                          <a:ea typeface="Times New Roman"/>
                          <a:cs typeface="Times New Roman"/>
                        </a:rPr>
                        <a:t>S9</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7</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10</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10</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7</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a:latin typeface="+mj-lt"/>
                          <a:ea typeface="Times New Roman"/>
                          <a:cs typeface="Times New Roman"/>
                        </a:rPr>
                        <a:t>2</a:t>
                      </a: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65702">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b="1" dirty="0">
                          <a:solidFill>
                            <a:schemeClr val="bg1"/>
                          </a:solidFill>
                          <a:latin typeface="+mj-lt"/>
                          <a:ea typeface="Times New Roman"/>
                          <a:cs typeface="Times New Roman"/>
                        </a:rPr>
                        <a:t>SUMA</a:t>
                      </a:r>
                      <a:endParaRPr lang="pl-PL" sz="1600" dirty="0">
                        <a:solidFill>
                          <a:schemeClr val="bg1"/>
                        </a:solidFill>
                        <a:latin typeface="+mj-lt"/>
                        <a:ea typeface="Times New Roman"/>
                        <a:cs typeface="Times New Roman"/>
                      </a:endParaRP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b="1" dirty="0">
                          <a:latin typeface="+mj-lt"/>
                          <a:ea typeface="Times New Roman"/>
                          <a:cs typeface="Times New Roman"/>
                        </a:rPr>
                        <a:t>35</a:t>
                      </a:r>
                      <a:endParaRPr lang="pl-PL" sz="1600" dirty="0">
                        <a:latin typeface="+mj-lt"/>
                        <a:ea typeface="Times New Roman"/>
                        <a:cs typeface="Times New Roman"/>
                      </a:endParaRP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pattFill prst="pct20">
                      <a:fgClr>
                        <a:srgbClr val="FFFFFF"/>
                      </a:fgClr>
                      <a:bgClr>
                        <a:srgbClr val="DFDFDF"/>
                      </a:bgClr>
                    </a:patt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b="1" dirty="0">
                          <a:solidFill>
                            <a:srgbClr val="FF0000"/>
                          </a:solidFill>
                          <a:latin typeface="+mj-lt"/>
                          <a:ea typeface="Times New Roman"/>
                          <a:cs typeface="Times New Roman"/>
                        </a:rPr>
                        <a:t>61</a:t>
                      </a:r>
                      <a:endParaRPr lang="pl-PL" sz="1600" dirty="0">
                        <a:latin typeface="+mj-lt"/>
                        <a:ea typeface="Times New Roman"/>
                        <a:cs typeface="Times New Roman"/>
                      </a:endParaRP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pattFill prst="pct50">
                      <a:fgClr>
                        <a:srgbClr val="FFFFFF"/>
                      </a:fgClr>
                      <a:bgClr>
                        <a:srgbClr val="7F7F7F"/>
                      </a:bgClr>
                    </a:patt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b="1" dirty="0">
                          <a:latin typeface="+mj-lt"/>
                          <a:ea typeface="Times New Roman"/>
                          <a:cs typeface="Times New Roman"/>
                        </a:rPr>
                        <a:t>52</a:t>
                      </a:r>
                      <a:endParaRPr lang="pl-PL" sz="1600" dirty="0">
                        <a:latin typeface="+mj-lt"/>
                        <a:ea typeface="Times New Roman"/>
                        <a:cs typeface="Times New Roman"/>
                      </a:endParaRP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pattFill prst="pct20">
                      <a:fgClr>
                        <a:srgbClr val="FFFFFF"/>
                      </a:fgClr>
                      <a:bgClr>
                        <a:srgbClr val="DFDFDF"/>
                      </a:bgClr>
                    </a:patt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b="1" dirty="0">
                          <a:latin typeface="+mj-lt"/>
                          <a:ea typeface="Times New Roman"/>
                          <a:cs typeface="Times New Roman"/>
                        </a:rPr>
                        <a:t>40</a:t>
                      </a:r>
                      <a:endParaRPr lang="pl-PL" sz="1600" dirty="0">
                        <a:latin typeface="+mj-lt"/>
                        <a:ea typeface="Times New Roman"/>
                        <a:cs typeface="Times New Roman"/>
                      </a:endParaRP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pattFill prst="pct20">
                      <a:fgClr>
                        <a:srgbClr val="FFFFFF"/>
                      </a:fgClr>
                      <a:bgClr>
                        <a:srgbClr val="DFDFDF"/>
                      </a:bgClr>
                    </a:patt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600" b="1" dirty="0">
                          <a:latin typeface="+mj-lt"/>
                          <a:ea typeface="Times New Roman"/>
                          <a:cs typeface="Times New Roman"/>
                        </a:rPr>
                        <a:t>60</a:t>
                      </a:r>
                      <a:endParaRPr lang="pl-PL" sz="1600" dirty="0">
                        <a:latin typeface="+mj-lt"/>
                        <a:ea typeface="Times New Roman"/>
                        <a:cs typeface="Times New Roman"/>
                      </a:endParaRPr>
                    </a:p>
                  </a:txBody>
                  <a:tcPr marL="44457" marR="4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pattFill prst="pct20">
                      <a:fgClr>
                        <a:srgbClr val="FFFFFF"/>
                      </a:fgClr>
                      <a:bgClr>
                        <a:srgbClr val="DFDFDF"/>
                      </a:bgClr>
                    </a:pattFill>
                  </a:tcPr>
                </a:tc>
                <a:extLst>
                  <a:ext uri="{0D108BD9-81ED-4DB2-BD59-A6C34878D82A}">
                    <a16:rowId xmlns:a16="http://schemas.microsoft.com/office/drawing/2014/main" val="10010"/>
                  </a:ext>
                </a:extLst>
              </a:tr>
            </a:tbl>
          </a:graphicData>
        </a:graphic>
      </p:graphicFrame>
      <p:sp>
        <p:nvSpPr>
          <p:cNvPr id="261" name="Rectangle 3"/>
          <p:cNvSpPr>
            <a:spLocks noChangeArrowheads="1"/>
          </p:cNvSpPr>
          <p:nvPr/>
        </p:nvSpPr>
        <p:spPr bwMode="auto">
          <a:xfrm>
            <a:off x="714375" y="3214688"/>
            <a:ext cx="8001000" cy="1928812"/>
          </a:xfrm>
          <a:prstGeom prst="rect">
            <a:avLst/>
          </a:prstGeom>
          <a:solidFill>
            <a:srgbClr val="FFFFFF"/>
          </a:solidFill>
          <a:ln w="9525">
            <a:solidFill>
              <a:srgbClr val="333399"/>
            </a:solidFill>
            <a:miter lim="800000"/>
            <a:headEnd/>
            <a:tailEnd/>
          </a:ln>
          <a:effectLst>
            <a:outerShdw blurRad="50800" dist="38100" dir="5400000" algn="t" rotWithShape="0">
              <a:prstClr val="black">
                <a:alpha val="40000"/>
              </a:prstClr>
            </a:outerShdw>
          </a:effectLst>
        </p:spPr>
        <p:txBody>
          <a:bodyPr lIns="0" tIns="0" rIns="0" bIns="0" anchor="ctr"/>
          <a:lstStyle/>
          <a:p>
            <a:pPr marL="95250" marR="0" lvl="0" indent="0" algn="ctr" defTabSz="914400" eaLnBrk="1" fontAlgn="auto" latinLnBrk="0" hangingPunct="1">
              <a:lnSpc>
                <a:spcPct val="100000"/>
              </a:lnSpc>
              <a:spcBef>
                <a:spcPts val="0"/>
              </a:spcBef>
              <a:spcAft>
                <a:spcPts val="0"/>
              </a:spcAft>
              <a:buClrTx/>
              <a:buSzTx/>
              <a:buFontTx/>
              <a:buNone/>
              <a:tabLst/>
              <a:defRPr/>
            </a:pPr>
            <a:r>
              <a:rPr kumimoji="0" lang="pl-PL" sz="2400" b="0" i="1" u="none" strike="noStrike" kern="0" cap="none" spc="0" normalizeH="0" baseline="0" noProof="0" dirty="0">
                <a:ln>
                  <a:noFill/>
                </a:ln>
                <a:solidFill>
                  <a:srgbClr val="333399"/>
                </a:solidFill>
                <a:effectLst/>
                <a:uLnTx/>
                <a:uFillTx/>
                <a:latin typeface="Arial"/>
                <a:cs typeface="Arial" panose="020B0604020202020204" pitchFamily="34" charset="0"/>
              </a:rPr>
              <a:t>Trzech najlepszych dostawców to: D2, D5 i D3</a:t>
            </a:r>
            <a:endParaRPr kumimoji="0" lang="pl-PL" sz="1600" b="0" i="0" u="none" strike="noStrike" kern="0" cap="none" spc="0" normalizeH="0" baseline="0" noProof="0" dirty="0">
              <a:ln>
                <a:noFill/>
              </a:ln>
              <a:solidFill>
                <a:srgbClr val="000066"/>
              </a:solidFill>
              <a:effectLst/>
              <a:uLnTx/>
              <a:uFillTx/>
              <a:latin typeface="Arial" charset="0"/>
              <a:cs typeface="Arial" panose="020B0604020202020204" pitchFamily="34" charset="0"/>
            </a:endParaRPr>
          </a:p>
        </p:txBody>
      </p:sp>
      <p:sp>
        <p:nvSpPr>
          <p:cNvPr id="262" name="Symbol zastępczy zawartości 46"/>
          <p:cNvSpPr txBox="1">
            <a:spLocks/>
          </p:cNvSpPr>
          <p:nvPr/>
        </p:nvSpPr>
        <p:spPr bwMode="auto">
          <a:xfrm>
            <a:off x="485775" y="1500188"/>
            <a:ext cx="851535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Font typeface="Wingdings 3" pitchFamily="18" charset="2"/>
              <a:buNone/>
              <a:defRPr/>
            </a:pPr>
            <a:r>
              <a:rPr lang="pl-PL" altLang="pl-PL" sz="1800" b="1" kern="0" smtClean="0">
                <a:solidFill>
                  <a:srgbClr val="000000"/>
                </a:solidFill>
                <a:latin typeface="Arial"/>
                <a:cs typeface="Arial"/>
              </a:rPr>
              <a:t>Krok 5 – ustalenie wag dla kryteriów</a:t>
            </a:r>
            <a:endParaRPr lang="pl-PL" altLang="pl-PL" sz="1800" b="1" kern="0" dirty="0" smtClean="0">
              <a:solidFill>
                <a:srgbClr val="000000"/>
              </a:solidFill>
              <a:latin typeface="Arial"/>
              <a:cs typeface="Arial"/>
            </a:endParaRPr>
          </a:p>
        </p:txBody>
      </p:sp>
      <p:graphicFrame>
        <p:nvGraphicFramePr>
          <p:cNvPr id="263" name="Tabela 262"/>
          <p:cNvGraphicFramePr>
            <a:graphicFrameLocks noGrp="1"/>
          </p:cNvGraphicFramePr>
          <p:nvPr/>
        </p:nvGraphicFramePr>
        <p:xfrm>
          <a:off x="1357313" y="2143125"/>
          <a:ext cx="6357937" cy="3627437"/>
        </p:xfrm>
        <a:graphic>
          <a:graphicData uri="http://schemas.openxmlformats.org/drawingml/2006/table">
            <a:tbl>
              <a:tblPr/>
              <a:tblGrid>
                <a:gridCol w="571500">
                  <a:extLst>
                    <a:ext uri="{9D8B030D-6E8A-4147-A177-3AD203B41FA5}">
                      <a16:colId xmlns:a16="http://schemas.microsoft.com/office/drawing/2014/main" val="20000"/>
                    </a:ext>
                  </a:extLst>
                </a:gridCol>
                <a:gridCol w="433387">
                  <a:extLst>
                    <a:ext uri="{9D8B030D-6E8A-4147-A177-3AD203B41FA5}">
                      <a16:colId xmlns:a16="http://schemas.microsoft.com/office/drawing/2014/main" val="20001"/>
                    </a:ext>
                  </a:extLst>
                </a:gridCol>
                <a:gridCol w="352425">
                  <a:extLst>
                    <a:ext uri="{9D8B030D-6E8A-4147-A177-3AD203B41FA5}">
                      <a16:colId xmlns:a16="http://schemas.microsoft.com/office/drawing/2014/main" val="20002"/>
                    </a:ext>
                  </a:extLst>
                </a:gridCol>
                <a:gridCol w="357188">
                  <a:extLst>
                    <a:ext uri="{9D8B030D-6E8A-4147-A177-3AD203B41FA5}">
                      <a16:colId xmlns:a16="http://schemas.microsoft.com/office/drawing/2014/main" val="20003"/>
                    </a:ext>
                  </a:extLst>
                </a:gridCol>
                <a:gridCol w="357187">
                  <a:extLst>
                    <a:ext uri="{9D8B030D-6E8A-4147-A177-3AD203B41FA5}">
                      <a16:colId xmlns:a16="http://schemas.microsoft.com/office/drawing/2014/main" val="20004"/>
                    </a:ext>
                  </a:extLst>
                </a:gridCol>
                <a:gridCol w="357188">
                  <a:extLst>
                    <a:ext uri="{9D8B030D-6E8A-4147-A177-3AD203B41FA5}">
                      <a16:colId xmlns:a16="http://schemas.microsoft.com/office/drawing/2014/main" val="20005"/>
                    </a:ext>
                  </a:extLst>
                </a:gridCol>
                <a:gridCol w="357187">
                  <a:extLst>
                    <a:ext uri="{9D8B030D-6E8A-4147-A177-3AD203B41FA5}">
                      <a16:colId xmlns:a16="http://schemas.microsoft.com/office/drawing/2014/main" val="20006"/>
                    </a:ext>
                  </a:extLst>
                </a:gridCol>
                <a:gridCol w="357188">
                  <a:extLst>
                    <a:ext uri="{9D8B030D-6E8A-4147-A177-3AD203B41FA5}">
                      <a16:colId xmlns:a16="http://schemas.microsoft.com/office/drawing/2014/main" val="20007"/>
                    </a:ext>
                  </a:extLst>
                </a:gridCol>
                <a:gridCol w="428625">
                  <a:extLst>
                    <a:ext uri="{9D8B030D-6E8A-4147-A177-3AD203B41FA5}">
                      <a16:colId xmlns:a16="http://schemas.microsoft.com/office/drawing/2014/main" val="20008"/>
                    </a:ext>
                  </a:extLst>
                </a:gridCol>
                <a:gridCol w="428625">
                  <a:extLst>
                    <a:ext uri="{9D8B030D-6E8A-4147-A177-3AD203B41FA5}">
                      <a16:colId xmlns:a16="http://schemas.microsoft.com/office/drawing/2014/main" val="20009"/>
                    </a:ext>
                  </a:extLst>
                </a:gridCol>
                <a:gridCol w="1143000">
                  <a:extLst>
                    <a:ext uri="{9D8B030D-6E8A-4147-A177-3AD203B41FA5}">
                      <a16:colId xmlns:a16="http://schemas.microsoft.com/office/drawing/2014/main" val="20010"/>
                    </a:ext>
                  </a:extLst>
                </a:gridCol>
                <a:gridCol w="1214437">
                  <a:extLst>
                    <a:ext uri="{9D8B030D-6E8A-4147-A177-3AD203B41FA5}">
                      <a16:colId xmlns:a16="http://schemas.microsoft.com/office/drawing/2014/main" val="20011"/>
                    </a:ext>
                  </a:extLst>
                </a:gridCol>
              </a:tblGrid>
              <a:tr h="426757">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Lucida Sans Unicode" pitchFamily="34" charset="0"/>
                          <a:cs typeface="Times New Roman" pitchFamily="18" charset="0"/>
                        </a:rPr>
                        <a:t>S1</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Lucida Sans Unicode" pitchFamily="34" charset="0"/>
                          <a:cs typeface="Times New Roman" pitchFamily="18" charset="0"/>
                        </a:rPr>
                        <a:t>S2</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Lucida Sans Unicode" pitchFamily="34" charset="0"/>
                          <a:cs typeface="Times New Roman" pitchFamily="18" charset="0"/>
                        </a:rPr>
                        <a:t>S3</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Lucida Sans Unicode" pitchFamily="34" charset="0"/>
                          <a:cs typeface="Times New Roman" pitchFamily="18" charset="0"/>
                        </a:rPr>
                        <a:t>S4</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Lucida Sans Unicode" pitchFamily="34" charset="0"/>
                          <a:cs typeface="Times New Roman" pitchFamily="18" charset="0"/>
                        </a:rPr>
                        <a:t>S5</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Lucida Sans Unicode" pitchFamily="34" charset="0"/>
                          <a:cs typeface="Times New Roman" pitchFamily="18" charset="0"/>
                        </a:rPr>
                        <a:t>S6</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Lucida Sans Unicode" pitchFamily="34" charset="0"/>
                          <a:cs typeface="Times New Roman" pitchFamily="18" charset="0"/>
                        </a:rPr>
                        <a:t>S7</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Lucida Sans Unicode" pitchFamily="34" charset="0"/>
                          <a:cs typeface="Times New Roman" pitchFamily="18" charset="0"/>
                        </a:rPr>
                        <a:t>S8</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Lucida Sans Unicode" pitchFamily="34" charset="0"/>
                          <a:cs typeface="Times New Roman" pitchFamily="18" charset="0"/>
                        </a:rPr>
                        <a:t>S9</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Lucida Sans Unicode" pitchFamily="34" charset="0"/>
                          <a:cs typeface="Times New Roman" pitchFamily="18" charset="0"/>
                        </a:rPr>
                        <a:t>Częstość przewagi</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Lucida Sans Unicode" pitchFamily="34" charset="0"/>
                          <a:cs typeface="Times New Roman" pitchFamily="18" charset="0"/>
                        </a:rPr>
                        <a:t>Waga</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extLst>
                  <a:ext uri="{0D108BD9-81ED-4DB2-BD59-A6C34878D82A}">
                    <a16:rowId xmlns:a16="http://schemas.microsoft.com/office/drawing/2014/main" val="10000"/>
                  </a:ext>
                </a:extLst>
              </a:tr>
              <a:tr h="32006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bg1"/>
                          </a:solidFill>
                          <a:effectLst/>
                          <a:latin typeface="Lucida Sans Unicode" pitchFamily="34" charset="0"/>
                          <a:cs typeface="Times New Roman" pitchFamily="18" charset="0"/>
                        </a:rPr>
                        <a:t>S1</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006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bg1"/>
                          </a:solidFill>
                          <a:effectLst/>
                          <a:latin typeface="Lucida Sans Unicode" pitchFamily="34" charset="0"/>
                          <a:cs typeface="Times New Roman" pitchFamily="18" charset="0"/>
                        </a:rPr>
                        <a:t>S2</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006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bg1"/>
                          </a:solidFill>
                          <a:effectLst/>
                          <a:latin typeface="Lucida Sans Unicode" pitchFamily="34" charset="0"/>
                          <a:cs typeface="Times New Roman" pitchFamily="18" charset="0"/>
                        </a:rPr>
                        <a:t>S3</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006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bg1"/>
                          </a:solidFill>
                          <a:effectLst/>
                          <a:latin typeface="Lucida Sans Unicode" pitchFamily="34" charset="0"/>
                          <a:cs typeface="Times New Roman" pitchFamily="18" charset="0"/>
                        </a:rPr>
                        <a:t>S4</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006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bg1"/>
                          </a:solidFill>
                          <a:effectLst/>
                          <a:latin typeface="Lucida Sans Unicode" pitchFamily="34" charset="0"/>
                          <a:cs typeface="Times New Roman" pitchFamily="18" charset="0"/>
                        </a:rPr>
                        <a:t>S5</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006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bg1"/>
                          </a:solidFill>
                          <a:effectLst/>
                          <a:latin typeface="Lucida Sans Unicode" pitchFamily="34" charset="0"/>
                          <a:cs typeface="Times New Roman" pitchFamily="18" charset="0"/>
                        </a:rPr>
                        <a:t>S6</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006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bg1"/>
                          </a:solidFill>
                          <a:effectLst/>
                          <a:latin typeface="Lucida Sans Unicode" pitchFamily="34" charset="0"/>
                          <a:cs typeface="Times New Roman" pitchFamily="18" charset="0"/>
                        </a:rPr>
                        <a:t>S7</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006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bg1"/>
                          </a:solidFill>
                          <a:effectLst/>
                          <a:latin typeface="Lucida Sans Unicode" pitchFamily="34" charset="0"/>
                          <a:cs typeface="Times New Roman" pitchFamily="18" charset="0"/>
                        </a:rPr>
                        <a:t>S8</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2006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bg1"/>
                          </a:solidFill>
                          <a:effectLst/>
                          <a:latin typeface="Lucida Sans Unicode" pitchFamily="34" charset="0"/>
                          <a:cs typeface="Times New Roman" pitchFamily="18" charset="0"/>
                        </a:rPr>
                        <a:t>S9</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2006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1" i="0" u="none" strike="noStrike" cap="none" normalizeH="0" baseline="0" dirty="0" smtClean="0">
                          <a:ln>
                            <a:noFill/>
                          </a:ln>
                          <a:solidFill>
                            <a:schemeClr val="bg1"/>
                          </a:solidFill>
                          <a:effectLst/>
                          <a:latin typeface="Lucida Sans Unicode" pitchFamily="34" charset="0"/>
                          <a:cs typeface="Times New Roman" pitchFamily="18" charset="0"/>
                        </a:rPr>
                        <a:t>Suma</a:t>
                      </a:r>
                      <a:endParaRPr kumimoji="0" lang="pl-PL" sz="1400" b="0" i="0" u="none" strike="noStrike" cap="none" normalizeH="0" baseline="0" dirty="0" smtClean="0">
                        <a:ln>
                          <a:noFill/>
                        </a:ln>
                        <a:solidFill>
                          <a:schemeClr val="bg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CCCCCC"/>
                      </a:bgClr>
                    </a:patt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CCCCCC"/>
                      </a:bgClr>
                    </a:patt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CCCCCC"/>
                      </a:bgClr>
                    </a:patt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CCCCCC"/>
                      </a:bgClr>
                    </a:patt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CCCCCC"/>
                      </a:bgClr>
                    </a:patt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CCCCCC"/>
                      </a:bgClr>
                    </a:patt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CCCCCC"/>
                      </a:bgClr>
                    </a:patt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CCCCCC"/>
                      </a:bgClr>
                    </a:patt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CCCCCC"/>
                      </a:bgClr>
                    </a:patt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CCCCCC"/>
                      </a:bgClr>
                    </a:patt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CCCCCC"/>
                      </a:bgClr>
                    </a:pattFill>
                  </a:tcPr>
                </a:tc>
                <a:extLst>
                  <a:ext uri="{0D108BD9-81ED-4DB2-BD59-A6C34878D82A}">
                    <a16:rowId xmlns:a16="http://schemas.microsoft.com/office/drawing/2014/main" val="10010"/>
                  </a:ext>
                </a:extLst>
              </a:tr>
            </a:tbl>
          </a:graphicData>
        </a:graphic>
      </p:graphicFrame>
      <p:sp>
        <p:nvSpPr>
          <p:cNvPr id="264" name="Prostokąt 263"/>
          <p:cNvSpPr>
            <a:spLocks noChangeArrowheads="1"/>
          </p:cNvSpPr>
          <p:nvPr/>
        </p:nvSpPr>
        <p:spPr bwMode="auto">
          <a:xfrm>
            <a:off x="2357438" y="2571750"/>
            <a:ext cx="357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a:t>
            </a:r>
          </a:p>
        </p:txBody>
      </p:sp>
      <p:sp>
        <p:nvSpPr>
          <p:cNvPr id="265" name="Prostokąt 264"/>
          <p:cNvSpPr>
            <a:spLocks noChangeArrowheads="1"/>
          </p:cNvSpPr>
          <p:nvPr/>
        </p:nvSpPr>
        <p:spPr bwMode="auto">
          <a:xfrm>
            <a:off x="2714625" y="2571750"/>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a:t>
            </a:r>
          </a:p>
        </p:txBody>
      </p:sp>
      <p:sp>
        <p:nvSpPr>
          <p:cNvPr id="266" name="Prostokąt 265"/>
          <p:cNvSpPr>
            <a:spLocks noChangeArrowheads="1"/>
          </p:cNvSpPr>
          <p:nvPr/>
        </p:nvSpPr>
        <p:spPr bwMode="auto">
          <a:xfrm>
            <a:off x="3071813" y="2571750"/>
            <a:ext cx="357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a:t>
            </a:r>
          </a:p>
        </p:txBody>
      </p:sp>
      <p:sp>
        <p:nvSpPr>
          <p:cNvPr id="267" name="Prostokąt 266"/>
          <p:cNvSpPr>
            <a:spLocks noChangeArrowheads="1"/>
          </p:cNvSpPr>
          <p:nvPr/>
        </p:nvSpPr>
        <p:spPr bwMode="auto">
          <a:xfrm>
            <a:off x="3429000" y="2571750"/>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a:t>
            </a:r>
          </a:p>
        </p:txBody>
      </p:sp>
      <p:sp>
        <p:nvSpPr>
          <p:cNvPr id="268" name="Prostokąt 267"/>
          <p:cNvSpPr>
            <a:spLocks noChangeArrowheads="1"/>
          </p:cNvSpPr>
          <p:nvPr/>
        </p:nvSpPr>
        <p:spPr bwMode="auto">
          <a:xfrm>
            <a:off x="3786188" y="2571750"/>
            <a:ext cx="357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a:t>
            </a:r>
          </a:p>
        </p:txBody>
      </p:sp>
      <p:sp>
        <p:nvSpPr>
          <p:cNvPr id="269" name="Prostokąt 268"/>
          <p:cNvSpPr>
            <a:spLocks noChangeArrowheads="1"/>
          </p:cNvSpPr>
          <p:nvPr/>
        </p:nvSpPr>
        <p:spPr bwMode="auto">
          <a:xfrm>
            <a:off x="4143375" y="2571750"/>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a:t>
            </a:r>
          </a:p>
        </p:txBody>
      </p:sp>
      <p:sp>
        <p:nvSpPr>
          <p:cNvPr id="270" name="Prostokąt 269"/>
          <p:cNvSpPr>
            <a:spLocks noChangeArrowheads="1"/>
          </p:cNvSpPr>
          <p:nvPr/>
        </p:nvSpPr>
        <p:spPr bwMode="auto">
          <a:xfrm>
            <a:off x="4500563" y="2571750"/>
            <a:ext cx="428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a:t>
            </a:r>
          </a:p>
        </p:txBody>
      </p:sp>
      <p:sp>
        <p:nvSpPr>
          <p:cNvPr id="271" name="Prostokąt 270"/>
          <p:cNvSpPr>
            <a:spLocks noChangeArrowheads="1"/>
          </p:cNvSpPr>
          <p:nvPr/>
        </p:nvSpPr>
        <p:spPr bwMode="auto">
          <a:xfrm>
            <a:off x="4929188" y="2571750"/>
            <a:ext cx="428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a:t>
            </a:r>
          </a:p>
        </p:txBody>
      </p:sp>
      <p:sp>
        <p:nvSpPr>
          <p:cNvPr id="272" name="Prostokąt 271"/>
          <p:cNvSpPr>
            <a:spLocks noChangeArrowheads="1"/>
          </p:cNvSpPr>
          <p:nvPr/>
        </p:nvSpPr>
        <p:spPr bwMode="auto">
          <a:xfrm>
            <a:off x="5357813" y="257175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8 </a:t>
            </a:r>
          </a:p>
        </p:txBody>
      </p:sp>
      <p:grpSp>
        <p:nvGrpSpPr>
          <p:cNvPr id="273" name="Grupa 74"/>
          <p:cNvGrpSpPr>
            <a:grpSpLocks/>
          </p:cNvGrpSpPr>
          <p:nvPr/>
        </p:nvGrpSpPr>
        <p:grpSpPr bwMode="auto">
          <a:xfrm>
            <a:off x="2714625" y="2906713"/>
            <a:ext cx="3786188" cy="2236787"/>
            <a:chOff x="2714612" y="2906909"/>
            <a:chExt cx="3786214" cy="2236603"/>
          </a:xfrm>
        </p:grpSpPr>
        <p:sp>
          <p:nvSpPr>
            <p:cNvPr id="274" name="Prostokąt 36"/>
            <p:cNvSpPr>
              <a:spLocks noChangeArrowheads="1"/>
            </p:cNvSpPr>
            <p:nvPr/>
          </p:nvSpPr>
          <p:spPr bwMode="auto">
            <a:xfrm>
              <a:off x="2714612" y="2906909"/>
              <a:ext cx="357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275" name="Prostokąt 37"/>
            <p:cNvSpPr>
              <a:spLocks noChangeArrowheads="1"/>
            </p:cNvSpPr>
            <p:nvPr/>
          </p:nvSpPr>
          <p:spPr bwMode="auto">
            <a:xfrm>
              <a:off x="3071802" y="2906909"/>
              <a:ext cx="357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276" name="Prostokąt 38"/>
            <p:cNvSpPr>
              <a:spLocks noChangeArrowheads="1"/>
            </p:cNvSpPr>
            <p:nvPr/>
          </p:nvSpPr>
          <p:spPr bwMode="auto">
            <a:xfrm>
              <a:off x="3428992" y="2906909"/>
              <a:ext cx="357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277" name="Prostokąt 39"/>
            <p:cNvSpPr>
              <a:spLocks noChangeArrowheads="1"/>
            </p:cNvSpPr>
            <p:nvPr/>
          </p:nvSpPr>
          <p:spPr bwMode="auto">
            <a:xfrm>
              <a:off x="3786182" y="2906909"/>
              <a:ext cx="357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278" name="Prostokąt 40"/>
            <p:cNvSpPr>
              <a:spLocks noChangeArrowheads="1"/>
            </p:cNvSpPr>
            <p:nvPr/>
          </p:nvSpPr>
          <p:spPr bwMode="auto">
            <a:xfrm>
              <a:off x="4143372" y="2906909"/>
              <a:ext cx="357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279" name="Prostokąt 41"/>
            <p:cNvSpPr>
              <a:spLocks noChangeArrowheads="1"/>
            </p:cNvSpPr>
            <p:nvPr/>
          </p:nvSpPr>
          <p:spPr bwMode="auto">
            <a:xfrm>
              <a:off x="4500562" y="2906909"/>
              <a:ext cx="4286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280" name="Prostokąt 43"/>
            <p:cNvSpPr>
              <a:spLocks noChangeArrowheads="1"/>
            </p:cNvSpPr>
            <p:nvPr/>
          </p:nvSpPr>
          <p:spPr bwMode="auto">
            <a:xfrm>
              <a:off x="4929190" y="2906909"/>
              <a:ext cx="4286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281" name="Prostokąt 44"/>
            <p:cNvSpPr>
              <a:spLocks noChangeArrowheads="1"/>
            </p:cNvSpPr>
            <p:nvPr/>
          </p:nvSpPr>
          <p:spPr bwMode="auto">
            <a:xfrm>
              <a:off x="3071802" y="3214686"/>
              <a:ext cx="357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282" name="Prostokąt 45"/>
            <p:cNvSpPr>
              <a:spLocks noChangeArrowheads="1"/>
            </p:cNvSpPr>
            <p:nvPr/>
          </p:nvSpPr>
          <p:spPr bwMode="auto">
            <a:xfrm>
              <a:off x="3428992" y="3214686"/>
              <a:ext cx="357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283" name="Prostokąt 47"/>
            <p:cNvSpPr>
              <a:spLocks noChangeArrowheads="1"/>
            </p:cNvSpPr>
            <p:nvPr/>
          </p:nvSpPr>
          <p:spPr bwMode="auto">
            <a:xfrm>
              <a:off x="3786182" y="3214686"/>
              <a:ext cx="357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284" name="Prostokąt 48"/>
            <p:cNvSpPr>
              <a:spLocks noChangeArrowheads="1"/>
            </p:cNvSpPr>
            <p:nvPr/>
          </p:nvSpPr>
          <p:spPr bwMode="auto">
            <a:xfrm>
              <a:off x="4143372" y="3214686"/>
              <a:ext cx="357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285" name="Prostokąt 49"/>
            <p:cNvSpPr>
              <a:spLocks noChangeArrowheads="1"/>
            </p:cNvSpPr>
            <p:nvPr/>
          </p:nvSpPr>
          <p:spPr bwMode="auto">
            <a:xfrm>
              <a:off x="4500562" y="3214686"/>
              <a:ext cx="4286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286" name="Prostokąt 50"/>
            <p:cNvSpPr>
              <a:spLocks noChangeArrowheads="1"/>
            </p:cNvSpPr>
            <p:nvPr/>
          </p:nvSpPr>
          <p:spPr bwMode="auto">
            <a:xfrm>
              <a:off x="4929190" y="3214686"/>
              <a:ext cx="4286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287" name="Prostokąt 51"/>
            <p:cNvSpPr>
              <a:spLocks noChangeArrowheads="1"/>
            </p:cNvSpPr>
            <p:nvPr/>
          </p:nvSpPr>
          <p:spPr bwMode="auto">
            <a:xfrm>
              <a:off x="3428992" y="3549851"/>
              <a:ext cx="357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288" name="Prostokąt 52"/>
            <p:cNvSpPr>
              <a:spLocks noChangeArrowheads="1"/>
            </p:cNvSpPr>
            <p:nvPr/>
          </p:nvSpPr>
          <p:spPr bwMode="auto">
            <a:xfrm>
              <a:off x="3786182" y="3549851"/>
              <a:ext cx="357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289" name="Prostokąt 53"/>
            <p:cNvSpPr>
              <a:spLocks noChangeArrowheads="1"/>
            </p:cNvSpPr>
            <p:nvPr/>
          </p:nvSpPr>
          <p:spPr bwMode="auto">
            <a:xfrm>
              <a:off x="4143372" y="3549851"/>
              <a:ext cx="357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290" name="Prostokąt 54"/>
            <p:cNvSpPr>
              <a:spLocks noChangeArrowheads="1"/>
            </p:cNvSpPr>
            <p:nvPr/>
          </p:nvSpPr>
          <p:spPr bwMode="auto">
            <a:xfrm>
              <a:off x="4500562" y="3549851"/>
              <a:ext cx="4286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291" name="Prostokąt 55"/>
            <p:cNvSpPr>
              <a:spLocks noChangeArrowheads="1"/>
            </p:cNvSpPr>
            <p:nvPr/>
          </p:nvSpPr>
          <p:spPr bwMode="auto">
            <a:xfrm>
              <a:off x="4929190" y="3549851"/>
              <a:ext cx="4286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292" name="Prostokąt 57"/>
            <p:cNvSpPr>
              <a:spLocks noChangeArrowheads="1"/>
            </p:cNvSpPr>
            <p:nvPr/>
          </p:nvSpPr>
          <p:spPr bwMode="auto">
            <a:xfrm>
              <a:off x="3786182" y="3857628"/>
              <a:ext cx="357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293" name="Prostokąt 58"/>
            <p:cNvSpPr>
              <a:spLocks noChangeArrowheads="1"/>
            </p:cNvSpPr>
            <p:nvPr/>
          </p:nvSpPr>
          <p:spPr bwMode="auto">
            <a:xfrm>
              <a:off x="4143372" y="3857628"/>
              <a:ext cx="357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294" name="Prostokąt 59"/>
            <p:cNvSpPr>
              <a:spLocks noChangeArrowheads="1"/>
            </p:cNvSpPr>
            <p:nvPr/>
          </p:nvSpPr>
          <p:spPr bwMode="auto">
            <a:xfrm>
              <a:off x="4500562" y="3857628"/>
              <a:ext cx="4286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295" name="Prostokąt 60"/>
            <p:cNvSpPr>
              <a:spLocks noChangeArrowheads="1"/>
            </p:cNvSpPr>
            <p:nvPr/>
          </p:nvSpPr>
          <p:spPr bwMode="auto">
            <a:xfrm>
              <a:off x="4929190" y="3857628"/>
              <a:ext cx="4286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296" name="Prostokąt 61"/>
            <p:cNvSpPr>
              <a:spLocks noChangeArrowheads="1"/>
            </p:cNvSpPr>
            <p:nvPr/>
          </p:nvSpPr>
          <p:spPr bwMode="auto">
            <a:xfrm>
              <a:off x="4143372" y="4192793"/>
              <a:ext cx="357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297" name="Prostokąt 62"/>
            <p:cNvSpPr>
              <a:spLocks noChangeArrowheads="1"/>
            </p:cNvSpPr>
            <p:nvPr/>
          </p:nvSpPr>
          <p:spPr bwMode="auto">
            <a:xfrm>
              <a:off x="4500562" y="4192793"/>
              <a:ext cx="4286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298" name="Prostokąt 63"/>
            <p:cNvSpPr>
              <a:spLocks noChangeArrowheads="1"/>
            </p:cNvSpPr>
            <p:nvPr/>
          </p:nvSpPr>
          <p:spPr bwMode="auto">
            <a:xfrm>
              <a:off x="4929190" y="4192793"/>
              <a:ext cx="4286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299" name="Prostokąt 64"/>
            <p:cNvSpPr>
              <a:spLocks noChangeArrowheads="1"/>
            </p:cNvSpPr>
            <p:nvPr/>
          </p:nvSpPr>
          <p:spPr bwMode="auto">
            <a:xfrm>
              <a:off x="4500562" y="4500570"/>
              <a:ext cx="4286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300" name="Prostokąt 65"/>
            <p:cNvSpPr>
              <a:spLocks noChangeArrowheads="1"/>
            </p:cNvSpPr>
            <p:nvPr/>
          </p:nvSpPr>
          <p:spPr bwMode="auto">
            <a:xfrm>
              <a:off x="4929190" y="4500570"/>
              <a:ext cx="4286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301" name="Prostokąt 66"/>
            <p:cNvSpPr>
              <a:spLocks noChangeArrowheads="1"/>
            </p:cNvSpPr>
            <p:nvPr/>
          </p:nvSpPr>
          <p:spPr bwMode="auto">
            <a:xfrm>
              <a:off x="4929190" y="4835735"/>
              <a:ext cx="4286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302" name="Prostokąt 67"/>
            <p:cNvSpPr>
              <a:spLocks noChangeArrowheads="1"/>
            </p:cNvSpPr>
            <p:nvPr/>
          </p:nvSpPr>
          <p:spPr bwMode="auto">
            <a:xfrm>
              <a:off x="5357818" y="2906909"/>
              <a:ext cx="11430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7</a:t>
              </a:r>
            </a:p>
          </p:txBody>
        </p:sp>
        <p:sp>
          <p:nvSpPr>
            <p:cNvPr id="303" name="Prostokąt 68"/>
            <p:cNvSpPr>
              <a:spLocks noChangeArrowheads="1"/>
            </p:cNvSpPr>
            <p:nvPr/>
          </p:nvSpPr>
          <p:spPr bwMode="auto">
            <a:xfrm>
              <a:off x="5357818" y="3214686"/>
              <a:ext cx="11430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6</a:t>
              </a:r>
            </a:p>
          </p:txBody>
        </p:sp>
        <p:sp>
          <p:nvSpPr>
            <p:cNvPr id="304" name="Prostokąt 69"/>
            <p:cNvSpPr>
              <a:spLocks noChangeArrowheads="1"/>
            </p:cNvSpPr>
            <p:nvPr/>
          </p:nvSpPr>
          <p:spPr bwMode="auto">
            <a:xfrm>
              <a:off x="5357818" y="3549851"/>
              <a:ext cx="11430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5</a:t>
              </a:r>
            </a:p>
          </p:txBody>
        </p:sp>
        <p:sp>
          <p:nvSpPr>
            <p:cNvPr id="305" name="Prostokąt 70"/>
            <p:cNvSpPr>
              <a:spLocks noChangeArrowheads="1"/>
            </p:cNvSpPr>
            <p:nvPr/>
          </p:nvSpPr>
          <p:spPr bwMode="auto">
            <a:xfrm>
              <a:off x="5357818" y="3857628"/>
              <a:ext cx="11430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4</a:t>
              </a:r>
            </a:p>
          </p:txBody>
        </p:sp>
        <p:sp>
          <p:nvSpPr>
            <p:cNvPr id="306" name="Prostokąt 71"/>
            <p:cNvSpPr>
              <a:spLocks noChangeArrowheads="1"/>
            </p:cNvSpPr>
            <p:nvPr/>
          </p:nvSpPr>
          <p:spPr bwMode="auto">
            <a:xfrm>
              <a:off x="5357818" y="4192793"/>
              <a:ext cx="11430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3</a:t>
              </a:r>
            </a:p>
          </p:txBody>
        </p:sp>
        <p:sp>
          <p:nvSpPr>
            <p:cNvPr id="307" name="Prostokąt 72"/>
            <p:cNvSpPr>
              <a:spLocks noChangeArrowheads="1"/>
            </p:cNvSpPr>
            <p:nvPr/>
          </p:nvSpPr>
          <p:spPr bwMode="auto">
            <a:xfrm>
              <a:off x="5357818" y="4500570"/>
              <a:ext cx="11430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2</a:t>
              </a:r>
            </a:p>
          </p:txBody>
        </p:sp>
        <p:sp>
          <p:nvSpPr>
            <p:cNvPr id="308" name="Prostokąt 73"/>
            <p:cNvSpPr>
              <a:spLocks noChangeArrowheads="1"/>
            </p:cNvSpPr>
            <p:nvPr/>
          </p:nvSpPr>
          <p:spPr bwMode="auto">
            <a:xfrm>
              <a:off x="5357818" y="4835735"/>
              <a:ext cx="11430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1</a:t>
              </a:r>
            </a:p>
          </p:txBody>
        </p:sp>
      </p:grpSp>
      <p:sp>
        <p:nvSpPr>
          <p:cNvPr id="309" name="Prostokąt 308"/>
          <p:cNvSpPr>
            <a:spLocks noChangeArrowheads="1"/>
          </p:cNvSpPr>
          <p:nvPr/>
        </p:nvSpPr>
        <p:spPr bwMode="auto">
          <a:xfrm>
            <a:off x="5357813" y="5478463"/>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b="1" smtClean="0">
                <a:solidFill>
                  <a:srgbClr val="000000"/>
                </a:solidFill>
                <a:latin typeface="Lucida Sans Unicode" panose="020B0602030504020204" pitchFamily="34" charset="0"/>
                <a:cs typeface="Times New Roman" panose="02020603050405020304" pitchFamily="18" charset="0"/>
              </a:rPr>
              <a:t>36</a:t>
            </a:r>
            <a:r>
              <a:rPr lang="pl-PL" altLang="pl-PL" sz="1400" smtClean="0">
                <a:solidFill>
                  <a:srgbClr val="000000"/>
                </a:solidFill>
                <a:latin typeface="Lucida Sans Unicode" panose="020B0602030504020204" pitchFamily="34" charset="0"/>
                <a:cs typeface="Times New Roman" panose="02020603050405020304" pitchFamily="18" charset="0"/>
              </a:rPr>
              <a:t> </a:t>
            </a:r>
          </a:p>
        </p:txBody>
      </p:sp>
      <p:sp>
        <p:nvSpPr>
          <p:cNvPr id="310" name="Prostokąt 309"/>
          <p:cNvSpPr>
            <a:spLocks noChangeArrowheads="1"/>
          </p:cNvSpPr>
          <p:nvPr/>
        </p:nvSpPr>
        <p:spPr bwMode="auto">
          <a:xfrm>
            <a:off x="6500813" y="2571750"/>
            <a:ext cx="1214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0,222</a:t>
            </a:r>
          </a:p>
        </p:txBody>
      </p:sp>
      <p:grpSp>
        <p:nvGrpSpPr>
          <p:cNvPr id="311" name="Grupa 86"/>
          <p:cNvGrpSpPr>
            <a:grpSpLocks/>
          </p:cNvGrpSpPr>
          <p:nvPr/>
        </p:nvGrpSpPr>
        <p:grpSpPr bwMode="auto">
          <a:xfrm>
            <a:off x="6500813" y="2906713"/>
            <a:ext cx="1214437" cy="2879725"/>
            <a:chOff x="6500826" y="2906909"/>
            <a:chExt cx="1214446" cy="2879545"/>
          </a:xfrm>
        </p:grpSpPr>
        <p:sp>
          <p:nvSpPr>
            <p:cNvPr id="312" name="Prostokąt 77"/>
            <p:cNvSpPr>
              <a:spLocks noChangeArrowheads="1"/>
            </p:cNvSpPr>
            <p:nvPr/>
          </p:nvSpPr>
          <p:spPr bwMode="auto">
            <a:xfrm>
              <a:off x="6500826" y="2906909"/>
              <a:ext cx="12144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0,194</a:t>
              </a:r>
            </a:p>
          </p:txBody>
        </p:sp>
        <p:sp>
          <p:nvSpPr>
            <p:cNvPr id="313" name="Prostokąt 78"/>
            <p:cNvSpPr>
              <a:spLocks noChangeArrowheads="1"/>
            </p:cNvSpPr>
            <p:nvPr/>
          </p:nvSpPr>
          <p:spPr bwMode="auto">
            <a:xfrm>
              <a:off x="6500826" y="3214686"/>
              <a:ext cx="12144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0,167</a:t>
              </a:r>
            </a:p>
          </p:txBody>
        </p:sp>
        <p:sp>
          <p:nvSpPr>
            <p:cNvPr id="314" name="Prostokąt 79"/>
            <p:cNvSpPr>
              <a:spLocks noChangeArrowheads="1"/>
            </p:cNvSpPr>
            <p:nvPr/>
          </p:nvSpPr>
          <p:spPr bwMode="auto">
            <a:xfrm>
              <a:off x="6500826" y="3549851"/>
              <a:ext cx="12144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0,139</a:t>
              </a:r>
            </a:p>
          </p:txBody>
        </p:sp>
        <p:sp>
          <p:nvSpPr>
            <p:cNvPr id="315" name="Prostokąt 80"/>
            <p:cNvSpPr>
              <a:spLocks noChangeArrowheads="1"/>
            </p:cNvSpPr>
            <p:nvPr/>
          </p:nvSpPr>
          <p:spPr bwMode="auto">
            <a:xfrm>
              <a:off x="6500826" y="3857628"/>
              <a:ext cx="12144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0,111</a:t>
              </a:r>
            </a:p>
          </p:txBody>
        </p:sp>
        <p:sp>
          <p:nvSpPr>
            <p:cNvPr id="316" name="Prostokąt 81"/>
            <p:cNvSpPr>
              <a:spLocks noChangeArrowheads="1"/>
            </p:cNvSpPr>
            <p:nvPr/>
          </p:nvSpPr>
          <p:spPr bwMode="auto">
            <a:xfrm>
              <a:off x="6500826" y="4192793"/>
              <a:ext cx="12144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0,083</a:t>
              </a:r>
            </a:p>
          </p:txBody>
        </p:sp>
        <p:sp>
          <p:nvSpPr>
            <p:cNvPr id="317" name="Prostokąt 82"/>
            <p:cNvSpPr>
              <a:spLocks noChangeArrowheads="1"/>
            </p:cNvSpPr>
            <p:nvPr/>
          </p:nvSpPr>
          <p:spPr bwMode="auto">
            <a:xfrm>
              <a:off x="6500826" y="4500570"/>
              <a:ext cx="12144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0,056</a:t>
              </a:r>
            </a:p>
          </p:txBody>
        </p:sp>
        <p:sp>
          <p:nvSpPr>
            <p:cNvPr id="318" name="Prostokąt 83"/>
            <p:cNvSpPr>
              <a:spLocks noChangeArrowheads="1"/>
            </p:cNvSpPr>
            <p:nvPr/>
          </p:nvSpPr>
          <p:spPr bwMode="auto">
            <a:xfrm>
              <a:off x="6500826" y="4835735"/>
              <a:ext cx="12144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0,028</a:t>
              </a:r>
            </a:p>
          </p:txBody>
        </p:sp>
        <p:sp>
          <p:nvSpPr>
            <p:cNvPr id="319" name="Prostokąt 84"/>
            <p:cNvSpPr>
              <a:spLocks noChangeArrowheads="1"/>
            </p:cNvSpPr>
            <p:nvPr/>
          </p:nvSpPr>
          <p:spPr bwMode="auto">
            <a:xfrm>
              <a:off x="6500826" y="5143512"/>
              <a:ext cx="12144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0,00</a:t>
              </a:r>
            </a:p>
          </p:txBody>
        </p:sp>
        <p:sp>
          <p:nvSpPr>
            <p:cNvPr id="320" name="Prostokąt 85"/>
            <p:cNvSpPr>
              <a:spLocks noChangeArrowheads="1"/>
            </p:cNvSpPr>
            <p:nvPr/>
          </p:nvSpPr>
          <p:spPr bwMode="auto">
            <a:xfrm>
              <a:off x="6500826" y="5478677"/>
              <a:ext cx="12144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b="1" smtClean="0">
                  <a:solidFill>
                    <a:srgbClr val="000000"/>
                  </a:solidFill>
                  <a:latin typeface="Lucida Sans Unicode" panose="020B0602030504020204" pitchFamily="34" charset="0"/>
                  <a:cs typeface="Times New Roman" panose="02020603050405020304" pitchFamily="18" charset="0"/>
                </a:rPr>
                <a:t>1,00</a:t>
              </a:r>
            </a:p>
          </p:txBody>
        </p:sp>
      </p:grpSp>
      <p:sp>
        <p:nvSpPr>
          <p:cNvPr id="321" name="Symbol zastępczy zawartości 46"/>
          <p:cNvSpPr txBox="1">
            <a:spLocks/>
          </p:cNvSpPr>
          <p:nvPr/>
        </p:nvSpPr>
        <p:spPr bwMode="auto">
          <a:xfrm>
            <a:off x="485775" y="1500188"/>
            <a:ext cx="851535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Font typeface="Wingdings 3" pitchFamily="18" charset="2"/>
              <a:buNone/>
              <a:defRPr/>
            </a:pPr>
            <a:r>
              <a:rPr lang="pl-PL" altLang="pl-PL" sz="1800" b="1" kern="0" smtClean="0">
                <a:solidFill>
                  <a:srgbClr val="000000"/>
                </a:solidFill>
                <a:latin typeface="Arial"/>
                <a:cs typeface="Arial"/>
              </a:rPr>
              <a:t>Krok 6 – uwzględnienie wag w klasyfikacji</a:t>
            </a:r>
            <a:endParaRPr lang="pl-PL" altLang="pl-PL" sz="1800" b="1" kern="0" dirty="0" smtClean="0">
              <a:solidFill>
                <a:srgbClr val="000000"/>
              </a:solidFill>
              <a:latin typeface="Arial"/>
              <a:cs typeface="Arial"/>
            </a:endParaRPr>
          </a:p>
        </p:txBody>
      </p:sp>
      <p:graphicFrame>
        <p:nvGraphicFramePr>
          <p:cNvPr id="322" name="Tabela 321"/>
          <p:cNvGraphicFramePr>
            <a:graphicFrameLocks noGrp="1"/>
          </p:cNvGraphicFramePr>
          <p:nvPr/>
        </p:nvGraphicFramePr>
        <p:xfrm>
          <a:off x="2357438" y="2071688"/>
          <a:ext cx="5214936" cy="4064005"/>
        </p:xfrm>
        <a:graphic>
          <a:graphicData uri="http://schemas.openxmlformats.org/drawingml/2006/table">
            <a:tbl>
              <a:tblPr/>
              <a:tblGrid>
                <a:gridCol w="733104">
                  <a:extLst>
                    <a:ext uri="{9D8B030D-6E8A-4147-A177-3AD203B41FA5}">
                      <a16:colId xmlns:a16="http://schemas.microsoft.com/office/drawing/2014/main" val="20000"/>
                    </a:ext>
                  </a:extLst>
                </a:gridCol>
                <a:gridCol w="707307">
                  <a:extLst>
                    <a:ext uri="{9D8B030D-6E8A-4147-A177-3AD203B41FA5}">
                      <a16:colId xmlns:a16="http://schemas.microsoft.com/office/drawing/2014/main" val="20001"/>
                    </a:ext>
                  </a:extLst>
                </a:gridCol>
                <a:gridCol w="708139">
                  <a:extLst>
                    <a:ext uri="{9D8B030D-6E8A-4147-A177-3AD203B41FA5}">
                      <a16:colId xmlns:a16="http://schemas.microsoft.com/office/drawing/2014/main" val="20002"/>
                    </a:ext>
                  </a:extLst>
                </a:gridCol>
                <a:gridCol w="707307">
                  <a:extLst>
                    <a:ext uri="{9D8B030D-6E8A-4147-A177-3AD203B41FA5}">
                      <a16:colId xmlns:a16="http://schemas.microsoft.com/office/drawing/2014/main" val="20003"/>
                    </a:ext>
                  </a:extLst>
                </a:gridCol>
                <a:gridCol w="708139">
                  <a:extLst>
                    <a:ext uri="{9D8B030D-6E8A-4147-A177-3AD203B41FA5}">
                      <a16:colId xmlns:a16="http://schemas.microsoft.com/office/drawing/2014/main" val="20004"/>
                    </a:ext>
                  </a:extLst>
                </a:gridCol>
                <a:gridCol w="825470">
                  <a:extLst>
                    <a:ext uri="{9D8B030D-6E8A-4147-A177-3AD203B41FA5}">
                      <a16:colId xmlns:a16="http://schemas.microsoft.com/office/drawing/2014/main" val="20005"/>
                    </a:ext>
                  </a:extLst>
                </a:gridCol>
                <a:gridCol w="825470">
                  <a:extLst>
                    <a:ext uri="{9D8B030D-6E8A-4147-A177-3AD203B41FA5}">
                      <a16:colId xmlns:a16="http://schemas.microsoft.com/office/drawing/2014/main" val="20006"/>
                    </a:ext>
                  </a:extLst>
                </a:gridCol>
              </a:tblGrid>
              <a:tr h="369455">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endParaRPr lang="pl-PL" sz="1400" dirty="0">
                        <a:solidFill>
                          <a:srgbClr val="000000"/>
                        </a:solidFill>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dirty="0">
                          <a:solidFill>
                            <a:srgbClr val="000000"/>
                          </a:solidFill>
                          <a:latin typeface="+mj-lt"/>
                          <a:ea typeface="Times New Roman"/>
                          <a:cs typeface="Times New Roman"/>
                        </a:rPr>
                        <a:t>Waga</a:t>
                      </a:r>
                      <a:endParaRPr lang="pl-PL" sz="1400" dirty="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dirty="0">
                          <a:solidFill>
                            <a:srgbClr val="000000"/>
                          </a:solidFill>
                          <a:latin typeface="+mj-lt"/>
                          <a:ea typeface="Times New Roman"/>
                          <a:cs typeface="Times New Roman"/>
                        </a:rPr>
                        <a:t>D1</a:t>
                      </a:r>
                      <a:endParaRPr lang="pl-PL" sz="1400" dirty="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dirty="0">
                          <a:solidFill>
                            <a:srgbClr val="000000"/>
                          </a:solidFill>
                          <a:latin typeface="+mj-lt"/>
                          <a:ea typeface="Times New Roman"/>
                          <a:cs typeface="Times New Roman"/>
                        </a:rPr>
                        <a:t>D2</a:t>
                      </a:r>
                      <a:endParaRPr lang="pl-PL" sz="1400" dirty="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dirty="0">
                          <a:solidFill>
                            <a:srgbClr val="000000"/>
                          </a:solidFill>
                          <a:latin typeface="+mj-lt"/>
                          <a:ea typeface="Times New Roman"/>
                          <a:cs typeface="Times New Roman"/>
                        </a:rPr>
                        <a:t>D3</a:t>
                      </a:r>
                      <a:endParaRPr lang="pl-PL" sz="1400" dirty="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dirty="0">
                          <a:solidFill>
                            <a:srgbClr val="000000"/>
                          </a:solidFill>
                          <a:latin typeface="+mj-lt"/>
                          <a:ea typeface="Times New Roman"/>
                          <a:cs typeface="Times New Roman"/>
                        </a:rPr>
                        <a:t>D4</a:t>
                      </a:r>
                      <a:endParaRPr lang="pl-PL" sz="1400" dirty="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dirty="0">
                          <a:solidFill>
                            <a:srgbClr val="000000"/>
                          </a:solidFill>
                          <a:latin typeface="+mj-lt"/>
                          <a:ea typeface="Times New Roman"/>
                          <a:cs typeface="Times New Roman"/>
                        </a:rPr>
                        <a:t>D5</a:t>
                      </a:r>
                      <a:endParaRPr lang="pl-PL" sz="1400" dirty="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extLst>
                  <a:ext uri="{0D108BD9-81ED-4DB2-BD59-A6C34878D82A}">
                    <a16:rowId xmlns:a16="http://schemas.microsoft.com/office/drawing/2014/main" val="10000"/>
                  </a:ext>
                </a:extLst>
              </a:tr>
              <a:tr h="369455">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dirty="0">
                          <a:solidFill>
                            <a:schemeClr val="bg1"/>
                          </a:solidFill>
                          <a:latin typeface="+mj-lt"/>
                          <a:ea typeface="Times New Roman"/>
                          <a:cs typeface="Times New Roman"/>
                        </a:rPr>
                        <a:t>S1</a:t>
                      </a: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dirty="0">
                          <a:solidFill>
                            <a:srgbClr val="000000"/>
                          </a:solidFill>
                          <a:latin typeface="+mj-lt"/>
                          <a:ea typeface="Times New Roman"/>
                          <a:cs typeface="Times New Roman"/>
                        </a:rPr>
                        <a:t>0,222</a:t>
                      </a:r>
                      <a:endParaRPr lang="pl-PL" sz="1400" dirty="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0,444</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0,222</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2,222</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1,556</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1,111</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9455">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dirty="0">
                          <a:solidFill>
                            <a:schemeClr val="bg1"/>
                          </a:solidFill>
                          <a:latin typeface="+mj-lt"/>
                          <a:ea typeface="Times New Roman"/>
                          <a:cs typeface="Times New Roman"/>
                        </a:rPr>
                        <a:t>S2</a:t>
                      </a: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dirty="0">
                          <a:solidFill>
                            <a:srgbClr val="000000"/>
                          </a:solidFill>
                          <a:latin typeface="+mj-lt"/>
                          <a:ea typeface="Times New Roman"/>
                          <a:cs typeface="Times New Roman"/>
                        </a:rPr>
                        <a:t>0,194</a:t>
                      </a:r>
                      <a:endParaRPr lang="pl-PL" sz="1400" dirty="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dirty="0">
                          <a:solidFill>
                            <a:srgbClr val="000000"/>
                          </a:solidFill>
                          <a:latin typeface="+mj-lt"/>
                          <a:ea typeface="Times New Roman"/>
                          <a:cs typeface="Times New Roman"/>
                        </a:rPr>
                        <a:t>1,944</a:t>
                      </a:r>
                      <a:endParaRPr lang="pl-PL" sz="1400" dirty="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1,556</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0,778</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1,556</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0,778</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9455">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dirty="0">
                          <a:solidFill>
                            <a:schemeClr val="bg1"/>
                          </a:solidFill>
                          <a:latin typeface="+mj-lt"/>
                          <a:ea typeface="Times New Roman"/>
                          <a:cs typeface="Times New Roman"/>
                        </a:rPr>
                        <a:t>S3</a:t>
                      </a: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0,167</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dirty="0">
                          <a:solidFill>
                            <a:srgbClr val="000000"/>
                          </a:solidFill>
                          <a:latin typeface="+mj-lt"/>
                          <a:ea typeface="Times New Roman"/>
                          <a:cs typeface="Times New Roman"/>
                        </a:rPr>
                        <a:t>0,833</a:t>
                      </a:r>
                      <a:endParaRPr lang="pl-PL" sz="1400" dirty="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1,333</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0,833</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1,667</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0,833</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9455">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dirty="0">
                          <a:solidFill>
                            <a:schemeClr val="bg1"/>
                          </a:solidFill>
                          <a:latin typeface="+mj-lt"/>
                          <a:ea typeface="Times New Roman"/>
                          <a:cs typeface="Times New Roman"/>
                        </a:rPr>
                        <a:t>S4</a:t>
                      </a: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0,139</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smtClean="0">
                          <a:solidFill>
                            <a:srgbClr val="000000"/>
                          </a:solidFill>
                          <a:latin typeface="+mj-lt"/>
                          <a:ea typeface="Times New Roman"/>
                          <a:cs typeface="Times New Roman"/>
                        </a:rPr>
                        <a:t>0,000</a:t>
                      </a:r>
                      <a:endParaRPr lang="pl-PL" sz="1400" dirty="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dirty="0" smtClean="0">
                          <a:solidFill>
                            <a:srgbClr val="000000"/>
                          </a:solidFill>
                          <a:latin typeface="+mj-lt"/>
                          <a:ea typeface="Times New Roman"/>
                          <a:cs typeface="Times New Roman"/>
                        </a:rPr>
                        <a:t>0,000</a:t>
                      </a:r>
                      <a:endParaRPr lang="pl-PL" sz="1400" dirty="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dirty="0" smtClean="0">
                          <a:solidFill>
                            <a:srgbClr val="000000"/>
                          </a:solidFill>
                          <a:latin typeface="+mj-lt"/>
                          <a:ea typeface="Times New Roman"/>
                          <a:cs typeface="Times New Roman"/>
                        </a:rPr>
                        <a:t>1,390</a:t>
                      </a:r>
                      <a:endParaRPr lang="pl-PL" sz="1400" dirty="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kern="1200" dirty="0" smtClean="0">
                          <a:solidFill>
                            <a:srgbClr val="000000"/>
                          </a:solidFill>
                          <a:latin typeface="+mn-lt"/>
                          <a:ea typeface="Times New Roman"/>
                          <a:cs typeface="Times New Roman"/>
                        </a:rPr>
                        <a:t>0,000</a:t>
                      </a:r>
                      <a:endParaRPr lang="pl-PL" sz="1400" kern="1200" dirty="0">
                        <a:solidFill>
                          <a:schemeClr val="tx1"/>
                        </a:solidFill>
                        <a:latin typeface="+mn-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dirty="0" smtClean="0">
                          <a:latin typeface="+mj-lt"/>
                          <a:ea typeface="Times New Roman"/>
                          <a:cs typeface="Times New Roman"/>
                        </a:rPr>
                        <a:t>1,390</a:t>
                      </a:r>
                      <a:endParaRPr lang="pl-PL" sz="1400" dirty="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9455">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dirty="0">
                          <a:solidFill>
                            <a:schemeClr val="bg1"/>
                          </a:solidFill>
                          <a:latin typeface="+mj-lt"/>
                          <a:ea typeface="Times New Roman"/>
                          <a:cs typeface="Times New Roman"/>
                        </a:rPr>
                        <a:t>S5</a:t>
                      </a: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0,111</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dirty="0">
                          <a:solidFill>
                            <a:srgbClr val="000000"/>
                          </a:solidFill>
                          <a:latin typeface="+mj-lt"/>
                          <a:ea typeface="Times New Roman"/>
                          <a:cs typeface="Times New Roman"/>
                        </a:rPr>
                        <a:t>0,222</a:t>
                      </a:r>
                      <a:endParaRPr lang="pl-PL" sz="1400" dirty="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0,667</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0,222</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0,222</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0,444</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9455">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dirty="0">
                          <a:solidFill>
                            <a:schemeClr val="bg1"/>
                          </a:solidFill>
                          <a:latin typeface="+mj-lt"/>
                          <a:ea typeface="Times New Roman"/>
                          <a:cs typeface="Times New Roman"/>
                        </a:rPr>
                        <a:t>S6</a:t>
                      </a: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dirty="0">
                          <a:solidFill>
                            <a:srgbClr val="000000"/>
                          </a:solidFill>
                          <a:latin typeface="+mj-lt"/>
                          <a:ea typeface="Times New Roman"/>
                          <a:cs typeface="Times New Roman"/>
                        </a:rPr>
                        <a:t>0,083</a:t>
                      </a:r>
                      <a:endParaRPr lang="pl-PL" sz="1400" dirty="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0,333</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0,667</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0,500</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0,500</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0,833</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9455">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dirty="0">
                          <a:solidFill>
                            <a:schemeClr val="bg1"/>
                          </a:solidFill>
                          <a:latin typeface="+mj-lt"/>
                          <a:ea typeface="Times New Roman"/>
                          <a:cs typeface="Times New Roman"/>
                        </a:rPr>
                        <a:t>S7</a:t>
                      </a: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dirty="0">
                          <a:solidFill>
                            <a:srgbClr val="000000"/>
                          </a:solidFill>
                          <a:latin typeface="+mj-lt"/>
                          <a:ea typeface="Times New Roman"/>
                          <a:cs typeface="Times New Roman"/>
                        </a:rPr>
                        <a:t>0,056</a:t>
                      </a:r>
                      <a:endParaRPr lang="pl-PL" sz="1400" dirty="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0,278</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0,556</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0,278</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0,000</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0,556</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9455">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dirty="0">
                          <a:solidFill>
                            <a:schemeClr val="bg1"/>
                          </a:solidFill>
                          <a:latin typeface="+mj-lt"/>
                          <a:ea typeface="Times New Roman"/>
                          <a:cs typeface="Times New Roman"/>
                        </a:rPr>
                        <a:t>S8</a:t>
                      </a: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dirty="0">
                          <a:solidFill>
                            <a:srgbClr val="000000"/>
                          </a:solidFill>
                          <a:latin typeface="+mj-lt"/>
                          <a:ea typeface="Times New Roman"/>
                          <a:cs typeface="Times New Roman"/>
                        </a:rPr>
                        <a:t>0,028</a:t>
                      </a:r>
                      <a:endParaRPr lang="pl-PL" sz="1400" dirty="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0,000</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0,278</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0,000</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dirty="0">
                          <a:solidFill>
                            <a:srgbClr val="000000"/>
                          </a:solidFill>
                          <a:latin typeface="+mj-lt"/>
                          <a:ea typeface="Times New Roman"/>
                          <a:cs typeface="Times New Roman"/>
                        </a:rPr>
                        <a:t>0,000</a:t>
                      </a:r>
                      <a:endParaRPr lang="pl-PL" sz="1400" dirty="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0,278</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69455">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dirty="0">
                          <a:solidFill>
                            <a:schemeClr val="bg1"/>
                          </a:solidFill>
                          <a:latin typeface="+mj-lt"/>
                          <a:ea typeface="Times New Roman"/>
                          <a:cs typeface="Times New Roman"/>
                        </a:rPr>
                        <a:t>S9</a:t>
                      </a: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dirty="0">
                          <a:solidFill>
                            <a:srgbClr val="000000"/>
                          </a:solidFill>
                          <a:latin typeface="+mj-lt"/>
                          <a:ea typeface="Times New Roman"/>
                          <a:cs typeface="Times New Roman"/>
                        </a:rPr>
                        <a:t>0,000</a:t>
                      </a:r>
                      <a:endParaRPr lang="pl-PL" sz="1400" dirty="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0,000</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0,000</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0,000</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0,000</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a:solidFill>
                            <a:srgbClr val="000000"/>
                          </a:solidFill>
                          <a:latin typeface="+mj-lt"/>
                          <a:ea typeface="Times New Roman"/>
                          <a:cs typeface="Times New Roman"/>
                        </a:rPr>
                        <a:t>0,000</a:t>
                      </a:r>
                      <a:endParaRPr lang="pl-PL" sz="140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69455">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b="1" dirty="0">
                          <a:solidFill>
                            <a:schemeClr val="bg1"/>
                          </a:solidFill>
                          <a:latin typeface="+mj-lt"/>
                          <a:ea typeface="Times New Roman"/>
                          <a:cs typeface="Times New Roman"/>
                        </a:rPr>
                        <a:t>SUMA</a:t>
                      </a:r>
                      <a:endParaRPr lang="pl-PL" sz="1400" dirty="0">
                        <a:solidFill>
                          <a:schemeClr val="bg1"/>
                        </a:solidFill>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b="1" dirty="0">
                          <a:solidFill>
                            <a:srgbClr val="000000"/>
                          </a:solidFill>
                          <a:latin typeface="+mj-lt"/>
                          <a:ea typeface="Times New Roman"/>
                          <a:cs typeface="Times New Roman"/>
                        </a:rPr>
                        <a:t>1,000</a:t>
                      </a:r>
                      <a:endParaRPr lang="pl-PL" sz="1400" dirty="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b="1" dirty="0">
                          <a:solidFill>
                            <a:srgbClr val="000000"/>
                          </a:solidFill>
                          <a:latin typeface="+mj-lt"/>
                          <a:ea typeface="Times New Roman"/>
                          <a:cs typeface="Times New Roman"/>
                        </a:rPr>
                        <a:t>4,056</a:t>
                      </a:r>
                      <a:endParaRPr lang="pl-PL" sz="1400" dirty="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b="1" dirty="0">
                          <a:solidFill>
                            <a:srgbClr val="000000"/>
                          </a:solidFill>
                          <a:latin typeface="+mj-lt"/>
                          <a:ea typeface="Times New Roman"/>
                          <a:cs typeface="Times New Roman"/>
                        </a:rPr>
                        <a:t>5,278</a:t>
                      </a:r>
                      <a:endParaRPr lang="pl-PL" sz="1400" dirty="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b="1" dirty="0">
                          <a:solidFill>
                            <a:srgbClr val="FF0000"/>
                          </a:solidFill>
                          <a:latin typeface="+mj-lt"/>
                          <a:ea typeface="Times New Roman"/>
                          <a:cs typeface="Times New Roman"/>
                        </a:rPr>
                        <a:t>6,222</a:t>
                      </a:r>
                      <a:endParaRPr lang="pl-PL" sz="1400" dirty="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b="1" dirty="0">
                          <a:solidFill>
                            <a:srgbClr val="000000"/>
                          </a:solidFill>
                          <a:latin typeface="+mj-lt"/>
                          <a:ea typeface="Times New Roman"/>
                          <a:cs typeface="Times New Roman"/>
                        </a:rPr>
                        <a:t>5,500</a:t>
                      </a:r>
                      <a:endParaRPr lang="pl-PL" sz="1400" dirty="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pl-PL" sz="1400" b="1" dirty="0">
                          <a:solidFill>
                            <a:srgbClr val="FF0000"/>
                          </a:solidFill>
                          <a:latin typeface="+mj-lt"/>
                          <a:ea typeface="Times New Roman"/>
                          <a:cs typeface="Times New Roman"/>
                        </a:rPr>
                        <a:t>6,222</a:t>
                      </a:r>
                      <a:endParaRPr lang="pl-PL" sz="1400" dirty="0">
                        <a:latin typeface="+mj-lt"/>
                        <a:ea typeface="Times New Roman"/>
                        <a:cs typeface="Times New Roman"/>
                      </a:endParaRPr>
                    </a:p>
                  </a:txBody>
                  <a:tcPr marL="18914" marR="18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extLst>
                  <a:ext uri="{0D108BD9-81ED-4DB2-BD59-A6C34878D82A}">
                    <a16:rowId xmlns:a16="http://schemas.microsoft.com/office/drawing/2014/main" val="10010"/>
                  </a:ext>
                </a:extLst>
              </a:tr>
            </a:tbl>
          </a:graphicData>
        </a:graphic>
      </p:graphicFrame>
      <p:sp>
        <p:nvSpPr>
          <p:cNvPr id="323" name="Symbol zastępczy zawartości 46"/>
          <p:cNvSpPr txBox="1">
            <a:spLocks/>
          </p:cNvSpPr>
          <p:nvPr/>
        </p:nvSpPr>
        <p:spPr bwMode="auto">
          <a:xfrm>
            <a:off x="485775" y="1500188"/>
            <a:ext cx="851535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65125" indent="-255588" eaLnBrk="1" hangingPunct="1">
              <a:buFont typeface="Wingdings 3" pitchFamily="18" charset="2"/>
              <a:buNone/>
              <a:defRPr/>
            </a:pPr>
            <a:r>
              <a:rPr lang="pl-PL" altLang="pl-PL" sz="1800" b="1" kern="0" smtClean="0">
                <a:solidFill>
                  <a:srgbClr val="000000"/>
                </a:solidFill>
                <a:latin typeface="Arial"/>
                <a:cs typeface="Arial"/>
              </a:rPr>
              <a:t>Krok 7 – Porównanie klasyfikacji bez i z zastosowaniem wag</a:t>
            </a:r>
            <a:endParaRPr lang="pl-PL" altLang="pl-PL" sz="1800" b="1" kern="0" dirty="0" smtClean="0">
              <a:solidFill>
                <a:srgbClr val="000000"/>
              </a:solidFill>
              <a:latin typeface="Arial"/>
              <a:cs typeface="Arial"/>
            </a:endParaRPr>
          </a:p>
        </p:txBody>
      </p:sp>
      <p:graphicFrame>
        <p:nvGraphicFramePr>
          <p:cNvPr id="324" name="Tabela 323"/>
          <p:cNvGraphicFramePr>
            <a:graphicFrameLocks noGrp="1"/>
          </p:cNvGraphicFramePr>
          <p:nvPr/>
        </p:nvGraphicFramePr>
        <p:xfrm>
          <a:off x="1285875" y="2071688"/>
          <a:ext cx="6572250" cy="3937003"/>
        </p:xfrm>
        <a:graphic>
          <a:graphicData uri="http://schemas.openxmlformats.org/drawingml/2006/table">
            <a:tbl>
              <a:tblPr/>
              <a:tblGrid>
                <a:gridCol w="820738">
                  <a:extLst>
                    <a:ext uri="{9D8B030D-6E8A-4147-A177-3AD203B41FA5}">
                      <a16:colId xmlns:a16="http://schemas.microsoft.com/office/drawing/2014/main" val="20000"/>
                    </a:ext>
                  </a:extLst>
                </a:gridCol>
                <a:gridCol w="822325">
                  <a:extLst>
                    <a:ext uri="{9D8B030D-6E8A-4147-A177-3AD203B41FA5}">
                      <a16:colId xmlns:a16="http://schemas.microsoft.com/office/drawing/2014/main" val="20001"/>
                    </a:ext>
                  </a:extLst>
                </a:gridCol>
                <a:gridCol w="820737">
                  <a:extLst>
                    <a:ext uri="{9D8B030D-6E8A-4147-A177-3AD203B41FA5}">
                      <a16:colId xmlns:a16="http://schemas.microsoft.com/office/drawing/2014/main" val="20002"/>
                    </a:ext>
                  </a:extLst>
                </a:gridCol>
                <a:gridCol w="822325">
                  <a:extLst>
                    <a:ext uri="{9D8B030D-6E8A-4147-A177-3AD203B41FA5}">
                      <a16:colId xmlns:a16="http://schemas.microsoft.com/office/drawing/2014/main" val="20003"/>
                    </a:ext>
                  </a:extLst>
                </a:gridCol>
                <a:gridCol w="822325">
                  <a:extLst>
                    <a:ext uri="{9D8B030D-6E8A-4147-A177-3AD203B41FA5}">
                      <a16:colId xmlns:a16="http://schemas.microsoft.com/office/drawing/2014/main" val="20004"/>
                    </a:ext>
                  </a:extLst>
                </a:gridCol>
                <a:gridCol w="820738">
                  <a:extLst>
                    <a:ext uri="{9D8B030D-6E8A-4147-A177-3AD203B41FA5}">
                      <a16:colId xmlns:a16="http://schemas.microsoft.com/office/drawing/2014/main" val="20005"/>
                    </a:ext>
                  </a:extLst>
                </a:gridCol>
                <a:gridCol w="822325">
                  <a:extLst>
                    <a:ext uri="{9D8B030D-6E8A-4147-A177-3AD203B41FA5}">
                      <a16:colId xmlns:a16="http://schemas.microsoft.com/office/drawing/2014/main" val="20006"/>
                    </a:ext>
                  </a:extLst>
                </a:gridCol>
                <a:gridCol w="820737">
                  <a:extLst>
                    <a:ext uri="{9D8B030D-6E8A-4147-A177-3AD203B41FA5}">
                      <a16:colId xmlns:a16="http://schemas.microsoft.com/office/drawing/2014/main" val="20007"/>
                    </a:ext>
                  </a:extLst>
                </a:gridCol>
              </a:tblGrid>
              <a:tr h="671510">
                <a:tc gridSpan="2">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l-PL" sz="1600" b="0" i="0" u="none" strike="noStrike" cap="none" normalizeH="0" baseline="0" dirty="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c gridSpan="3">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bg1"/>
                          </a:solidFill>
                          <a:effectLst/>
                          <a:latin typeface="Lucida Sans Unicode" pitchFamily="34" charset="0"/>
                          <a:cs typeface="Times New Roman" pitchFamily="18" charset="0"/>
                        </a:rPr>
                        <a:t>Przyznane punkty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bg1"/>
                          </a:solidFill>
                          <a:effectLst/>
                          <a:latin typeface="Lucida Sans Unicode" pitchFamily="34" charset="0"/>
                          <a:cs typeface="Times New Roman" pitchFamily="18" charset="0"/>
                        </a:rPr>
                        <a:t>(bez wag)</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hMerge="1">
                  <a:txBody>
                    <a:bodyPr/>
                    <a:lstStyle/>
                    <a:p>
                      <a:endParaRPr lang="pl-PL"/>
                    </a:p>
                  </a:txBody>
                  <a:tcPr/>
                </a:tc>
                <a:tc hMerge="1">
                  <a:txBody>
                    <a:bodyPr/>
                    <a:lstStyle/>
                    <a:p>
                      <a:endParaRPr lang="pl-PL"/>
                    </a:p>
                  </a:txBody>
                  <a:tcPr/>
                </a:tc>
                <a:tc gridSpan="3">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bg1"/>
                          </a:solidFill>
                          <a:effectLst/>
                          <a:latin typeface="Lucida Sans Unicode" pitchFamily="34" charset="0"/>
                          <a:cs typeface="Times New Roman" pitchFamily="18" charset="0"/>
                        </a:rPr>
                        <a:t>Przyznane punkty z uwzględnieniem wag</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10000"/>
                  </a:ext>
                </a:extLst>
              </a:tr>
              <a:tr h="29686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l-PL" sz="16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bg1"/>
                          </a:solidFill>
                          <a:effectLst/>
                          <a:latin typeface="Lucida Sans Unicode" pitchFamily="34" charset="0"/>
                          <a:cs typeface="Times New Roman" pitchFamily="18" charset="0"/>
                        </a:rPr>
                        <a:t>Waga</a:t>
                      </a: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tx1"/>
                          </a:solidFill>
                          <a:effectLst/>
                          <a:latin typeface="Lucida Sans Unicode" pitchFamily="34" charset="0"/>
                          <a:cs typeface="Times New Roman" pitchFamily="18" charset="0"/>
                        </a:rPr>
                        <a:t>D2</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tx1"/>
                          </a:solidFill>
                          <a:effectLst/>
                          <a:latin typeface="Lucida Sans Unicode" pitchFamily="34" charset="0"/>
                          <a:cs typeface="Times New Roman" pitchFamily="18" charset="0"/>
                        </a:rPr>
                        <a:t>D3</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tx1"/>
                          </a:solidFill>
                          <a:effectLst/>
                          <a:latin typeface="Lucida Sans Unicode" pitchFamily="34" charset="0"/>
                          <a:cs typeface="Times New Roman" pitchFamily="18" charset="0"/>
                        </a:rPr>
                        <a:t>D5</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tx1"/>
                          </a:solidFill>
                          <a:effectLst/>
                          <a:latin typeface="Lucida Sans Unicode" pitchFamily="34" charset="0"/>
                          <a:cs typeface="Times New Roman" pitchFamily="18" charset="0"/>
                        </a:rPr>
                        <a:t>D2</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tx1"/>
                          </a:solidFill>
                          <a:effectLst/>
                          <a:latin typeface="Lucida Sans Unicode" pitchFamily="34" charset="0"/>
                          <a:cs typeface="Times New Roman" pitchFamily="18" charset="0"/>
                        </a:rPr>
                        <a:t>D3</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tx1"/>
                          </a:solidFill>
                          <a:effectLst/>
                          <a:latin typeface="Lucida Sans Unicode" pitchFamily="34" charset="0"/>
                          <a:cs typeface="Times New Roman" pitchFamily="18" charset="0"/>
                        </a:rPr>
                        <a:t>D5</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extLst>
                  <a:ext uri="{0D108BD9-81ED-4DB2-BD59-A6C34878D82A}">
                    <a16:rowId xmlns:a16="http://schemas.microsoft.com/office/drawing/2014/main" val="10001"/>
                  </a:ext>
                </a:extLst>
              </a:tr>
              <a:tr h="29686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bg1"/>
                          </a:solidFill>
                          <a:effectLst/>
                          <a:latin typeface="Lucida Sans Unicode" pitchFamily="34" charset="0"/>
                          <a:cs typeface="Times New Roman" pitchFamily="18" charset="0"/>
                        </a:rPr>
                        <a:t>S1</a:t>
                      </a: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0,222</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1</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10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5</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rgbClr val="000000"/>
                          </a:solidFill>
                          <a:effectLst/>
                          <a:latin typeface="Lucida Sans Unicode" pitchFamily="34" charset="0"/>
                          <a:cs typeface="Times New Roman" pitchFamily="18" charset="0"/>
                        </a:rPr>
                        <a:t>0,222</a:t>
                      </a:r>
                      <a:endParaRPr kumimoji="0" lang="pl-PL" sz="16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rgbClr val="000000"/>
                          </a:solidFill>
                          <a:effectLst/>
                          <a:latin typeface="Lucida Sans Unicode" pitchFamily="34" charset="0"/>
                          <a:cs typeface="Times New Roman" pitchFamily="18" charset="0"/>
                        </a:rPr>
                        <a:t>2,222</a:t>
                      </a:r>
                      <a:endParaRPr kumimoji="0" lang="pl-PL" sz="16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rgbClr val="000000"/>
                          </a:solidFill>
                          <a:effectLst/>
                          <a:latin typeface="Lucida Sans Unicode" pitchFamily="34" charset="0"/>
                          <a:cs typeface="Times New Roman" pitchFamily="18" charset="0"/>
                        </a:rPr>
                        <a:t>1,111</a:t>
                      </a:r>
                      <a:endParaRPr kumimoji="0" lang="pl-PL" sz="16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686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bg1"/>
                          </a:solidFill>
                          <a:effectLst/>
                          <a:latin typeface="Lucida Sans Unicode" pitchFamily="34" charset="0"/>
                          <a:cs typeface="Times New Roman" pitchFamily="18" charset="0"/>
                        </a:rPr>
                        <a:t>S2</a:t>
                      </a: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0,194</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8</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4</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4</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rgbClr val="000000"/>
                          </a:solidFill>
                          <a:effectLst/>
                          <a:latin typeface="Lucida Sans Unicode" pitchFamily="34" charset="0"/>
                          <a:cs typeface="Times New Roman" pitchFamily="18" charset="0"/>
                        </a:rPr>
                        <a:t>1,556</a:t>
                      </a:r>
                      <a:endParaRPr kumimoji="0" lang="pl-PL" sz="16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rgbClr val="000000"/>
                          </a:solidFill>
                          <a:effectLst/>
                          <a:latin typeface="Lucida Sans Unicode" pitchFamily="34" charset="0"/>
                          <a:cs typeface="Times New Roman" pitchFamily="18" charset="0"/>
                        </a:rPr>
                        <a:t>0,778</a:t>
                      </a:r>
                      <a:endParaRPr kumimoji="0" lang="pl-PL" sz="16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rgbClr val="000000"/>
                          </a:solidFill>
                          <a:effectLst/>
                          <a:latin typeface="Lucida Sans Unicode" pitchFamily="34" charset="0"/>
                          <a:cs typeface="Times New Roman" pitchFamily="18" charset="0"/>
                        </a:rPr>
                        <a:t>0,778</a:t>
                      </a:r>
                      <a:endParaRPr kumimoji="0" lang="pl-PL" sz="16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686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bg1"/>
                          </a:solidFill>
                          <a:effectLst/>
                          <a:latin typeface="Lucida Sans Unicode" pitchFamily="34" charset="0"/>
                          <a:cs typeface="Times New Roman" pitchFamily="18" charset="0"/>
                        </a:rPr>
                        <a:t>S3</a:t>
                      </a: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0,167</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8</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5</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5</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rgbClr val="000000"/>
                          </a:solidFill>
                          <a:effectLst/>
                          <a:latin typeface="Lucida Sans Unicode" pitchFamily="34" charset="0"/>
                          <a:cs typeface="Times New Roman" pitchFamily="18" charset="0"/>
                        </a:rPr>
                        <a:t>1,333</a:t>
                      </a:r>
                      <a:endParaRPr kumimoji="0" lang="pl-PL" sz="16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rgbClr val="000000"/>
                          </a:solidFill>
                          <a:effectLst/>
                          <a:latin typeface="Lucida Sans Unicode" pitchFamily="34" charset="0"/>
                          <a:cs typeface="Times New Roman" pitchFamily="18" charset="0"/>
                        </a:rPr>
                        <a:t>0,833</a:t>
                      </a:r>
                      <a:endParaRPr kumimoji="0" lang="pl-PL" sz="16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rgbClr val="000000"/>
                          </a:solidFill>
                          <a:effectLst/>
                          <a:latin typeface="Lucida Sans Unicode" pitchFamily="34" charset="0"/>
                          <a:cs typeface="Times New Roman" pitchFamily="18" charset="0"/>
                        </a:rPr>
                        <a:t>0,833</a:t>
                      </a:r>
                      <a:endParaRPr kumimoji="0" lang="pl-PL" sz="16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686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bg1"/>
                          </a:solidFill>
                          <a:effectLst/>
                          <a:latin typeface="Lucida Sans Unicode" pitchFamily="34" charset="0"/>
                          <a:cs typeface="Times New Roman" pitchFamily="18" charset="0"/>
                        </a:rPr>
                        <a:t>S4</a:t>
                      </a: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0,139</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10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10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rgbClr val="000000"/>
                          </a:solidFill>
                          <a:effectLst/>
                          <a:latin typeface="Lucida Sans Unicode" pitchFamily="34" charset="0"/>
                          <a:cs typeface="Times New Roman" pitchFamily="18" charset="0"/>
                        </a:rPr>
                        <a:t>0,000</a:t>
                      </a:r>
                      <a:endParaRPr kumimoji="0" lang="pl-PL" sz="16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rgbClr val="000000"/>
                          </a:solidFill>
                          <a:effectLst/>
                          <a:latin typeface="Lucida Sans Unicode" pitchFamily="34" charset="0"/>
                          <a:cs typeface="Times New Roman" pitchFamily="18" charset="0"/>
                        </a:rPr>
                        <a:t>1,389</a:t>
                      </a:r>
                      <a:endParaRPr kumimoji="0" lang="pl-PL" sz="16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rgbClr val="000000"/>
                          </a:solidFill>
                          <a:effectLst/>
                          <a:latin typeface="Lucida Sans Unicode" pitchFamily="34" charset="0"/>
                          <a:cs typeface="Times New Roman" pitchFamily="18" charset="0"/>
                        </a:rPr>
                        <a:t>1,389</a:t>
                      </a:r>
                      <a:endParaRPr kumimoji="0" lang="pl-PL" sz="16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686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bg1"/>
                          </a:solidFill>
                          <a:effectLst/>
                          <a:latin typeface="Lucida Sans Unicode" pitchFamily="34" charset="0"/>
                          <a:cs typeface="Times New Roman" pitchFamily="18" charset="0"/>
                        </a:rPr>
                        <a:t>S5</a:t>
                      </a: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0,111</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6</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2</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4</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rgbClr val="000000"/>
                          </a:solidFill>
                          <a:effectLst/>
                          <a:latin typeface="Lucida Sans Unicode" pitchFamily="34" charset="0"/>
                          <a:cs typeface="Times New Roman" pitchFamily="18" charset="0"/>
                        </a:rPr>
                        <a:t>0,667</a:t>
                      </a:r>
                      <a:endParaRPr kumimoji="0" lang="pl-PL" sz="16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rgbClr val="000000"/>
                          </a:solidFill>
                          <a:effectLst/>
                          <a:latin typeface="Lucida Sans Unicode" pitchFamily="34" charset="0"/>
                          <a:cs typeface="Times New Roman" pitchFamily="18" charset="0"/>
                        </a:rPr>
                        <a:t>0,222</a:t>
                      </a:r>
                      <a:endParaRPr kumimoji="0" lang="pl-PL" sz="16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rgbClr val="000000"/>
                          </a:solidFill>
                          <a:effectLst/>
                          <a:latin typeface="Lucida Sans Unicode" pitchFamily="34" charset="0"/>
                          <a:cs typeface="Times New Roman" pitchFamily="18" charset="0"/>
                        </a:rPr>
                        <a:t>0,444</a:t>
                      </a:r>
                      <a:endParaRPr kumimoji="0" lang="pl-PL" sz="16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686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bg1"/>
                          </a:solidFill>
                          <a:effectLst/>
                          <a:latin typeface="Lucida Sans Unicode" pitchFamily="34" charset="0"/>
                          <a:cs typeface="Times New Roman" pitchFamily="18" charset="0"/>
                        </a:rPr>
                        <a:t>S6</a:t>
                      </a: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0,083</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8</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6</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10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rgbClr val="000000"/>
                          </a:solidFill>
                          <a:effectLst/>
                          <a:latin typeface="Lucida Sans Unicode" pitchFamily="34" charset="0"/>
                          <a:cs typeface="Times New Roman" pitchFamily="18" charset="0"/>
                        </a:rPr>
                        <a:t>0,667</a:t>
                      </a:r>
                      <a:endParaRPr kumimoji="0" lang="pl-PL" sz="16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rgbClr val="000000"/>
                          </a:solidFill>
                          <a:effectLst/>
                          <a:latin typeface="Lucida Sans Unicode" pitchFamily="34" charset="0"/>
                          <a:cs typeface="Times New Roman" pitchFamily="18" charset="0"/>
                        </a:rPr>
                        <a:t>0,500</a:t>
                      </a:r>
                      <a:endParaRPr kumimoji="0" lang="pl-PL" sz="16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rgbClr val="000000"/>
                          </a:solidFill>
                          <a:effectLst/>
                          <a:latin typeface="Lucida Sans Unicode" pitchFamily="34" charset="0"/>
                          <a:cs typeface="Times New Roman" pitchFamily="18" charset="0"/>
                        </a:rPr>
                        <a:t>0,833</a:t>
                      </a:r>
                      <a:endParaRPr kumimoji="0" lang="pl-PL" sz="16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686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bg1"/>
                          </a:solidFill>
                          <a:effectLst/>
                          <a:latin typeface="Lucida Sans Unicode" pitchFamily="34" charset="0"/>
                          <a:cs typeface="Times New Roman" pitchFamily="18" charset="0"/>
                        </a:rPr>
                        <a:t>S7</a:t>
                      </a: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0,056</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10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5</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10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rgbClr val="000000"/>
                          </a:solidFill>
                          <a:effectLst/>
                          <a:latin typeface="Lucida Sans Unicode" pitchFamily="34" charset="0"/>
                          <a:cs typeface="Times New Roman" pitchFamily="18" charset="0"/>
                        </a:rPr>
                        <a:t>0,556</a:t>
                      </a:r>
                      <a:endParaRPr kumimoji="0" lang="pl-PL" sz="16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rgbClr val="000000"/>
                          </a:solidFill>
                          <a:effectLst/>
                          <a:latin typeface="Lucida Sans Unicode" pitchFamily="34" charset="0"/>
                          <a:cs typeface="Times New Roman" pitchFamily="18" charset="0"/>
                        </a:rPr>
                        <a:t>0,278</a:t>
                      </a:r>
                      <a:endParaRPr kumimoji="0" lang="pl-PL" sz="16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rgbClr val="000000"/>
                          </a:solidFill>
                          <a:effectLst/>
                          <a:latin typeface="Lucida Sans Unicode" pitchFamily="34" charset="0"/>
                          <a:cs typeface="Times New Roman" pitchFamily="18" charset="0"/>
                        </a:rPr>
                        <a:t>0,556</a:t>
                      </a:r>
                      <a:endParaRPr kumimoji="0" lang="pl-PL" sz="16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686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bg1"/>
                          </a:solidFill>
                          <a:effectLst/>
                          <a:latin typeface="Lucida Sans Unicode" pitchFamily="34" charset="0"/>
                          <a:cs typeface="Times New Roman" pitchFamily="18" charset="0"/>
                        </a:rPr>
                        <a:t>S8</a:t>
                      </a: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0,028</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10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10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rgbClr val="000000"/>
                          </a:solidFill>
                          <a:effectLst/>
                          <a:latin typeface="Lucida Sans Unicode" pitchFamily="34" charset="0"/>
                          <a:cs typeface="Times New Roman" pitchFamily="18" charset="0"/>
                        </a:rPr>
                        <a:t>0,278</a:t>
                      </a:r>
                      <a:endParaRPr kumimoji="0" lang="pl-PL" sz="16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rgbClr val="000000"/>
                          </a:solidFill>
                          <a:effectLst/>
                          <a:latin typeface="Lucida Sans Unicode" pitchFamily="34" charset="0"/>
                          <a:cs typeface="Times New Roman" pitchFamily="18" charset="0"/>
                        </a:rPr>
                        <a:t>0,000</a:t>
                      </a:r>
                      <a:endParaRPr kumimoji="0" lang="pl-PL" sz="16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rgbClr val="000000"/>
                          </a:solidFill>
                          <a:effectLst/>
                          <a:latin typeface="Lucida Sans Unicode" pitchFamily="34" charset="0"/>
                          <a:cs typeface="Times New Roman" pitchFamily="18" charset="0"/>
                        </a:rPr>
                        <a:t>0,278</a:t>
                      </a:r>
                      <a:endParaRPr kumimoji="0" lang="pl-PL" sz="16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9686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bg1"/>
                          </a:solidFill>
                          <a:effectLst/>
                          <a:latin typeface="Lucida Sans Unicode" pitchFamily="34" charset="0"/>
                          <a:cs typeface="Times New Roman" pitchFamily="18" charset="0"/>
                        </a:rPr>
                        <a:t>S9</a:t>
                      </a: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0,00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10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10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Lucida Sans Unicode" pitchFamily="34" charset="0"/>
                          <a:cs typeface="Times New Roman" pitchFamily="18" charset="0"/>
                        </a:rPr>
                        <a:t>2</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rgbClr val="000000"/>
                          </a:solidFill>
                          <a:effectLst/>
                          <a:latin typeface="Lucida Sans Unicode" pitchFamily="34" charset="0"/>
                          <a:cs typeface="Times New Roman" pitchFamily="18" charset="0"/>
                        </a:rPr>
                        <a:t>0,000</a:t>
                      </a:r>
                      <a:endParaRPr kumimoji="0" lang="pl-PL" sz="16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rgbClr val="000000"/>
                          </a:solidFill>
                          <a:effectLst/>
                          <a:latin typeface="Lucida Sans Unicode" pitchFamily="34" charset="0"/>
                          <a:cs typeface="Times New Roman" pitchFamily="18" charset="0"/>
                        </a:rPr>
                        <a:t>0,000</a:t>
                      </a:r>
                      <a:endParaRPr kumimoji="0" lang="pl-PL" sz="16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rgbClr val="000000"/>
                          </a:solidFill>
                          <a:effectLst/>
                          <a:latin typeface="Lucida Sans Unicode" pitchFamily="34" charset="0"/>
                          <a:cs typeface="Times New Roman" pitchFamily="18" charset="0"/>
                        </a:rPr>
                        <a:t>0,000</a:t>
                      </a:r>
                      <a:endParaRPr kumimoji="0" lang="pl-PL" sz="16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96863">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smtClean="0">
                          <a:ln>
                            <a:noFill/>
                          </a:ln>
                          <a:solidFill>
                            <a:schemeClr val="tx1"/>
                          </a:solidFill>
                          <a:effectLst/>
                          <a:latin typeface="Lucida Sans Unicode" pitchFamily="34" charset="0"/>
                          <a:cs typeface="Times New Roman" pitchFamily="18" charset="0"/>
                        </a:rPr>
                        <a:t>SUMA</a:t>
                      </a:r>
                      <a:endParaRPr kumimoji="0" lang="pl-PL" sz="1600" b="0" i="0" u="none" strike="noStrike" cap="none" normalizeH="0" baseline="0" dirty="0" smtClean="0">
                        <a:ln>
                          <a:noFill/>
                        </a:ln>
                        <a:solidFill>
                          <a:schemeClr val="tx1"/>
                        </a:solidFill>
                        <a:effectLst/>
                        <a:latin typeface="Lucida Sans Unicode"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smtClean="0">
                          <a:ln>
                            <a:noFill/>
                          </a:ln>
                          <a:solidFill>
                            <a:schemeClr val="tx1"/>
                          </a:solidFill>
                          <a:effectLst/>
                          <a:latin typeface="Lucida Sans Unicode" pitchFamily="34" charset="0"/>
                          <a:cs typeface="Times New Roman" pitchFamily="18" charset="0"/>
                        </a:rPr>
                        <a:t>1,00</a:t>
                      </a:r>
                      <a:endParaRPr kumimoji="0" lang="pl-PL" sz="1600" b="0" i="0" u="none" strike="noStrike" cap="none" normalizeH="0" baseline="0" dirty="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5EDFD"/>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smtClean="0">
                          <a:ln>
                            <a:noFill/>
                          </a:ln>
                          <a:solidFill>
                            <a:schemeClr val="tx1"/>
                          </a:solidFill>
                          <a:effectLst/>
                          <a:latin typeface="Lucida Sans Unicode" pitchFamily="34" charset="0"/>
                          <a:cs typeface="Times New Roman" pitchFamily="18" charset="0"/>
                        </a:rPr>
                        <a:t>61</a:t>
                      </a:r>
                      <a:endParaRPr kumimoji="0" lang="pl-PL" sz="1600" b="0" i="0" u="none" strike="noStrike" cap="none" normalizeH="0" baseline="0" dirty="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5EDFD"/>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smtClean="0">
                          <a:ln>
                            <a:noFill/>
                          </a:ln>
                          <a:solidFill>
                            <a:schemeClr val="tx1"/>
                          </a:solidFill>
                          <a:effectLst/>
                          <a:latin typeface="Lucida Sans Unicode" pitchFamily="34" charset="0"/>
                          <a:cs typeface="Times New Roman" pitchFamily="18" charset="0"/>
                        </a:rPr>
                        <a:t>52</a:t>
                      </a:r>
                      <a:endParaRPr kumimoji="0" lang="pl-PL" sz="1600" b="0" i="0" u="none" strike="noStrike" cap="none" normalizeH="0" baseline="0" dirty="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5EDFD"/>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smtClean="0">
                          <a:ln>
                            <a:noFill/>
                          </a:ln>
                          <a:solidFill>
                            <a:schemeClr val="tx1"/>
                          </a:solidFill>
                          <a:effectLst/>
                          <a:latin typeface="Lucida Sans Unicode" pitchFamily="34" charset="0"/>
                          <a:cs typeface="Times New Roman" pitchFamily="18" charset="0"/>
                        </a:rPr>
                        <a:t>60</a:t>
                      </a:r>
                      <a:endParaRPr kumimoji="0" lang="pl-PL" sz="1600" b="0" i="0" u="none" strike="noStrike" cap="none" normalizeH="0" baseline="0" dirty="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5EDFD"/>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smtClean="0">
                          <a:ln>
                            <a:noFill/>
                          </a:ln>
                          <a:solidFill>
                            <a:srgbClr val="000000"/>
                          </a:solidFill>
                          <a:effectLst/>
                          <a:latin typeface="Lucida Sans Unicode" pitchFamily="34" charset="0"/>
                          <a:cs typeface="Times New Roman" pitchFamily="18" charset="0"/>
                        </a:rPr>
                        <a:t>5,278</a:t>
                      </a:r>
                      <a:endParaRPr kumimoji="0" lang="pl-PL" sz="1600" b="0" i="0" u="none" strike="noStrike" cap="none" normalizeH="0" baseline="0" dirty="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5EDFD"/>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smtClean="0">
                          <a:ln>
                            <a:noFill/>
                          </a:ln>
                          <a:solidFill>
                            <a:srgbClr val="000000"/>
                          </a:solidFill>
                          <a:effectLst/>
                          <a:latin typeface="Lucida Sans Unicode" pitchFamily="34" charset="0"/>
                          <a:cs typeface="Times New Roman" pitchFamily="18" charset="0"/>
                        </a:rPr>
                        <a:t>6,222</a:t>
                      </a:r>
                      <a:endParaRPr kumimoji="0" lang="pl-PL" sz="1600" b="0" i="0" u="none" strike="noStrike" cap="none" normalizeH="0" baseline="0" dirty="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5EDFD"/>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smtClean="0">
                          <a:ln>
                            <a:noFill/>
                          </a:ln>
                          <a:solidFill>
                            <a:srgbClr val="000000"/>
                          </a:solidFill>
                          <a:effectLst/>
                          <a:latin typeface="Lucida Sans Unicode" pitchFamily="34" charset="0"/>
                          <a:cs typeface="Times New Roman" pitchFamily="18" charset="0"/>
                        </a:rPr>
                        <a:t>6,222</a:t>
                      </a:r>
                      <a:endParaRPr kumimoji="0" lang="pl-PL" sz="1600" b="0" i="0" u="none" strike="noStrike" cap="none" normalizeH="0" baseline="0" dirty="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5EDFD"/>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355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p:cTn id="7" dur="500" fill="hold"/>
                                        <p:tgtEl>
                                          <p:spTgt spid="220"/>
                                        </p:tgtEl>
                                        <p:attrNameLst>
                                          <p:attrName>ppt_w</p:attrName>
                                        </p:attrNameLst>
                                      </p:cBhvr>
                                      <p:tavLst>
                                        <p:tav tm="0">
                                          <p:val>
                                            <p:fltVal val="0"/>
                                          </p:val>
                                        </p:tav>
                                        <p:tav tm="100000">
                                          <p:val>
                                            <p:strVal val="#ppt_w"/>
                                          </p:val>
                                        </p:tav>
                                      </p:tavLst>
                                    </p:anim>
                                    <p:anim calcmode="lin" valueType="num">
                                      <p:cBhvr>
                                        <p:cTn id="8" dur="500" fill="hold"/>
                                        <p:tgtEl>
                                          <p:spTgt spid="22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220"/>
                                        </p:tgtEl>
                                      </p:cBhvr>
                                    </p:animEffect>
                                    <p:set>
                                      <p:cBhvr>
                                        <p:cTn id="13" dur="1" fill="hold">
                                          <p:stCondLst>
                                            <p:cond delay="499"/>
                                          </p:stCondLst>
                                        </p:cTn>
                                        <p:tgtEl>
                                          <p:spTgt spid="22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19">
                                            <p:txEl>
                                              <p:pRg st="0" end="0"/>
                                            </p:txEl>
                                          </p:spTgt>
                                        </p:tgtEl>
                                      </p:cBhvr>
                                    </p:animEffect>
                                    <p:set>
                                      <p:cBhvr>
                                        <p:cTn id="16" dur="1" fill="hold">
                                          <p:stCondLst>
                                            <p:cond delay="499"/>
                                          </p:stCondLst>
                                        </p:cTn>
                                        <p:tgtEl>
                                          <p:spTgt spid="219">
                                            <p:txEl>
                                              <p:pRg st="0" end="0"/>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1">
                                            <p:txEl>
                                              <p:pRg st="0" end="0"/>
                                            </p:txEl>
                                          </p:spTgt>
                                        </p:tgtEl>
                                        <p:attrNameLst>
                                          <p:attrName>style.visibility</p:attrName>
                                        </p:attrNameLst>
                                      </p:cBhvr>
                                      <p:to>
                                        <p:strVal val="visible"/>
                                      </p:to>
                                    </p:set>
                                    <p:animEffect transition="in" filter="fade">
                                      <p:cBhvr>
                                        <p:cTn id="21" dur="500"/>
                                        <p:tgtEl>
                                          <p:spTgt spid="22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1">
                                            <p:txEl>
                                              <p:pRg st="1" end="1"/>
                                            </p:txEl>
                                          </p:spTgt>
                                        </p:tgtEl>
                                        <p:attrNameLst>
                                          <p:attrName>style.visibility</p:attrName>
                                        </p:attrNameLst>
                                      </p:cBhvr>
                                      <p:to>
                                        <p:strVal val="visible"/>
                                      </p:to>
                                    </p:set>
                                    <p:animEffect transition="in" filter="fade">
                                      <p:cBhvr>
                                        <p:cTn id="26" dur="500"/>
                                        <p:tgtEl>
                                          <p:spTgt spid="22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2"/>
                                        </p:tgtEl>
                                        <p:attrNameLst>
                                          <p:attrName>style.visibility</p:attrName>
                                        </p:attrNameLst>
                                      </p:cBhvr>
                                      <p:to>
                                        <p:strVal val="visible"/>
                                      </p:to>
                                    </p:set>
                                    <p:animEffect transition="in" filter="fade">
                                      <p:cBhvr>
                                        <p:cTn id="31" dur="500"/>
                                        <p:tgtEl>
                                          <p:spTgt spid="2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221">
                                            <p:txEl>
                                              <p:pRg st="0" end="0"/>
                                            </p:txEl>
                                          </p:spTgt>
                                        </p:tgtEl>
                                      </p:cBhvr>
                                    </p:animEffect>
                                    <p:set>
                                      <p:cBhvr>
                                        <p:cTn id="36" dur="1" fill="hold">
                                          <p:stCondLst>
                                            <p:cond delay="499"/>
                                          </p:stCondLst>
                                        </p:cTn>
                                        <p:tgtEl>
                                          <p:spTgt spid="221">
                                            <p:txEl>
                                              <p:pRg st="0" end="0"/>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221">
                                            <p:txEl>
                                              <p:pRg st="1" end="1"/>
                                            </p:txEl>
                                          </p:spTgt>
                                        </p:tgtEl>
                                      </p:cBhvr>
                                    </p:animEffect>
                                    <p:set>
                                      <p:cBhvr>
                                        <p:cTn id="41" dur="1" fill="hold">
                                          <p:stCondLst>
                                            <p:cond delay="499"/>
                                          </p:stCondLst>
                                        </p:cTn>
                                        <p:tgtEl>
                                          <p:spTgt spid="221">
                                            <p:txEl>
                                              <p:pRg st="1" end="1"/>
                                            </p:txEl>
                                          </p:spTgt>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222"/>
                                        </p:tgtEl>
                                      </p:cBhvr>
                                    </p:animEffect>
                                    <p:set>
                                      <p:cBhvr>
                                        <p:cTn id="44" dur="1" fill="hold">
                                          <p:stCondLst>
                                            <p:cond delay="499"/>
                                          </p:stCondLst>
                                        </p:cTn>
                                        <p:tgtEl>
                                          <p:spTgt spid="22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23">
                                            <p:txEl>
                                              <p:pRg st="0" end="0"/>
                                            </p:txEl>
                                          </p:spTgt>
                                        </p:tgtEl>
                                        <p:attrNameLst>
                                          <p:attrName>style.visibility</p:attrName>
                                        </p:attrNameLst>
                                      </p:cBhvr>
                                      <p:to>
                                        <p:strVal val="visible"/>
                                      </p:to>
                                    </p:set>
                                    <p:animEffect transition="in" filter="fade">
                                      <p:cBhvr>
                                        <p:cTn id="49" dur="500"/>
                                        <p:tgtEl>
                                          <p:spTgt spid="223">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224"/>
                                        </p:tgtEl>
                                        <p:attrNameLst>
                                          <p:attrName>style.visibility</p:attrName>
                                        </p:attrNameLst>
                                      </p:cBhvr>
                                      <p:to>
                                        <p:strVal val="visible"/>
                                      </p:to>
                                    </p:set>
                                    <p:anim calcmode="lin" valueType="num">
                                      <p:cBhvr>
                                        <p:cTn id="54" dur="500" fill="hold"/>
                                        <p:tgtEl>
                                          <p:spTgt spid="224"/>
                                        </p:tgtEl>
                                        <p:attrNameLst>
                                          <p:attrName>ppt_w</p:attrName>
                                        </p:attrNameLst>
                                      </p:cBhvr>
                                      <p:tavLst>
                                        <p:tav tm="0">
                                          <p:val>
                                            <p:fltVal val="0"/>
                                          </p:val>
                                        </p:tav>
                                        <p:tav tm="100000">
                                          <p:val>
                                            <p:strVal val="#ppt_w"/>
                                          </p:val>
                                        </p:tav>
                                      </p:tavLst>
                                    </p:anim>
                                    <p:anim calcmode="lin" valueType="num">
                                      <p:cBhvr>
                                        <p:cTn id="55" dur="500" fill="hold"/>
                                        <p:tgtEl>
                                          <p:spTgt spid="224"/>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25"/>
                                        </p:tgtEl>
                                        <p:attrNameLst>
                                          <p:attrName>style.visibility</p:attrName>
                                        </p:attrNameLst>
                                      </p:cBhvr>
                                      <p:to>
                                        <p:strVal val="visible"/>
                                      </p:to>
                                    </p:set>
                                    <p:animEffect transition="in" filter="fade">
                                      <p:cBhvr>
                                        <p:cTn id="60" dur="2000"/>
                                        <p:tgtEl>
                                          <p:spTgt spid="22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26"/>
                                        </p:tgtEl>
                                        <p:attrNameLst>
                                          <p:attrName>style.visibility</p:attrName>
                                        </p:attrNameLst>
                                      </p:cBhvr>
                                      <p:to>
                                        <p:strVal val="visible"/>
                                      </p:to>
                                    </p:set>
                                    <p:animEffect transition="in" filter="fade">
                                      <p:cBhvr>
                                        <p:cTn id="65" dur="500"/>
                                        <p:tgtEl>
                                          <p:spTgt spid="22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223">
                                            <p:txEl>
                                              <p:pRg st="0" end="0"/>
                                            </p:txEl>
                                          </p:spTgt>
                                        </p:tgtEl>
                                      </p:cBhvr>
                                    </p:animEffect>
                                    <p:set>
                                      <p:cBhvr>
                                        <p:cTn id="70" dur="1" fill="hold">
                                          <p:stCondLst>
                                            <p:cond delay="499"/>
                                          </p:stCondLst>
                                        </p:cTn>
                                        <p:tgtEl>
                                          <p:spTgt spid="223">
                                            <p:txEl>
                                              <p:pRg st="0" end="0"/>
                                            </p:txEl>
                                          </p:spTgt>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224"/>
                                        </p:tgtEl>
                                      </p:cBhvr>
                                    </p:animEffect>
                                    <p:set>
                                      <p:cBhvr>
                                        <p:cTn id="73" dur="1" fill="hold">
                                          <p:stCondLst>
                                            <p:cond delay="499"/>
                                          </p:stCondLst>
                                        </p:cTn>
                                        <p:tgtEl>
                                          <p:spTgt spid="224"/>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225"/>
                                        </p:tgtEl>
                                      </p:cBhvr>
                                    </p:animEffect>
                                    <p:set>
                                      <p:cBhvr>
                                        <p:cTn id="76" dur="1" fill="hold">
                                          <p:stCondLst>
                                            <p:cond delay="499"/>
                                          </p:stCondLst>
                                        </p:cTn>
                                        <p:tgtEl>
                                          <p:spTgt spid="22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226"/>
                                        </p:tgtEl>
                                      </p:cBhvr>
                                    </p:animEffect>
                                    <p:set>
                                      <p:cBhvr>
                                        <p:cTn id="79" dur="1" fill="hold">
                                          <p:stCondLst>
                                            <p:cond delay="499"/>
                                          </p:stCondLst>
                                        </p:cTn>
                                        <p:tgtEl>
                                          <p:spTgt spid="226"/>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27">
                                            <p:txEl>
                                              <p:pRg st="0" end="0"/>
                                            </p:txEl>
                                          </p:spTgt>
                                        </p:tgtEl>
                                        <p:attrNameLst>
                                          <p:attrName>style.visibility</p:attrName>
                                        </p:attrNameLst>
                                      </p:cBhvr>
                                      <p:to>
                                        <p:strVal val="visible"/>
                                      </p:to>
                                    </p:set>
                                    <p:animEffect transition="in" filter="fade">
                                      <p:cBhvr>
                                        <p:cTn id="84" dur="500"/>
                                        <p:tgtEl>
                                          <p:spTgt spid="227">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3" presetClass="entr" presetSubtype="16" fill="hold" grpId="0" nodeType="clickEffect">
                                  <p:stCondLst>
                                    <p:cond delay="0"/>
                                  </p:stCondLst>
                                  <p:childTnLst>
                                    <p:set>
                                      <p:cBhvr>
                                        <p:cTn id="88" dur="1" fill="hold">
                                          <p:stCondLst>
                                            <p:cond delay="0"/>
                                          </p:stCondLst>
                                        </p:cTn>
                                        <p:tgtEl>
                                          <p:spTgt spid="228"/>
                                        </p:tgtEl>
                                        <p:attrNameLst>
                                          <p:attrName>style.visibility</p:attrName>
                                        </p:attrNameLst>
                                      </p:cBhvr>
                                      <p:to>
                                        <p:strVal val="visible"/>
                                      </p:to>
                                    </p:set>
                                    <p:anim calcmode="lin" valueType="num">
                                      <p:cBhvr>
                                        <p:cTn id="89" dur="500" fill="hold"/>
                                        <p:tgtEl>
                                          <p:spTgt spid="228"/>
                                        </p:tgtEl>
                                        <p:attrNameLst>
                                          <p:attrName>ppt_w</p:attrName>
                                        </p:attrNameLst>
                                      </p:cBhvr>
                                      <p:tavLst>
                                        <p:tav tm="0">
                                          <p:val>
                                            <p:fltVal val="0"/>
                                          </p:val>
                                        </p:tav>
                                        <p:tav tm="100000">
                                          <p:val>
                                            <p:strVal val="#ppt_w"/>
                                          </p:val>
                                        </p:tav>
                                      </p:tavLst>
                                    </p:anim>
                                    <p:anim calcmode="lin" valueType="num">
                                      <p:cBhvr>
                                        <p:cTn id="90" dur="500" fill="hold"/>
                                        <p:tgtEl>
                                          <p:spTgt spid="228"/>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229"/>
                                        </p:tgtEl>
                                        <p:attrNameLst>
                                          <p:attrName>style.visibility</p:attrName>
                                        </p:attrNameLst>
                                      </p:cBhvr>
                                      <p:to>
                                        <p:strVal val="visible"/>
                                      </p:to>
                                    </p:set>
                                    <p:animEffect transition="in" filter="fade">
                                      <p:cBhvr>
                                        <p:cTn id="95" dur="2000"/>
                                        <p:tgtEl>
                                          <p:spTgt spid="229"/>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30"/>
                                        </p:tgtEl>
                                        <p:attrNameLst>
                                          <p:attrName>style.visibility</p:attrName>
                                        </p:attrNameLst>
                                      </p:cBhvr>
                                      <p:to>
                                        <p:strVal val="visible"/>
                                      </p:to>
                                    </p:set>
                                    <p:animEffect transition="in" filter="fade">
                                      <p:cBhvr>
                                        <p:cTn id="100" dur="500"/>
                                        <p:tgtEl>
                                          <p:spTgt spid="230"/>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1" nodeType="clickEffect">
                                  <p:stCondLst>
                                    <p:cond delay="0"/>
                                  </p:stCondLst>
                                  <p:childTnLst>
                                    <p:animEffect transition="out" filter="fade">
                                      <p:cBhvr>
                                        <p:cTn id="104" dur="500"/>
                                        <p:tgtEl>
                                          <p:spTgt spid="227">
                                            <p:txEl>
                                              <p:pRg st="0" end="0"/>
                                            </p:txEl>
                                          </p:spTgt>
                                        </p:tgtEl>
                                      </p:cBhvr>
                                    </p:animEffect>
                                    <p:set>
                                      <p:cBhvr>
                                        <p:cTn id="105" dur="1" fill="hold">
                                          <p:stCondLst>
                                            <p:cond delay="499"/>
                                          </p:stCondLst>
                                        </p:cTn>
                                        <p:tgtEl>
                                          <p:spTgt spid="227">
                                            <p:txEl>
                                              <p:pRg st="0" end="0"/>
                                            </p:txEl>
                                          </p:spTgt>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228"/>
                                        </p:tgtEl>
                                      </p:cBhvr>
                                    </p:animEffect>
                                    <p:set>
                                      <p:cBhvr>
                                        <p:cTn id="108" dur="1" fill="hold">
                                          <p:stCondLst>
                                            <p:cond delay="499"/>
                                          </p:stCondLst>
                                        </p:cTn>
                                        <p:tgtEl>
                                          <p:spTgt spid="228"/>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229"/>
                                        </p:tgtEl>
                                      </p:cBhvr>
                                    </p:animEffect>
                                    <p:set>
                                      <p:cBhvr>
                                        <p:cTn id="111" dur="1" fill="hold">
                                          <p:stCondLst>
                                            <p:cond delay="499"/>
                                          </p:stCondLst>
                                        </p:cTn>
                                        <p:tgtEl>
                                          <p:spTgt spid="229"/>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230"/>
                                        </p:tgtEl>
                                      </p:cBhvr>
                                    </p:animEffect>
                                    <p:set>
                                      <p:cBhvr>
                                        <p:cTn id="114" dur="1" fill="hold">
                                          <p:stCondLst>
                                            <p:cond delay="499"/>
                                          </p:stCondLst>
                                        </p:cTn>
                                        <p:tgtEl>
                                          <p:spTgt spid="230"/>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231">
                                            <p:txEl>
                                              <p:pRg st="0" end="0"/>
                                            </p:txEl>
                                          </p:spTgt>
                                        </p:tgtEl>
                                        <p:attrNameLst>
                                          <p:attrName>style.visibility</p:attrName>
                                        </p:attrNameLst>
                                      </p:cBhvr>
                                      <p:to>
                                        <p:strVal val="visible"/>
                                      </p:to>
                                    </p:set>
                                    <p:animEffect transition="in" filter="fade">
                                      <p:cBhvr>
                                        <p:cTn id="119" dur="500"/>
                                        <p:tgtEl>
                                          <p:spTgt spid="231">
                                            <p:txEl>
                                              <p:pRg st="0" end="0"/>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3" presetClass="entr" presetSubtype="16" fill="hold" grpId="0" nodeType="clickEffect">
                                  <p:stCondLst>
                                    <p:cond delay="0"/>
                                  </p:stCondLst>
                                  <p:childTnLst>
                                    <p:set>
                                      <p:cBhvr>
                                        <p:cTn id="123" dur="1" fill="hold">
                                          <p:stCondLst>
                                            <p:cond delay="0"/>
                                          </p:stCondLst>
                                        </p:cTn>
                                        <p:tgtEl>
                                          <p:spTgt spid="232"/>
                                        </p:tgtEl>
                                        <p:attrNameLst>
                                          <p:attrName>style.visibility</p:attrName>
                                        </p:attrNameLst>
                                      </p:cBhvr>
                                      <p:to>
                                        <p:strVal val="visible"/>
                                      </p:to>
                                    </p:set>
                                    <p:anim calcmode="lin" valueType="num">
                                      <p:cBhvr>
                                        <p:cTn id="124" dur="500" fill="hold"/>
                                        <p:tgtEl>
                                          <p:spTgt spid="232"/>
                                        </p:tgtEl>
                                        <p:attrNameLst>
                                          <p:attrName>ppt_w</p:attrName>
                                        </p:attrNameLst>
                                      </p:cBhvr>
                                      <p:tavLst>
                                        <p:tav tm="0">
                                          <p:val>
                                            <p:fltVal val="0"/>
                                          </p:val>
                                        </p:tav>
                                        <p:tav tm="100000">
                                          <p:val>
                                            <p:strVal val="#ppt_w"/>
                                          </p:val>
                                        </p:tav>
                                      </p:tavLst>
                                    </p:anim>
                                    <p:anim calcmode="lin" valueType="num">
                                      <p:cBhvr>
                                        <p:cTn id="125" dur="500" fill="hold"/>
                                        <p:tgtEl>
                                          <p:spTgt spid="232"/>
                                        </p:tgtEl>
                                        <p:attrNameLst>
                                          <p:attrName>ppt_h</p:attrName>
                                        </p:attrNameLst>
                                      </p:cBhvr>
                                      <p:tavLst>
                                        <p:tav tm="0">
                                          <p:val>
                                            <p:fltVal val="0"/>
                                          </p:val>
                                        </p:tav>
                                        <p:tav tm="100000">
                                          <p:val>
                                            <p:strVal val="#ppt_h"/>
                                          </p:val>
                                        </p:tav>
                                      </p:tavLst>
                                    </p:anim>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233"/>
                                        </p:tgtEl>
                                        <p:attrNameLst>
                                          <p:attrName>style.visibility</p:attrName>
                                        </p:attrNameLst>
                                      </p:cBhvr>
                                      <p:to>
                                        <p:strVal val="visible"/>
                                      </p:to>
                                    </p:set>
                                    <p:animEffect transition="in" filter="fade">
                                      <p:cBhvr>
                                        <p:cTn id="130" dur="2000"/>
                                        <p:tgtEl>
                                          <p:spTgt spid="233"/>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234"/>
                                        </p:tgtEl>
                                        <p:attrNameLst>
                                          <p:attrName>style.visibility</p:attrName>
                                        </p:attrNameLst>
                                      </p:cBhvr>
                                      <p:to>
                                        <p:strVal val="visible"/>
                                      </p:to>
                                    </p:set>
                                    <p:animEffect transition="in" filter="fade">
                                      <p:cBhvr>
                                        <p:cTn id="135" dur="500"/>
                                        <p:tgtEl>
                                          <p:spTgt spid="234"/>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1" nodeType="clickEffect">
                                  <p:stCondLst>
                                    <p:cond delay="0"/>
                                  </p:stCondLst>
                                  <p:childTnLst>
                                    <p:animEffect transition="out" filter="fade">
                                      <p:cBhvr>
                                        <p:cTn id="139" dur="500"/>
                                        <p:tgtEl>
                                          <p:spTgt spid="231">
                                            <p:txEl>
                                              <p:pRg st="0" end="0"/>
                                            </p:txEl>
                                          </p:spTgt>
                                        </p:tgtEl>
                                      </p:cBhvr>
                                    </p:animEffect>
                                    <p:set>
                                      <p:cBhvr>
                                        <p:cTn id="140" dur="1" fill="hold">
                                          <p:stCondLst>
                                            <p:cond delay="499"/>
                                          </p:stCondLst>
                                        </p:cTn>
                                        <p:tgtEl>
                                          <p:spTgt spid="231">
                                            <p:txEl>
                                              <p:pRg st="0" end="0"/>
                                            </p:txEl>
                                          </p:spTgt>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232"/>
                                        </p:tgtEl>
                                      </p:cBhvr>
                                    </p:animEffect>
                                    <p:set>
                                      <p:cBhvr>
                                        <p:cTn id="143" dur="1" fill="hold">
                                          <p:stCondLst>
                                            <p:cond delay="499"/>
                                          </p:stCondLst>
                                        </p:cTn>
                                        <p:tgtEl>
                                          <p:spTgt spid="232"/>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233"/>
                                        </p:tgtEl>
                                      </p:cBhvr>
                                    </p:animEffect>
                                    <p:set>
                                      <p:cBhvr>
                                        <p:cTn id="146" dur="1" fill="hold">
                                          <p:stCondLst>
                                            <p:cond delay="499"/>
                                          </p:stCondLst>
                                        </p:cTn>
                                        <p:tgtEl>
                                          <p:spTgt spid="233"/>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234"/>
                                        </p:tgtEl>
                                      </p:cBhvr>
                                    </p:animEffect>
                                    <p:set>
                                      <p:cBhvr>
                                        <p:cTn id="149" dur="1" fill="hold">
                                          <p:stCondLst>
                                            <p:cond delay="499"/>
                                          </p:stCondLst>
                                        </p:cTn>
                                        <p:tgtEl>
                                          <p:spTgt spid="234"/>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235">
                                            <p:txEl>
                                              <p:pRg st="0" end="0"/>
                                            </p:txEl>
                                          </p:spTgt>
                                        </p:tgtEl>
                                        <p:attrNameLst>
                                          <p:attrName>style.visibility</p:attrName>
                                        </p:attrNameLst>
                                      </p:cBhvr>
                                      <p:to>
                                        <p:strVal val="visible"/>
                                      </p:to>
                                    </p:set>
                                    <p:animEffect transition="in" filter="fade">
                                      <p:cBhvr>
                                        <p:cTn id="154" dur="500"/>
                                        <p:tgtEl>
                                          <p:spTgt spid="235">
                                            <p:txEl>
                                              <p:pRg st="0" end="0"/>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23" presetClass="entr" presetSubtype="16" fill="hold" grpId="0" nodeType="clickEffect">
                                  <p:stCondLst>
                                    <p:cond delay="0"/>
                                  </p:stCondLst>
                                  <p:childTnLst>
                                    <p:set>
                                      <p:cBhvr>
                                        <p:cTn id="158" dur="1" fill="hold">
                                          <p:stCondLst>
                                            <p:cond delay="0"/>
                                          </p:stCondLst>
                                        </p:cTn>
                                        <p:tgtEl>
                                          <p:spTgt spid="236"/>
                                        </p:tgtEl>
                                        <p:attrNameLst>
                                          <p:attrName>style.visibility</p:attrName>
                                        </p:attrNameLst>
                                      </p:cBhvr>
                                      <p:to>
                                        <p:strVal val="visible"/>
                                      </p:to>
                                    </p:set>
                                    <p:anim calcmode="lin" valueType="num">
                                      <p:cBhvr>
                                        <p:cTn id="159" dur="500" fill="hold"/>
                                        <p:tgtEl>
                                          <p:spTgt spid="236"/>
                                        </p:tgtEl>
                                        <p:attrNameLst>
                                          <p:attrName>ppt_w</p:attrName>
                                        </p:attrNameLst>
                                      </p:cBhvr>
                                      <p:tavLst>
                                        <p:tav tm="0">
                                          <p:val>
                                            <p:fltVal val="0"/>
                                          </p:val>
                                        </p:tav>
                                        <p:tav tm="100000">
                                          <p:val>
                                            <p:strVal val="#ppt_w"/>
                                          </p:val>
                                        </p:tav>
                                      </p:tavLst>
                                    </p:anim>
                                    <p:anim calcmode="lin" valueType="num">
                                      <p:cBhvr>
                                        <p:cTn id="160" dur="500" fill="hold"/>
                                        <p:tgtEl>
                                          <p:spTgt spid="236"/>
                                        </p:tgtEl>
                                        <p:attrNameLst>
                                          <p:attrName>ppt_h</p:attrName>
                                        </p:attrNameLst>
                                      </p:cBhvr>
                                      <p:tavLst>
                                        <p:tav tm="0">
                                          <p:val>
                                            <p:fltVal val="0"/>
                                          </p:val>
                                        </p:tav>
                                        <p:tav tm="100000">
                                          <p:val>
                                            <p:strVal val="#ppt_h"/>
                                          </p:val>
                                        </p:tav>
                                      </p:tavLst>
                                    </p:anim>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nodeType="clickEffect">
                                  <p:stCondLst>
                                    <p:cond delay="0"/>
                                  </p:stCondLst>
                                  <p:childTnLst>
                                    <p:set>
                                      <p:cBhvr>
                                        <p:cTn id="164" dur="1" fill="hold">
                                          <p:stCondLst>
                                            <p:cond delay="0"/>
                                          </p:stCondLst>
                                        </p:cTn>
                                        <p:tgtEl>
                                          <p:spTgt spid="237"/>
                                        </p:tgtEl>
                                        <p:attrNameLst>
                                          <p:attrName>style.visibility</p:attrName>
                                        </p:attrNameLst>
                                      </p:cBhvr>
                                      <p:to>
                                        <p:strVal val="visible"/>
                                      </p:to>
                                    </p:set>
                                    <p:animEffect transition="in" filter="fade">
                                      <p:cBhvr>
                                        <p:cTn id="165" dur="2000"/>
                                        <p:tgtEl>
                                          <p:spTgt spid="237"/>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xit" presetSubtype="0" fill="hold" grpId="1" nodeType="clickEffect">
                                  <p:stCondLst>
                                    <p:cond delay="0"/>
                                  </p:stCondLst>
                                  <p:childTnLst>
                                    <p:animEffect transition="out" filter="fade">
                                      <p:cBhvr>
                                        <p:cTn id="169" dur="500"/>
                                        <p:tgtEl>
                                          <p:spTgt spid="235">
                                            <p:txEl>
                                              <p:pRg st="0" end="0"/>
                                            </p:txEl>
                                          </p:spTgt>
                                        </p:tgtEl>
                                      </p:cBhvr>
                                    </p:animEffect>
                                    <p:set>
                                      <p:cBhvr>
                                        <p:cTn id="170" dur="1" fill="hold">
                                          <p:stCondLst>
                                            <p:cond delay="499"/>
                                          </p:stCondLst>
                                        </p:cTn>
                                        <p:tgtEl>
                                          <p:spTgt spid="235">
                                            <p:txEl>
                                              <p:pRg st="0" end="0"/>
                                            </p:txEl>
                                          </p:spTgt>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236"/>
                                        </p:tgtEl>
                                      </p:cBhvr>
                                    </p:animEffect>
                                    <p:set>
                                      <p:cBhvr>
                                        <p:cTn id="173" dur="1" fill="hold">
                                          <p:stCondLst>
                                            <p:cond delay="499"/>
                                          </p:stCondLst>
                                        </p:cTn>
                                        <p:tgtEl>
                                          <p:spTgt spid="236"/>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500"/>
                                        <p:tgtEl>
                                          <p:spTgt spid="237"/>
                                        </p:tgtEl>
                                      </p:cBhvr>
                                    </p:animEffect>
                                    <p:set>
                                      <p:cBhvr>
                                        <p:cTn id="176" dur="1" fill="hold">
                                          <p:stCondLst>
                                            <p:cond delay="499"/>
                                          </p:stCondLst>
                                        </p:cTn>
                                        <p:tgtEl>
                                          <p:spTgt spid="237"/>
                                        </p:tgtEl>
                                        <p:attrNameLst>
                                          <p:attrName>style.visibility</p:attrName>
                                        </p:attrNameLst>
                                      </p:cBhvr>
                                      <p:to>
                                        <p:strVal val="hidden"/>
                                      </p:to>
                                    </p:se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238">
                                            <p:txEl>
                                              <p:pRg st="0" end="0"/>
                                            </p:txEl>
                                          </p:spTgt>
                                        </p:tgtEl>
                                        <p:attrNameLst>
                                          <p:attrName>style.visibility</p:attrName>
                                        </p:attrNameLst>
                                      </p:cBhvr>
                                      <p:to>
                                        <p:strVal val="visible"/>
                                      </p:to>
                                    </p:set>
                                    <p:animEffect transition="in" filter="fade">
                                      <p:cBhvr>
                                        <p:cTn id="181" dur="500"/>
                                        <p:tgtEl>
                                          <p:spTgt spid="238">
                                            <p:txEl>
                                              <p:pRg st="0" end="0"/>
                                            </p:txEl>
                                          </p:spTgt>
                                        </p:tgtEl>
                                      </p:cBhvr>
                                    </p:animEffect>
                                  </p:childTnLst>
                                </p:cTn>
                              </p:par>
                            </p:childTnLst>
                          </p:cTn>
                        </p:par>
                      </p:childTnLst>
                    </p:cTn>
                  </p:par>
                  <p:par>
                    <p:cTn id="182" fill="hold">
                      <p:stCondLst>
                        <p:cond delay="indefinite"/>
                      </p:stCondLst>
                      <p:childTnLst>
                        <p:par>
                          <p:cTn id="183" fill="hold">
                            <p:stCondLst>
                              <p:cond delay="0"/>
                            </p:stCondLst>
                            <p:childTnLst>
                              <p:par>
                                <p:cTn id="184" presetID="23" presetClass="entr" presetSubtype="16" fill="hold" grpId="0" nodeType="clickEffect">
                                  <p:stCondLst>
                                    <p:cond delay="0"/>
                                  </p:stCondLst>
                                  <p:childTnLst>
                                    <p:set>
                                      <p:cBhvr>
                                        <p:cTn id="185" dur="1" fill="hold">
                                          <p:stCondLst>
                                            <p:cond delay="0"/>
                                          </p:stCondLst>
                                        </p:cTn>
                                        <p:tgtEl>
                                          <p:spTgt spid="239"/>
                                        </p:tgtEl>
                                        <p:attrNameLst>
                                          <p:attrName>style.visibility</p:attrName>
                                        </p:attrNameLst>
                                      </p:cBhvr>
                                      <p:to>
                                        <p:strVal val="visible"/>
                                      </p:to>
                                    </p:set>
                                    <p:anim calcmode="lin" valueType="num">
                                      <p:cBhvr>
                                        <p:cTn id="186" dur="500" fill="hold"/>
                                        <p:tgtEl>
                                          <p:spTgt spid="239"/>
                                        </p:tgtEl>
                                        <p:attrNameLst>
                                          <p:attrName>ppt_w</p:attrName>
                                        </p:attrNameLst>
                                      </p:cBhvr>
                                      <p:tavLst>
                                        <p:tav tm="0">
                                          <p:val>
                                            <p:fltVal val="0"/>
                                          </p:val>
                                        </p:tav>
                                        <p:tav tm="100000">
                                          <p:val>
                                            <p:strVal val="#ppt_w"/>
                                          </p:val>
                                        </p:tav>
                                      </p:tavLst>
                                    </p:anim>
                                    <p:anim calcmode="lin" valueType="num">
                                      <p:cBhvr>
                                        <p:cTn id="187" dur="500" fill="hold"/>
                                        <p:tgtEl>
                                          <p:spTgt spid="239"/>
                                        </p:tgtEl>
                                        <p:attrNameLst>
                                          <p:attrName>ppt_h</p:attrName>
                                        </p:attrNameLst>
                                      </p:cBhvr>
                                      <p:tavLst>
                                        <p:tav tm="0">
                                          <p:val>
                                            <p:fltVal val="0"/>
                                          </p:val>
                                        </p:tav>
                                        <p:tav tm="100000">
                                          <p:val>
                                            <p:strVal val="#ppt_h"/>
                                          </p:val>
                                        </p:tav>
                                      </p:tavLst>
                                    </p:anim>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nodeType="clickEffect">
                                  <p:stCondLst>
                                    <p:cond delay="0"/>
                                  </p:stCondLst>
                                  <p:childTnLst>
                                    <p:set>
                                      <p:cBhvr>
                                        <p:cTn id="191" dur="1" fill="hold">
                                          <p:stCondLst>
                                            <p:cond delay="0"/>
                                          </p:stCondLst>
                                        </p:cTn>
                                        <p:tgtEl>
                                          <p:spTgt spid="240"/>
                                        </p:tgtEl>
                                        <p:attrNameLst>
                                          <p:attrName>style.visibility</p:attrName>
                                        </p:attrNameLst>
                                      </p:cBhvr>
                                      <p:to>
                                        <p:strVal val="visible"/>
                                      </p:to>
                                    </p:set>
                                    <p:animEffect transition="in" filter="fade">
                                      <p:cBhvr>
                                        <p:cTn id="192" dur="2000"/>
                                        <p:tgtEl>
                                          <p:spTgt spid="240"/>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241"/>
                                        </p:tgtEl>
                                        <p:attrNameLst>
                                          <p:attrName>style.visibility</p:attrName>
                                        </p:attrNameLst>
                                      </p:cBhvr>
                                      <p:to>
                                        <p:strVal val="visible"/>
                                      </p:to>
                                    </p:set>
                                    <p:animEffect transition="in" filter="fade">
                                      <p:cBhvr>
                                        <p:cTn id="197" dur="500"/>
                                        <p:tgtEl>
                                          <p:spTgt spid="241"/>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xit" presetSubtype="0" fill="hold" grpId="1" nodeType="clickEffect">
                                  <p:stCondLst>
                                    <p:cond delay="0"/>
                                  </p:stCondLst>
                                  <p:childTnLst>
                                    <p:animEffect transition="out" filter="fade">
                                      <p:cBhvr>
                                        <p:cTn id="201" dur="500"/>
                                        <p:tgtEl>
                                          <p:spTgt spid="238">
                                            <p:txEl>
                                              <p:pRg st="0" end="0"/>
                                            </p:txEl>
                                          </p:spTgt>
                                        </p:tgtEl>
                                      </p:cBhvr>
                                    </p:animEffect>
                                    <p:set>
                                      <p:cBhvr>
                                        <p:cTn id="202" dur="1" fill="hold">
                                          <p:stCondLst>
                                            <p:cond delay="499"/>
                                          </p:stCondLst>
                                        </p:cTn>
                                        <p:tgtEl>
                                          <p:spTgt spid="238">
                                            <p:txEl>
                                              <p:pRg st="0" end="0"/>
                                            </p:txEl>
                                          </p:spTgt>
                                        </p:tgtEl>
                                        <p:attrNameLst>
                                          <p:attrName>style.visibility</p:attrName>
                                        </p:attrNameLst>
                                      </p:cBhvr>
                                      <p:to>
                                        <p:strVal val="hidden"/>
                                      </p:to>
                                    </p:set>
                                  </p:childTnLst>
                                </p:cTn>
                              </p:par>
                              <p:par>
                                <p:cTn id="203" presetID="10" presetClass="exit" presetSubtype="0" fill="hold" grpId="1" nodeType="withEffect">
                                  <p:stCondLst>
                                    <p:cond delay="0"/>
                                  </p:stCondLst>
                                  <p:childTnLst>
                                    <p:animEffect transition="out" filter="fade">
                                      <p:cBhvr>
                                        <p:cTn id="204" dur="500"/>
                                        <p:tgtEl>
                                          <p:spTgt spid="239"/>
                                        </p:tgtEl>
                                      </p:cBhvr>
                                    </p:animEffect>
                                    <p:set>
                                      <p:cBhvr>
                                        <p:cTn id="205" dur="1" fill="hold">
                                          <p:stCondLst>
                                            <p:cond delay="499"/>
                                          </p:stCondLst>
                                        </p:cTn>
                                        <p:tgtEl>
                                          <p:spTgt spid="239"/>
                                        </p:tgtEl>
                                        <p:attrNameLst>
                                          <p:attrName>style.visibility</p:attrName>
                                        </p:attrNameLst>
                                      </p:cBhvr>
                                      <p:to>
                                        <p:strVal val="hidden"/>
                                      </p:to>
                                    </p:set>
                                  </p:childTnLst>
                                </p:cTn>
                              </p:par>
                              <p:par>
                                <p:cTn id="206" presetID="10" presetClass="exit" presetSubtype="0" fill="hold" nodeType="withEffect">
                                  <p:stCondLst>
                                    <p:cond delay="0"/>
                                  </p:stCondLst>
                                  <p:childTnLst>
                                    <p:animEffect transition="out" filter="fade">
                                      <p:cBhvr>
                                        <p:cTn id="207" dur="500"/>
                                        <p:tgtEl>
                                          <p:spTgt spid="240"/>
                                        </p:tgtEl>
                                      </p:cBhvr>
                                    </p:animEffect>
                                    <p:set>
                                      <p:cBhvr>
                                        <p:cTn id="208" dur="1" fill="hold">
                                          <p:stCondLst>
                                            <p:cond delay="499"/>
                                          </p:stCondLst>
                                        </p:cTn>
                                        <p:tgtEl>
                                          <p:spTgt spid="240"/>
                                        </p:tgtEl>
                                        <p:attrNameLst>
                                          <p:attrName>style.visibility</p:attrName>
                                        </p:attrNameLst>
                                      </p:cBhvr>
                                      <p:to>
                                        <p:strVal val="hidden"/>
                                      </p:to>
                                    </p:set>
                                  </p:childTnLst>
                                </p:cTn>
                              </p:par>
                              <p:par>
                                <p:cTn id="209" presetID="10" presetClass="exit" presetSubtype="0" fill="hold" grpId="1" nodeType="withEffect">
                                  <p:stCondLst>
                                    <p:cond delay="0"/>
                                  </p:stCondLst>
                                  <p:childTnLst>
                                    <p:animEffect transition="out" filter="fade">
                                      <p:cBhvr>
                                        <p:cTn id="210" dur="500"/>
                                        <p:tgtEl>
                                          <p:spTgt spid="241"/>
                                        </p:tgtEl>
                                      </p:cBhvr>
                                    </p:animEffect>
                                    <p:set>
                                      <p:cBhvr>
                                        <p:cTn id="211" dur="1" fill="hold">
                                          <p:stCondLst>
                                            <p:cond delay="499"/>
                                          </p:stCondLst>
                                        </p:cTn>
                                        <p:tgtEl>
                                          <p:spTgt spid="241"/>
                                        </p:tgtEl>
                                        <p:attrNameLst>
                                          <p:attrName>style.visibility</p:attrName>
                                        </p:attrNameLst>
                                      </p:cBhvr>
                                      <p:to>
                                        <p:strVal val="hidden"/>
                                      </p:to>
                                    </p:set>
                                  </p:childTnLst>
                                </p:cTn>
                              </p:par>
                            </p:childTnLst>
                          </p:cTn>
                        </p:par>
                      </p:childTnLst>
                    </p:cTn>
                  </p:par>
                  <p:par>
                    <p:cTn id="212" fill="hold">
                      <p:stCondLst>
                        <p:cond delay="indefinite"/>
                      </p:stCondLst>
                      <p:childTnLst>
                        <p:par>
                          <p:cTn id="213" fill="hold">
                            <p:stCondLst>
                              <p:cond delay="0"/>
                            </p:stCondLst>
                            <p:childTnLst>
                              <p:par>
                                <p:cTn id="214" presetID="10" presetClass="entr" presetSubtype="0" fill="hold" grpId="0" nodeType="clickEffect">
                                  <p:stCondLst>
                                    <p:cond delay="0"/>
                                  </p:stCondLst>
                                  <p:childTnLst>
                                    <p:set>
                                      <p:cBhvr>
                                        <p:cTn id="215" dur="1" fill="hold">
                                          <p:stCondLst>
                                            <p:cond delay="0"/>
                                          </p:stCondLst>
                                        </p:cTn>
                                        <p:tgtEl>
                                          <p:spTgt spid="242">
                                            <p:txEl>
                                              <p:pRg st="0" end="0"/>
                                            </p:txEl>
                                          </p:spTgt>
                                        </p:tgtEl>
                                        <p:attrNameLst>
                                          <p:attrName>style.visibility</p:attrName>
                                        </p:attrNameLst>
                                      </p:cBhvr>
                                      <p:to>
                                        <p:strVal val="visible"/>
                                      </p:to>
                                    </p:set>
                                    <p:animEffect transition="in" filter="fade">
                                      <p:cBhvr>
                                        <p:cTn id="216" dur="500"/>
                                        <p:tgtEl>
                                          <p:spTgt spid="242">
                                            <p:txEl>
                                              <p:pRg st="0" end="0"/>
                                            </p:txEl>
                                          </p:spTgt>
                                        </p:tgtEl>
                                      </p:cBhvr>
                                    </p:animEffect>
                                  </p:childTnLst>
                                </p:cTn>
                              </p:par>
                            </p:childTnLst>
                          </p:cTn>
                        </p:par>
                      </p:childTnLst>
                    </p:cTn>
                  </p:par>
                  <p:par>
                    <p:cTn id="217" fill="hold">
                      <p:stCondLst>
                        <p:cond delay="indefinite"/>
                      </p:stCondLst>
                      <p:childTnLst>
                        <p:par>
                          <p:cTn id="218" fill="hold">
                            <p:stCondLst>
                              <p:cond delay="0"/>
                            </p:stCondLst>
                            <p:childTnLst>
                              <p:par>
                                <p:cTn id="219" presetID="23" presetClass="entr" presetSubtype="16" fill="hold" grpId="0" nodeType="clickEffect">
                                  <p:stCondLst>
                                    <p:cond delay="0"/>
                                  </p:stCondLst>
                                  <p:childTnLst>
                                    <p:set>
                                      <p:cBhvr>
                                        <p:cTn id="220" dur="1" fill="hold">
                                          <p:stCondLst>
                                            <p:cond delay="0"/>
                                          </p:stCondLst>
                                        </p:cTn>
                                        <p:tgtEl>
                                          <p:spTgt spid="243"/>
                                        </p:tgtEl>
                                        <p:attrNameLst>
                                          <p:attrName>style.visibility</p:attrName>
                                        </p:attrNameLst>
                                      </p:cBhvr>
                                      <p:to>
                                        <p:strVal val="visible"/>
                                      </p:to>
                                    </p:set>
                                    <p:anim calcmode="lin" valueType="num">
                                      <p:cBhvr>
                                        <p:cTn id="221" dur="500" fill="hold"/>
                                        <p:tgtEl>
                                          <p:spTgt spid="243"/>
                                        </p:tgtEl>
                                        <p:attrNameLst>
                                          <p:attrName>ppt_w</p:attrName>
                                        </p:attrNameLst>
                                      </p:cBhvr>
                                      <p:tavLst>
                                        <p:tav tm="0">
                                          <p:val>
                                            <p:fltVal val="0"/>
                                          </p:val>
                                        </p:tav>
                                        <p:tav tm="100000">
                                          <p:val>
                                            <p:strVal val="#ppt_w"/>
                                          </p:val>
                                        </p:tav>
                                      </p:tavLst>
                                    </p:anim>
                                    <p:anim calcmode="lin" valueType="num">
                                      <p:cBhvr>
                                        <p:cTn id="222" dur="500" fill="hold"/>
                                        <p:tgtEl>
                                          <p:spTgt spid="243"/>
                                        </p:tgtEl>
                                        <p:attrNameLst>
                                          <p:attrName>ppt_h</p:attrName>
                                        </p:attrNameLst>
                                      </p:cBhvr>
                                      <p:tavLst>
                                        <p:tav tm="0">
                                          <p:val>
                                            <p:fltVal val="0"/>
                                          </p:val>
                                        </p:tav>
                                        <p:tav tm="100000">
                                          <p:val>
                                            <p:strVal val="#ppt_h"/>
                                          </p:val>
                                        </p:tav>
                                      </p:tavLst>
                                    </p:anim>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nodeType="clickEffect">
                                  <p:stCondLst>
                                    <p:cond delay="0"/>
                                  </p:stCondLst>
                                  <p:childTnLst>
                                    <p:set>
                                      <p:cBhvr>
                                        <p:cTn id="226" dur="1" fill="hold">
                                          <p:stCondLst>
                                            <p:cond delay="0"/>
                                          </p:stCondLst>
                                        </p:cTn>
                                        <p:tgtEl>
                                          <p:spTgt spid="244"/>
                                        </p:tgtEl>
                                        <p:attrNameLst>
                                          <p:attrName>style.visibility</p:attrName>
                                        </p:attrNameLst>
                                      </p:cBhvr>
                                      <p:to>
                                        <p:strVal val="visible"/>
                                      </p:to>
                                    </p:set>
                                    <p:animEffect transition="in" filter="fade">
                                      <p:cBhvr>
                                        <p:cTn id="227" dur="2000"/>
                                        <p:tgtEl>
                                          <p:spTgt spid="244"/>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245"/>
                                        </p:tgtEl>
                                        <p:attrNameLst>
                                          <p:attrName>style.visibility</p:attrName>
                                        </p:attrNameLst>
                                      </p:cBhvr>
                                      <p:to>
                                        <p:strVal val="visible"/>
                                      </p:to>
                                    </p:set>
                                    <p:animEffect transition="in" filter="fade">
                                      <p:cBhvr>
                                        <p:cTn id="232" dur="500"/>
                                        <p:tgtEl>
                                          <p:spTgt spid="245"/>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xit" presetSubtype="0" fill="hold" grpId="1" nodeType="clickEffect">
                                  <p:stCondLst>
                                    <p:cond delay="0"/>
                                  </p:stCondLst>
                                  <p:childTnLst>
                                    <p:animEffect transition="out" filter="fade">
                                      <p:cBhvr>
                                        <p:cTn id="236" dur="500"/>
                                        <p:tgtEl>
                                          <p:spTgt spid="242">
                                            <p:txEl>
                                              <p:pRg st="0" end="0"/>
                                            </p:txEl>
                                          </p:spTgt>
                                        </p:tgtEl>
                                      </p:cBhvr>
                                    </p:animEffect>
                                    <p:set>
                                      <p:cBhvr>
                                        <p:cTn id="237" dur="1" fill="hold">
                                          <p:stCondLst>
                                            <p:cond delay="499"/>
                                          </p:stCondLst>
                                        </p:cTn>
                                        <p:tgtEl>
                                          <p:spTgt spid="242">
                                            <p:txEl>
                                              <p:pRg st="0" end="0"/>
                                            </p:txEl>
                                          </p:spTgt>
                                        </p:tgtEl>
                                        <p:attrNameLst>
                                          <p:attrName>style.visibility</p:attrName>
                                        </p:attrNameLst>
                                      </p:cBhvr>
                                      <p:to>
                                        <p:strVal val="hidden"/>
                                      </p:to>
                                    </p:set>
                                  </p:childTnLst>
                                </p:cTn>
                              </p:par>
                              <p:par>
                                <p:cTn id="238" presetID="10" presetClass="exit" presetSubtype="0" fill="hold" grpId="1" nodeType="withEffect">
                                  <p:stCondLst>
                                    <p:cond delay="0"/>
                                  </p:stCondLst>
                                  <p:childTnLst>
                                    <p:animEffect transition="out" filter="fade">
                                      <p:cBhvr>
                                        <p:cTn id="239" dur="500"/>
                                        <p:tgtEl>
                                          <p:spTgt spid="243"/>
                                        </p:tgtEl>
                                      </p:cBhvr>
                                    </p:animEffect>
                                    <p:set>
                                      <p:cBhvr>
                                        <p:cTn id="240" dur="1" fill="hold">
                                          <p:stCondLst>
                                            <p:cond delay="499"/>
                                          </p:stCondLst>
                                        </p:cTn>
                                        <p:tgtEl>
                                          <p:spTgt spid="243"/>
                                        </p:tgtEl>
                                        <p:attrNameLst>
                                          <p:attrName>style.visibility</p:attrName>
                                        </p:attrNameLst>
                                      </p:cBhvr>
                                      <p:to>
                                        <p:strVal val="hidden"/>
                                      </p:to>
                                    </p:set>
                                  </p:childTnLst>
                                </p:cTn>
                              </p:par>
                              <p:par>
                                <p:cTn id="241" presetID="10" presetClass="exit" presetSubtype="0" fill="hold" nodeType="withEffect">
                                  <p:stCondLst>
                                    <p:cond delay="0"/>
                                  </p:stCondLst>
                                  <p:childTnLst>
                                    <p:animEffect transition="out" filter="fade">
                                      <p:cBhvr>
                                        <p:cTn id="242" dur="500"/>
                                        <p:tgtEl>
                                          <p:spTgt spid="244"/>
                                        </p:tgtEl>
                                      </p:cBhvr>
                                    </p:animEffect>
                                    <p:set>
                                      <p:cBhvr>
                                        <p:cTn id="243" dur="1" fill="hold">
                                          <p:stCondLst>
                                            <p:cond delay="499"/>
                                          </p:stCondLst>
                                        </p:cTn>
                                        <p:tgtEl>
                                          <p:spTgt spid="244"/>
                                        </p:tgtEl>
                                        <p:attrNameLst>
                                          <p:attrName>style.visibility</p:attrName>
                                        </p:attrNameLst>
                                      </p:cBhvr>
                                      <p:to>
                                        <p:strVal val="hidden"/>
                                      </p:to>
                                    </p:set>
                                  </p:childTnLst>
                                </p:cTn>
                              </p:par>
                              <p:par>
                                <p:cTn id="244" presetID="10" presetClass="exit" presetSubtype="0" fill="hold" grpId="1" nodeType="withEffect">
                                  <p:stCondLst>
                                    <p:cond delay="0"/>
                                  </p:stCondLst>
                                  <p:childTnLst>
                                    <p:animEffect transition="out" filter="fade">
                                      <p:cBhvr>
                                        <p:cTn id="245" dur="500"/>
                                        <p:tgtEl>
                                          <p:spTgt spid="245"/>
                                        </p:tgtEl>
                                      </p:cBhvr>
                                    </p:animEffect>
                                    <p:set>
                                      <p:cBhvr>
                                        <p:cTn id="246" dur="1" fill="hold">
                                          <p:stCondLst>
                                            <p:cond delay="499"/>
                                          </p:stCondLst>
                                        </p:cTn>
                                        <p:tgtEl>
                                          <p:spTgt spid="245"/>
                                        </p:tgtEl>
                                        <p:attrNameLst>
                                          <p:attrName>style.visibility</p:attrName>
                                        </p:attrNameLst>
                                      </p:cBhvr>
                                      <p:to>
                                        <p:strVal val="hidden"/>
                                      </p:to>
                                    </p:set>
                                  </p:childTnLst>
                                </p:cTn>
                              </p:par>
                            </p:childTnLst>
                          </p:cTn>
                        </p:par>
                      </p:childTnLst>
                    </p:cTn>
                  </p:par>
                  <p:par>
                    <p:cTn id="247" fill="hold">
                      <p:stCondLst>
                        <p:cond delay="indefinite"/>
                      </p:stCondLst>
                      <p:childTnLst>
                        <p:par>
                          <p:cTn id="248" fill="hold">
                            <p:stCondLst>
                              <p:cond delay="0"/>
                            </p:stCondLst>
                            <p:childTnLst>
                              <p:par>
                                <p:cTn id="249" presetID="10" presetClass="entr" presetSubtype="0" fill="hold" grpId="0" nodeType="clickEffect">
                                  <p:stCondLst>
                                    <p:cond delay="0"/>
                                  </p:stCondLst>
                                  <p:childTnLst>
                                    <p:set>
                                      <p:cBhvr>
                                        <p:cTn id="250" dur="1" fill="hold">
                                          <p:stCondLst>
                                            <p:cond delay="0"/>
                                          </p:stCondLst>
                                        </p:cTn>
                                        <p:tgtEl>
                                          <p:spTgt spid="246">
                                            <p:txEl>
                                              <p:pRg st="0" end="0"/>
                                            </p:txEl>
                                          </p:spTgt>
                                        </p:tgtEl>
                                        <p:attrNameLst>
                                          <p:attrName>style.visibility</p:attrName>
                                        </p:attrNameLst>
                                      </p:cBhvr>
                                      <p:to>
                                        <p:strVal val="visible"/>
                                      </p:to>
                                    </p:set>
                                    <p:animEffect transition="in" filter="fade">
                                      <p:cBhvr>
                                        <p:cTn id="251" dur="500"/>
                                        <p:tgtEl>
                                          <p:spTgt spid="246">
                                            <p:txEl>
                                              <p:pRg st="0" end="0"/>
                                            </p:txEl>
                                          </p:spTgt>
                                        </p:tgtEl>
                                      </p:cBhvr>
                                    </p:animEffect>
                                  </p:childTnLst>
                                </p:cTn>
                              </p:par>
                            </p:childTnLst>
                          </p:cTn>
                        </p:par>
                      </p:childTnLst>
                    </p:cTn>
                  </p:par>
                  <p:par>
                    <p:cTn id="252" fill="hold">
                      <p:stCondLst>
                        <p:cond delay="indefinite"/>
                      </p:stCondLst>
                      <p:childTnLst>
                        <p:par>
                          <p:cTn id="253" fill="hold">
                            <p:stCondLst>
                              <p:cond delay="0"/>
                            </p:stCondLst>
                            <p:childTnLst>
                              <p:par>
                                <p:cTn id="254" presetID="23" presetClass="entr" presetSubtype="16" fill="hold" grpId="0" nodeType="clickEffect">
                                  <p:stCondLst>
                                    <p:cond delay="0"/>
                                  </p:stCondLst>
                                  <p:childTnLst>
                                    <p:set>
                                      <p:cBhvr>
                                        <p:cTn id="255" dur="1" fill="hold">
                                          <p:stCondLst>
                                            <p:cond delay="0"/>
                                          </p:stCondLst>
                                        </p:cTn>
                                        <p:tgtEl>
                                          <p:spTgt spid="247"/>
                                        </p:tgtEl>
                                        <p:attrNameLst>
                                          <p:attrName>style.visibility</p:attrName>
                                        </p:attrNameLst>
                                      </p:cBhvr>
                                      <p:to>
                                        <p:strVal val="visible"/>
                                      </p:to>
                                    </p:set>
                                    <p:anim calcmode="lin" valueType="num">
                                      <p:cBhvr>
                                        <p:cTn id="256" dur="500" fill="hold"/>
                                        <p:tgtEl>
                                          <p:spTgt spid="247"/>
                                        </p:tgtEl>
                                        <p:attrNameLst>
                                          <p:attrName>ppt_w</p:attrName>
                                        </p:attrNameLst>
                                      </p:cBhvr>
                                      <p:tavLst>
                                        <p:tav tm="0">
                                          <p:val>
                                            <p:fltVal val="0"/>
                                          </p:val>
                                        </p:tav>
                                        <p:tav tm="100000">
                                          <p:val>
                                            <p:strVal val="#ppt_w"/>
                                          </p:val>
                                        </p:tav>
                                      </p:tavLst>
                                    </p:anim>
                                    <p:anim calcmode="lin" valueType="num">
                                      <p:cBhvr>
                                        <p:cTn id="257" dur="500" fill="hold"/>
                                        <p:tgtEl>
                                          <p:spTgt spid="247"/>
                                        </p:tgtEl>
                                        <p:attrNameLst>
                                          <p:attrName>ppt_h</p:attrName>
                                        </p:attrNameLst>
                                      </p:cBhvr>
                                      <p:tavLst>
                                        <p:tav tm="0">
                                          <p:val>
                                            <p:fltVal val="0"/>
                                          </p:val>
                                        </p:tav>
                                        <p:tav tm="100000">
                                          <p:val>
                                            <p:strVal val="#ppt_h"/>
                                          </p:val>
                                        </p:tav>
                                      </p:tavLst>
                                    </p:anim>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nodeType="clickEffect">
                                  <p:stCondLst>
                                    <p:cond delay="0"/>
                                  </p:stCondLst>
                                  <p:childTnLst>
                                    <p:set>
                                      <p:cBhvr>
                                        <p:cTn id="261" dur="1" fill="hold">
                                          <p:stCondLst>
                                            <p:cond delay="0"/>
                                          </p:stCondLst>
                                        </p:cTn>
                                        <p:tgtEl>
                                          <p:spTgt spid="248"/>
                                        </p:tgtEl>
                                        <p:attrNameLst>
                                          <p:attrName>style.visibility</p:attrName>
                                        </p:attrNameLst>
                                      </p:cBhvr>
                                      <p:to>
                                        <p:strVal val="visible"/>
                                      </p:to>
                                    </p:set>
                                    <p:animEffect transition="in" filter="fade">
                                      <p:cBhvr>
                                        <p:cTn id="262" dur="2000"/>
                                        <p:tgtEl>
                                          <p:spTgt spid="248"/>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249"/>
                                        </p:tgtEl>
                                        <p:attrNameLst>
                                          <p:attrName>style.visibility</p:attrName>
                                        </p:attrNameLst>
                                      </p:cBhvr>
                                      <p:to>
                                        <p:strVal val="visible"/>
                                      </p:to>
                                    </p:set>
                                    <p:animEffect transition="in" filter="fade">
                                      <p:cBhvr>
                                        <p:cTn id="267" dur="500"/>
                                        <p:tgtEl>
                                          <p:spTgt spid="249"/>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xit" presetSubtype="0" fill="hold" grpId="1" nodeType="clickEffect">
                                  <p:stCondLst>
                                    <p:cond delay="0"/>
                                  </p:stCondLst>
                                  <p:childTnLst>
                                    <p:animEffect transition="out" filter="fade">
                                      <p:cBhvr>
                                        <p:cTn id="271" dur="500"/>
                                        <p:tgtEl>
                                          <p:spTgt spid="246">
                                            <p:txEl>
                                              <p:pRg st="0" end="0"/>
                                            </p:txEl>
                                          </p:spTgt>
                                        </p:tgtEl>
                                      </p:cBhvr>
                                    </p:animEffect>
                                    <p:set>
                                      <p:cBhvr>
                                        <p:cTn id="272" dur="1" fill="hold">
                                          <p:stCondLst>
                                            <p:cond delay="499"/>
                                          </p:stCondLst>
                                        </p:cTn>
                                        <p:tgtEl>
                                          <p:spTgt spid="246">
                                            <p:txEl>
                                              <p:pRg st="0" end="0"/>
                                            </p:txEl>
                                          </p:spTgt>
                                        </p:tgtEl>
                                        <p:attrNameLst>
                                          <p:attrName>style.visibility</p:attrName>
                                        </p:attrNameLst>
                                      </p:cBhvr>
                                      <p:to>
                                        <p:strVal val="hidden"/>
                                      </p:to>
                                    </p:set>
                                  </p:childTnLst>
                                </p:cTn>
                              </p:par>
                              <p:par>
                                <p:cTn id="273" presetID="10" presetClass="exit" presetSubtype="0" fill="hold" grpId="1" nodeType="withEffect">
                                  <p:stCondLst>
                                    <p:cond delay="0"/>
                                  </p:stCondLst>
                                  <p:childTnLst>
                                    <p:animEffect transition="out" filter="fade">
                                      <p:cBhvr>
                                        <p:cTn id="274" dur="500"/>
                                        <p:tgtEl>
                                          <p:spTgt spid="247"/>
                                        </p:tgtEl>
                                      </p:cBhvr>
                                    </p:animEffect>
                                    <p:set>
                                      <p:cBhvr>
                                        <p:cTn id="275" dur="1" fill="hold">
                                          <p:stCondLst>
                                            <p:cond delay="499"/>
                                          </p:stCondLst>
                                        </p:cTn>
                                        <p:tgtEl>
                                          <p:spTgt spid="247"/>
                                        </p:tgtEl>
                                        <p:attrNameLst>
                                          <p:attrName>style.visibility</p:attrName>
                                        </p:attrNameLst>
                                      </p:cBhvr>
                                      <p:to>
                                        <p:strVal val="hidden"/>
                                      </p:to>
                                    </p:set>
                                  </p:childTnLst>
                                </p:cTn>
                              </p:par>
                              <p:par>
                                <p:cTn id="276" presetID="10" presetClass="exit" presetSubtype="0" fill="hold" nodeType="withEffect">
                                  <p:stCondLst>
                                    <p:cond delay="0"/>
                                  </p:stCondLst>
                                  <p:childTnLst>
                                    <p:animEffect transition="out" filter="fade">
                                      <p:cBhvr>
                                        <p:cTn id="277" dur="500"/>
                                        <p:tgtEl>
                                          <p:spTgt spid="248"/>
                                        </p:tgtEl>
                                      </p:cBhvr>
                                    </p:animEffect>
                                    <p:set>
                                      <p:cBhvr>
                                        <p:cTn id="278" dur="1" fill="hold">
                                          <p:stCondLst>
                                            <p:cond delay="499"/>
                                          </p:stCondLst>
                                        </p:cTn>
                                        <p:tgtEl>
                                          <p:spTgt spid="248"/>
                                        </p:tgtEl>
                                        <p:attrNameLst>
                                          <p:attrName>style.visibility</p:attrName>
                                        </p:attrNameLst>
                                      </p:cBhvr>
                                      <p:to>
                                        <p:strVal val="hidden"/>
                                      </p:to>
                                    </p:set>
                                  </p:childTnLst>
                                </p:cTn>
                              </p:par>
                              <p:par>
                                <p:cTn id="279" presetID="10" presetClass="exit" presetSubtype="0" fill="hold" grpId="1" nodeType="withEffect">
                                  <p:stCondLst>
                                    <p:cond delay="0"/>
                                  </p:stCondLst>
                                  <p:childTnLst>
                                    <p:animEffect transition="out" filter="fade">
                                      <p:cBhvr>
                                        <p:cTn id="280" dur="500"/>
                                        <p:tgtEl>
                                          <p:spTgt spid="249"/>
                                        </p:tgtEl>
                                      </p:cBhvr>
                                    </p:animEffect>
                                    <p:set>
                                      <p:cBhvr>
                                        <p:cTn id="281" dur="1" fill="hold">
                                          <p:stCondLst>
                                            <p:cond delay="499"/>
                                          </p:stCondLst>
                                        </p:cTn>
                                        <p:tgtEl>
                                          <p:spTgt spid="249"/>
                                        </p:tgtEl>
                                        <p:attrNameLst>
                                          <p:attrName>style.visibility</p:attrName>
                                        </p:attrNameLst>
                                      </p:cBhvr>
                                      <p:to>
                                        <p:strVal val="hidden"/>
                                      </p:to>
                                    </p:set>
                                  </p:childTnLst>
                                </p:cTn>
                              </p:par>
                            </p:childTnLst>
                          </p:cTn>
                        </p:par>
                      </p:childTnLst>
                    </p:cTn>
                  </p:par>
                  <p:par>
                    <p:cTn id="282" fill="hold">
                      <p:stCondLst>
                        <p:cond delay="indefinite"/>
                      </p:stCondLst>
                      <p:childTnLst>
                        <p:par>
                          <p:cTn id="283" fill="hold">
                            <p:stCondLst>
                              <p:cond delay="0"/>
                            </p:stCondLst>
                            <p:childTnLst>
                              <p:par>
                                <p:cTn id="284" presetID="10" presetClass="entr" presetSubtype="0" fill="hold" grpId="0" nodeType="clickEffect">
                                  <p:stCondLst>
                                    <p:cond delay="0"/>
                                  </p:stCondLst>
                                  <p:childTnLst>
                                    <p:set>
                                      <p:cBhvr>
                                        <p:cTn id="285" dur="1" fill="hold">
                                          <p:stCondLst>
                                            <p:cond delay="0"/>
                                          </p:stCondLst>
                                        </p:cTn>
                                        <p:tgtEl>
                                          <p:spTgt spid="250">
                                            <p:txEl>
                                              <p:pRg st="0" end="0"/>
                                            </p:txEl>
                                          </p:spTgt>
                                        </p:tgtEl>
                                        <p:attrNameLst>
                                          <p:attrName>style.visibility</p:attrName>
                                        </p:attrNameLst>
                                      </p:cBhvr>
                                      <p:to>
                                        <p:strVal val="visible"/>
                                      </p:to>
                                    </p:set>
                                    <p:animEffect transition="in" filter="fade">
                                      <p:cBhvr>
                                        <p:cTn id="286" dur="500"/>
                                        <p:tgtEl>
                                          <p:spTgt spid="250">
                                            <p:txEl>
                                              <p:pRg st="0" end="0"/>
                                            </p:txEl>
                                          </p:spTgt>
                                        </p:tgtEl>
                                      </p:cBhvr>
                                    </p:animEffect>
                                  </p:childTnLst>
                                </p:cTn>
                              </p:par>
                            </p:childTnLst>
                          </p:cTn>
                        </p:par>
                      </p:childTnLst>
                    </p:cTn>
                  </p:par>
                  <p:par>
                    <p:cTn id="287" fill="hold">
                      <p:stCondLst>
                        <p:cond delay="indefinite"/>
                      </p:stCondLst>
                      <p:childTnLst>
                        <p:par>
                          <p:cTn id="288" fill="hold">
                            <p:stCondLst>
                              <p:cond delay="0"/>
                            </p:stCondLst>
                            <p:childTnLst>
                              <p:par>
                                <p:cTn id="289" presetID="23" presetClass="entr" presetSubtype="16" fill="hold" grpId="0" nodeType="clickEffect">
                                  <p:stCondLst>
                                    <p:cond delay="0"/>
                                  </p:stCondLst>
                                  <p:childTnLst>
                                    <p:set>
                                      <p:cBhvr>
                                        <p:cTn id="290" dur="1" fill="hold">
                                          <p:stCondLst>
                                            <p:cond delay="0"/>
                                          </p:stCondLst>
                                        </p:cTn>
                                        <p:tgtEl>
                                          <p:spTgt spid="251"/>
                                        </p:tgtEl>
                                        <p:attrNameLst>
                                          <p:attrName>style.visibility</p:attrName>
                                        </p:attrNameLst>
                                      </p:cBhvr>
                                      <p:to>
                                        <p:strVal val="visible"/>
                                      </p:to>
                                    </p:set>
                                    <p:anim calcmode="lin" valueType="num">
                                      <p:cBhvr>
                                        <p:cTn id="291" dur="500" fill="hold"/>
                                        <p:tgtEl>
                                          <p:spTgt spid="251"/>
                                        </p:tgtEl>
                                        <p:attrNameLst>
                                          <p:attrName>ppt_w</p:attrName>
                                        </p:attrNameLst>
                                      </p:cBhvr>
                                      <p:tavLst>
                                        <p:tav tm="0">
                                          <p:val>
                                            <p:fltVal val="0"/>
                                          </p:val>
                                        </p:tav>
                                        <p:tav tm="100000">
                                          <p:val>
                                            <p:strVal val="#ppt_w"/>
                                          </p:val>
                                        </p:tav>
                                      </p:tavLst>
                                    </p:anim>
                                    <p:anim calcmode="lin" valueType="num">
                                      <p:cBhvr>
                                        <p:cTn id="292" dur="500" fill="hold"/>
                                        <p:tgtEl>
                                          <p:spTgt spid="251"/>
                                        </p:tgtEl>
                                        <p:attrNameLst>
                                          <p:attrName>ppt_h</p:attrName>
                                        </p:attrNameLst>
                                      </p:cBhvr>
                                      <p:tavLst>
                                        <p:tav tm="0">
                                          <p:val>
                                            <p:fltVal val="0"/>
                                          </p:val>
                                        </p:tav>
                                        <p:tav tm="100000">
                                          <p:val>
                                            <p:strVal val="#ppt_h"/>
                                          </p:val>
                                        </p:tav>
                                      </p:tavLst>
                                    </p:anim>
                                  </p:childTnLst>
                                </p:cTn>
                              </p:par>
                            </p:childTnLst>
                          </p:cTn>
                        </p:par>
                      </p:childTnLst>
                    </p:cTn>
                  </p:par>
                  <p:par>
                    <p:cTn id="293" fill="hold">
                      <p:stCondLst>
                        <p:cond delay="indefinite"/>
                      </p:stCondLst>
                      <p:childTnLst>
                        <p:par>
                          <p:cTn id="294" fill="hold">
                            <p:stCondLst>
                              <p:cond delay="0"/>
                            </p:stCondLst>
                            <p:childTnLst>
                              <p:par>
                                <p:cTn id="295" presetID="10" presetClass="entr" presetSubtype="0" fill="hold" nodeType="clickEffect">
                                  <p:stCondLst>
                                    <p:cond delay="0"/>
                                  </p:stCondLst>
                                  <p:childTnLst>
                                    <p:set>
                                      <p:cBhvr>
                                        <p:cTn id="296" dur="1" fill="hold">
                                          <p:stCondLst>
                                            <p:cond delay="0"/>
                                          </p:stCondLst>
                                        </p:cTn>
                                        <p:tgtEl>
                                          <p:spTgt spid="252"/>
                                        </p:tgtEl>
                                        <p:attrNameLst>
                                          <p:attrName>style.visibility</p:attrName>
                                        </p:attrNameLst>
                                      </p:cBhvr>
                                      <p:to>
                                        <p:strVal val="visible"/>
                                      </p:to>
                                    </p:set>
                                    <p:animEffect transition="in" filter="fade">
                                      <p:cBhvr>
                                        <p:cTn id="297" dur="2000"/>
                                        <p:tgtEl>
                                          <p:spTgt spid="252"/>
                                        </p:tgtEl>
                                      </p:cBhvr>
                                    </p:animEffect>
                                  </p:childTnLst>
                                </p:cTn>
                              </p:par>
                            </p:childTnLst>
                          </p:cTn>
                        </p:par>
                      </p:childTnLst>
                    </p:cTn>
                  </p:par>
                  <p:par>
                    <p:cTn id="298" fill="hold">
                      <p:stCondLst>
                        <p:cond delay="indefinite"/>
                      </p:stCondLst>
                      <p:childTnLst>
                        <p:par>
                          <p:cTn id="299" fill="hold">
                            <p:stCondLst>
                              <p:cond delay="0"/>
                            </p:stCondLst>
                            <p:childTnLst>
                              <p:par>
                                <p:cTn id="300" presetID="10" presetClass="exit" presetSubtype="0" fill="hold" grpId="1" nodeType="clickEffect">
                                  <p:stCondLst>
                                    <p:cond delay="0"/>
                                  </p:stCondLst>
                                  <p:childTnLst>
                                    <p:animEffect transition="out" filter="fade">
                                      <p:cBhvr>
                                        <p:cTn id="301" dur="500"/>
                                        <p:tgtEl>
                                          <p:spTgt spid="250">
                                            <p:txEl>
                                              <p:pRg st="0" end="0"/>
                                            </p:txEl>
                                          </p:spTgt>
                                        </p:tgtEl>
                                      </p:cBhvr>
                                    </p:animEffect>
                                    <p:set>
                                      <p:cBhvr>
                                        <p:cTn id="302" dur="1" fill="hold">
                                          <p:stCondLst>
                                            <p:cond delay="499"/>
                                          </p:stCondLst>
                                        </p:cTn>
                                        <p:tgtEl>
                                          <p:spTgt spid="250">
                                            <p:txEl>
                                              <p:pRg st="0" end="0"/>
                                            </p:txEl>
                                          </p:spTgt>
                                        </p:tgtEl>
                                        <p:attrNameLst>
                                          <p:attrName>style.visibility</p:attrName>
                                        </p:attrNameLst>
                                      </p:cBhvr>
                                      <p:to>
                                        <p:strVal val="hidden"/>
                                      </p:to>
                                    </p:set>
                                  </p:childTnLst>
                                </p:cTn>
                              </p:par>
                              <p:par>
                                <p:cTn id="303" presetID="10" presetClass="exit" presetSubtype="0" fill="hold" grpId="1" nodeType="withEffect">
                                  <p:stCondLst>
                                    <p:cond delay="0"/>
                                  </p:stCondLst>
                                  <p:childTnLst>
                                    <p:animEffect transition="out" filter="fade">
                                      <p:cBhvr>
                                        <p:cTn id="304" dur="500"/>
                                        <p:tgtEl>
                                          <p:spTgt spid="251"/>
                                        </p:tgtEl>
                                      </p:cBhvr>
                                    </p:animEffect>
                                    <p:set>
                                      <p:cBhvr>
                                        <p:cTn id="305" dur="1" fill="hold">
                                          <p:stCondLst>
                                            <p:cond delay="499"/>
                                          </p:stCondLst>
                                        </p:cTn>
                                        <p:tgtEl>
                                          <p:spTgt spid="251"/>
                                        </p:tgtEl>
                                        <p:attrNameLst>
                                          <p:attrName>style.visibility</p:attrName>
                                        </p:attrNameLst>
                                      </p:cBhvr>
                                      <p:to>
                                        <p:strVal val="hidden"/>
                                      </p:to>
                                    </p:set>
                                  </p:childTnLst>
                                </p:cTn>
                              </p:par>
                              <p:par>
                                <p:cTn id="306" presetID="10" presetClass="exit" presetSubtype="0" fill="hold" nodeType="withEffect">
                                  <p:stCondLst>
                                    <p:cond delay="0"/>
                                  </p:stCondLst>
                                  <p:childTnLst>
                                    <p:animEffect transition="out" filter="fade">
                                      <p:cBhvr>
                                        <p:cTn id="307" dur="500"/>
                                        <p:tgtEl>
                                          <p:spTgt spid="252"/>
                                        </p:tgtEl>
                                      </p:cBhvr>
                                    </p:animEffect>
                                    <p:set>
                                      <p:cBhvr>
                                        <p:cTn id="308" dur="1" fill="hold">
                                          <p:stCondLst>
                                            <p:cond delay="499"/>
                                          </p:stCondLst>
                                        </p:cTn>
                                        <p:tgtEl>
                                          <p:spTgt spid="252"/>
                                        </p:tgtEl>
                                        <p:attrNameLst>
                                          <p:attrName>style.visibility</p:attrName>
                                        </p:attrNameLst>
                                      </p:cBhvr>
                                      <p:to>
                                        <p:strVal val="hidden"/>
                                      </p:to>
                                    </p:set>
                                  </p:childTnLst>
                                </p:cTn>
                              </p:par>
                            </p:childTnLst>
                          </p:cTn>
                        </p:par>
                      </p:childTnLst>
                    </p:cTn>
                  </p:par>
                  <p:par>
                    <p:cTn id="309" fill="hold">
                      <p:stCondLst>
                        <p:cond delay="indefinite"/>
                      </p:stCondLst>
                      <p:childTnLst>
                        <p:par>
                          <p:cTn id="310" fill="hold">
                            <p:stCondLst>
                              <p:cond delay="0"/>
                            </p:stCondLst>
                            <p:childTnLst>
                              <p:par>
                                <p:cTn id="311" presetID="10" presetClass="entr" presetSubtype="0" fill="hold" grpId="0" nodeType="clickEffect">
                                  <p:stCondLst>
                                    <p:cond delay="0"/>
                                  </p:stCondLst>
                                  <p:childTnLst>
                                    <p:set>
                                      <p:cBhvr>
                                        <p:cTn id="312" dur="1" fill="hold">
                                          <p:stCondLst>
                                            <p:cond delay="0"/>
                                          </p:stCondLst>
                                        </p:cTn>
                                        <p:tgtEl>
                                          <p:spTgt spid="253">
                                            <p:txEl>
                                              <p:pRg st="0" end="0"/>
                                            </p:txEl>
                                          </p:spTgt>
                                        </p:tgtEl>
                                        <p:attrNameLst>
                                          <p:attrName>style.visibility</p:attrName>
                                        </p:attrNameLst>
                                      </p:cBhvr>
                                      <p:to>
                                        <p:strVal val="visible"/>
                                      </p:to>
                                    </p:set>
                                    <p:animEffect transition="in" filter="fade">
                                      <p:cBhvr>
                                        <p:cTn id="313" dur="500"/>
                                        <p:tgtEl>
                                          <p:spTgt spid="253">
                                            <p:txEl>
                                              <p:pRg st="0" end="0"/>
                                            </p:txEl>
                                          </p:spTgt>
                                        </p:tgtEl>
                                      </p:cBhvr>
                                    </p:animEffect>
                                  </p:childTnLst>
                                </p:cTn>
                              </p:par>
                            </p:childTnLst>
                          </p:cTn>
                        </p:par>
                      </p:childTnLst>
                    </p:cTn>
                  </p:par>
                  <p:par>
                    <p:cTn id="314" fill="hold">
                      <p:stCondLst>
                        <p:cond delay="indefinite"/>
                      </p:stCondLst>
                      <p:childTnLst>
                        <p:par>
                          <p:cTn id="315" fill="hold">
                            <p:stCondLst>
                              <p:cond delay="0"/>
                            </p:stCondLst>
                            <p:childTnLst>
                              <p:par>
                                <p:cTn id="316" presetID="23" presetClass="entr" presetSubtype="16" fill="hold" grpId="0" nodeType="clickEffect">
                                  <p:stCondLst>
                                    <p:cond delay="0"/>
                                  </p:stCondLst>
                                  <p:childTnLst>
                                    <p:set>
                                      <p:cBhvr>
                                        <p:cTn id="317" dur="1" fill="hold">
                                          <p:stCondLst>
                                            <p:cond delay="0"/>
                                          </p:stCondLst>
                                        </p:cTn>
                                        <p:tgtEl>
                                          <p:spTgt spid="254"/>
                                        </p:tgtEl>
                                        <p:attrNameLst>
                                          <p:attrName>style.visibility</p:attrName>
                                        </p:attrNameLst>
                                      </p:cBhvr>
                                      <p:to>
                                        <p:strVal val="visible"/>
                                      </p:to>
                                    </p:set>
                                    <p:anim calcmode="lin" valueType="num">
                                      <p:cBhvr>
                                        <p:cTn id="318" dur="500" fill="hold"/>
                                        <p:tgtEl>
                                          <p:spTgt spid="254"/>
                                        </p:tgtEl>
                                        <p:attrNameLst>
                                          <p:attrName>ppt_w</p:attrName>
                                        </p:attrNameLst>
                                      </p:cBhvr>
                                      <p:tavLst>
                                        <p:tav tm="0">
                                          <p:val>
                                            <p:fltVal val="0"/>
                                          </p:val>
                                        </p:tav>
                                        <p:tav tm="100000">
                                          <p:val>
                                            <p:strVal val="#ppt_w"/>
                                          </p:val>
                                        </p:tav>
                                      </p:tavLst>
                                    </p:anim>
                                    <p:anim calcmode="lin" valueType="num">
                                      <p:cBhvr>
                                        <p:cTn id="319" dur="500" fill="hold"/>
                                        <p:tgtEl>
                                          <p:spTgt spid="254"/>
                                        </p:tgtEl>
                                        <p:attrNameLst>
                                          <p:attrName>ppt_h</p:attrName>
                                        </p:attrNameLst>
                                      </p:cBhvr>
                                      <p:tavLst>
                                        <p:tav tm="0">
                                          <p:val>
                                            <p:fltVal val="0"/>
                                          </p:val>
                                        </p:tav>
                                        <p:tav tm="100000">
                                          <p:val>
                                            <p:strVal val="#ppt_h"/>
                                          </p:val>
                                        </p:tav>
                                      </p:tavLst>
                                    </p:anim>
                                  </p:childTnLst>
                                </p:cTn>
                              </p:par>
                            </p:childTnLst>
                          </p:cTn>
                        </p:par>
                      </p:childTnLst>
                    </p:cTn>
                  </p:par>
                  <p:par>
                    <p:cTn id="320" fill="hold">
                      <p:stCondLst>
                        <p:cond delay="indefinite"/>
                      </p:stCondLst>
                      <p:childTnLst>
                        <p:par>
                          <p:cTn id="321" fill="hold">
                            <p:stCondLst>
                              <p:cond delay="0"/>
                            </p:stCondLst>
                            <p:childTnLst>
                              <p:par>
                                <p:cTn id="322" presetID="10" presetClass="entr" presetSubtype="0" fill="hold" nodeType="clickEffect">
                                  <p:stCondLst>
                                    <p:cond delay="0"/>
                                  </p:stCondLst>
                                  <p:childTnLst>
                                    <p:set>
                                      <p:cBhvr>
                                        <p:cTn id="323" dur="1" fill="hold">
                                          <p:stCondLst>
                                            <p:cond delay="0"/>
                                          </p:stCondLst>
                                        </p:cTn>
                                        <p:tgtEl>
                                          <p:spTgt spid="255"/>
                                        </p:tgtEl>
                                        <p:attrNameLst>
                                          <p:attrName>style.visibility</p:attrName>
                                        </p:attrNameLst>
                                      </p:cBhvr>
                                      <p:to>
                                        <p:strVal val="visible"/>
                                      </p:to>
                                    </p:set>
                                    <p:animEffect transition="in" filter="fade">
                                      <p:cBhvr>
                                        <p:cTn id="324" dur="2000"/>
                                        <p:tgtEl>
                                          <p:spTgt spid="255"/>
                                        </p:tgtEl>
                                      </p:cBhvr>
                                    </p:animEffect>
                                  </p:childTnLst>
                                </p:cTn>
                              </p:par>
                            </p:childTnLst>
                          </p:cTn>
                        </p:par>
                      </p:childTnLst>
                    </p:cTn>
                  </p:par>
                  <p:par>
                    <p:cTn id="325" fill="hold">
                      <p:stCondLst>
                        <p:cond delay="indefinite"/>
                      </p:stCondLst>
                      <p:childTnLst>
                        <p:par>
                          <p:cTn id="326" fill="hold">
                            <p:stCondLst>
                              <p:cond delay="0"/>
                            </p:stCondLst>
                            <p:childTnLst>
                              <p:par>
                                <p:cTn id="327" presetID="23" presetClass="entr" presetSubtype="16" fill="hold" grpId="0" nodeType="clickEffect">
                                  <p:stCondLst>
                                    <p:cond delay="0"/>
                                  </p:stCondLst>
                                  <p:childTnLst>
                                    <p:set>
                                      <p:cBhvr>
                                        <p:cTn id="328" dur="1" fill="hold">
                                          <p:stCondLst>
                                            <p:cond delay="0"/>
                                          </p:stCondLst>
                                        </p:cTn>
                                        <p:tgtEl>
                                          <p:spTgt spid="256"/>
                                        </p:tgtEl>
                                        <p:attrNameLst>
                                          <p:attrName>style.visibility</p:attrName>
                                        </p:attrNameLst>
                                      </p:cBhvr>
                                      <p:to>
                                        <p:strVal val="visible"/>
                                      </p:to>
                                    </p:set>
                                    <p:anim calcmode="lin" valueType="num">
                                      <p:cBhvr>
                                        <p:cTn id="329" dur="500" fill="hold"/>
                                        <p:tgtEl>
                                          <p:spTgt spid="256"/>
                                        </p:tgtEl>
                                        <p:attrNameLst>
                                          <p:attrName>ppt_w</p:attrName>
                                        </p:attrNameLst>
                                      </p:cBhvr>
                                      <p:tavLst>
                                        <p:tav tm="0">
                                          <p:val>
                                            <p:fltVal val="0"/>
                                          </p:val>
                                        </p:tav>
                                        <p:tav tm="100000">
                                          <p:val>
                                            <p:strVal val="#ppt_w"/>
                                          </p:val>
                                        </p:tav>
                                      </p:tavLst>
                                    </p:anim>
                                    <p:anim calcmode="lin" valueType="num">
                                      <p:cBhvr>
                                        <p:cTn id="330" dur="500" fill="hold"/>
                                        <p:tgtEl>
                                          <p:spTgt spid="256"/>
                                        </p:tgtEl>
                                        <p:attrNameLst>
                                          <p:attrName>ppt_h</p:attrName>
                                        </p:attrNameLst>
                                      </p:cBhvr>
                                      <p:tavLst>
                                        <p:tav tm="0">
                                          <p:val>
                                            <p:fltVal val="0"/>
                                          </p:val>
                                        </p:tav>
                                        <p:tav tm="100000">
                                          <p:val>
                                            <p:strVal val="#ppt_h"/>
                                          </p:val>
                                        </p:tav>
                                      </p:tavLst>
                                    </p:anim>
                                  </p:childTnLst>
                                </p:cTn>
                              </p:par>
                            </p:childTnLst>
                          </p:cTn>
                        </p:par>
                      </p:childTnLst>
                    </p:cTn>
                  </p:par>
                  <p:par>
                    <p:cTn id="331" fill="hold">
                      <p:stCondLst>
                        <p:cond delay="indefinite"/>
                      </p:stCondLst>
                      <p:childTnLst>
                        <p:par>
                          <p:cTn id="332" fill="hold">
                            <p:stCondLst>
                              <p:cond delay="0"/>
                            </p:stCondLst>
                            <p:childTnLst>
                              <p:par>
                                <p:cTn id="333" presetID="10" presetClass="exit" presetSubtype="0" fill="hold" grpId="1" nodeType="clickEffect">
                                  <p:stCondLst>
                                    <p:cond delay="0"/>
                                  </p:stCondLst>
                                  <p:childTnLst>
                                    <p:animEffect transition="out" filter="fade">
                                      <p:cBhvr>
                                        <p:cTn id="334" dur="500"/>
                                        <p:tgtEl>
                                          <p:spTgt spid="253">
                                            <p:txEl>
                                              <p:pRg st="0" end="0"/>
                                            </p:txEl>
                                          </p:spTgt>
                                        </p:tgtEl>
                                      </p:cBhvr>
                                    </p:animEffect>
                                    <p:set>
                                      <p:cBhvr>
                                        <p:cTn id="335" dur="1" fill="hold">
                                          <p:stCondLst>
                                            <p:cond delay="499"/>
                                          </p:stCondLst>
                                        </p:cTn>
                                        <p:tgtEl>
                                          <p:spTgt spid="253">
                                            <p:txEl>
                                              <p:pRg st="0" end="0"/>
                                            </p:txEl>
                                          </p:spTgt>
                                        </p:tgtEl>
                                        <p:attrNameLst>
                                          <p:attrName>style.visibility</p:attrName>
                                        </p:attrNameLst>
                                      </p:cBhvr>
                                      <p:to>
                                        <p:strVal val="hidden"/>
                                      </p:to>
                                    </p:set>
                                  </p:childTnLst>
                                </p:cTn>
                              </p:par>
                              <p:par>
                                <p:cTn id="336" presetID="10" presetClass="exit" presetSubtype="0" fill="hold" grpId="1" nodeType="withEffect">
                                  <p:stCondLst>
                                    <p:cond delay="0"/>
                                  </p:stCondLst>
                                  <p:childTnLst>
                                    <p:animEffect transition="out" filter="fade">
                                      <p:cBhvr>
                                        <p:cTn id="337" dur="500"/>
                                        <p:tgtEl>
                                          <p:spTgt spid="254"/>
                                        </p:tgtEl>
                                      </p:cBhvr>
                                    </p:animEffect>
                                    <p:set>
                                      <p:cBhvr>
                                        <p:cTn id="338" dur="1" fill="hold">
                                          <p:stCondLst>
                                            <p:cond delay="499"/>
                                          </p:stCondLst>
                                        </p:cTn>
                                        <p:tgtEl>
                                          <p:spTgt spid="254"/>
                                        </p:tgtEl>
                                        <p:attrNameLst>
                                          <p:attrName>style.visibility</p:attrName>
                                        </p:attrNameLst>
                                      </p:cBhvr>
                                      <p:to>
                                        <p:strVal val="hidden"/>
                                      </p:to>
                                    </p:set>
                                  </p:childTnLst>
                                </p:cTn>
                              </p:par>
                              <p:par>
                                <p:cTn id="339" presetID="10" presetClass="exit" presetSubtype="0" fill="hold" nodeType="withEffect">
                                  <p:stCondLst>
                                    <p:cond delay="0"/>
                                  </p:stCondLst>
                                  <p:childTnLst>
                                    <p:animEffect transition="out" filter="fade">
                                      <p:cBhvr>
                                        <p:cTn id="340" dur="500"/>
                                        <p:tgtEl>
                                          <p:spTgt spid="255"/>
                                        </p:tgtEl>
                                      </p:cBhvr>
                                    </p:animEffect>
                                    <p:set>
                                      <p:cBhvr>
                                        <p:cTn id="341" dur="1" fill="hold">
                                          <p:stCondLst>
                                            <p:cond delay="499"/>
                                          </p:stCondLst>
                                        </p:cTn>
                                        <p:tgtEl>
                                          <p:spTgt spid="255"/>
                                        </p:tgtEl>
                                        <p:attrNameLst>
                                          <p:attrName>style.visibility</p:attrName>
                                        </p:attrNameLst>
                                      </p:cBhvr>
                                      <p:to>
                                        <p:strVal val="hidden"/>
                                      </p:to>
                                    </p:set>
                                  </p:childTnLst>
                                </p:cTn>
                              </p:par>
                              <p:par>
                                <p:cTn id="342" presetID="10" presetClass="exit" presetSubtype="0" fill="hold" grpId="1" nodeType="withEffect">
                                  <p:stCondLst>
                                    <p:cond delay="0"/>
                                  </p:stCondLst>
                                  <p:childTnLst>
                                    <p:animEffect transition="out" filter="fade">
                                      <p:cBhvr>
                                        <p:cTn id="343" dur="500"/>
                                        <p:tgtEl>
                                          <p:spTgt spid="256"/>
                                        </p:tgtEl>
                                      </p:cBhvr>
                                    </p:animEffect>
                                    <p:set>
                                      <p:cBhvr>
                                        <p:cTn id="344" dur="1" fill="hold">
                                          <p:stCondLst>
                                            <p:cond delay="499"/>
                                          </p:stCondLst>
                                        </p:cTn>
                                        <p:tgtEl>
                                          <p:spTgt spid="256"/>
                                        </p:tgtEl>
                                        <p:attrNameLst>
                                          <p:attrName>style.visibility</p:attrName>
                                        </p:attrNameLst>
                                      </p:cBhvr>
                                      <p:to>
                                        <p:strVal val="hidden"/>
                                      </p:to>
                                    </p:set>
                                  </p:childTnLst>
                                </p:cTn>
                              </p:par>
                            </p:childTnLst>
                          </p:cTn>
                        </p:par>
                      </p:childTnLst>
                    </p:cTn>
                  </p:par>
                  <p:par>
                    <p:cTn id="345" fill="hold">
                      <p:stCondLst>
                        <p:cond delay="indefinite"/>
                      </p:stCondLst>
                      <p:childTnLst>
                        <p:par>
                          <p:cTn id="346" fill="hold">
                            <p:stCondLst>
                              <p:cond delay="0"/>
                            </p:stCondLst>
                            <p:childTnLst>
                              <p:par>
                                <p:cTn id="347" presetID="10" presetClass="entr" presetSubtype="0" fill="hold" grpId="0" nodeType="clickEffect">
                                  <p:stCondLst>
                                    <p:cond delay="0"/>
                                  </p:stCondLst>
                                  <p:childTnLst>
                                    <p:set>
                                      <p:cBhvr>
                                        <p:cTn id="348" dur="1" fill="hold">
                                          <p:stCondLst>
                                            <p:cond delay="0"/>
                                          </p:stCondLst>
                                        </p:cTn>
                                        <p:tgtEl>
                                          <p:spTgt spid="257">
                                            <p:txEl>
                                              <p:pRg st="0" end="0"/>
                                            </p:txEl>
                                          </p:spTgt>
                                        </p:tgtEl>
                                        <p:attrNameLst>
                                          <p:attrName>style.visibility</p:attrName>
                                        </p:attrNameLst>
                                      </p:cBhvr>
                                      <p:to>
                                        <p:strVal val="visible"/>
                                      </p:to>
                                    </p:set>
                                    <p:animEffect transition="in" filter="fade">
                                      <p:cBhvr>
                                        <p:cTn id="349" dur="500"/>
                                        <p:tgtEl>
                                          <p:spTgt spid="257">
                                            <p:txEl>
                                              <p:pRg st="0" end="0"/>
                                            </p:txEl>
                                          </p:spTgt>
                                        </p:tgtEl>
                                      </p:cBhvr>
                                    </p:animEffect>
                                  </p:childTnLst>
                                </p:cTn>
                              </p:par>
                            </p:childTnLst>
                          </p:cTn>
                        </p:par>
                      </p:childTnLst>
                    </p:cTn>
                  </p:par>
                  <p:par>
                    <p:cTn id="350" fill="hold">
                      <p:stCondLst>
                        <p:cond delay="indefinite"/>
                      </p:stCondLst>
                      <p:childTnLst>
                        <p:par>
                          <p:cTn id="351" fill="hold">
                            <p:stCondLst>
                              <p:cond delay="0"/>
                            </p:stCondLst>
                            <p:childTnLst>
                              <p:par>
                                <p:cTn id="352" presetID="10" presetClass="entr" presetSubtype="0" fill="hold" nodeType="clickEffect">
                                  <p:stCondLst>
                                    <p:cond delay="0"/>
                                  </p:stCondLst>
                                  <p:childTnLst>
                                    <p:set>
                                      <p:cBhvr>
                                        <p:cTn id="353" dur="1" fill="hold">
                                          <p:stCondLst>
                                            <p:cond delay="0"/>
                                          </p:stCondLst>
                                        </p:cTn>
                                        <p:tgtEl>
                                          <p:spTgt spid="258"/>
                                        </p:tgtEl>
                                        <p:attrNameLst>
                                          <p:attrName>style.visibility</p:attrName>
                                        </p:attrNameLst>
                                      </p:cBhvr>
                                      <p:to>
                                        <p:strVal val="visible"/>
                                      </p:to>
                                    </p:set>
                                    <p:animEffect transition="in" filter="fade">
                                      <p:cBhvr>
                                        <p:cTn id="354" dur="500"/>
                                        <p:tgtEl>
                                          <p:spTgt spid="258"/>
                                        </p:tgtEl>
                                      </p:cBhvr>
                                    </p:animEffect>
                                  </p:childTnLst>
                                </p:cTn>
                              </p:par>
                            </p:childTnLst>
                          </p:cTn>
                        </p:par>
                      </p:childTnLst>
                    </p:cTn>
                  </p:par>
                  <p:par>
                    <p:cTn id="355" fill="hold">
                      <p:stCondLst>
                        <p:cond delay="indefinite"/>
                      </p:stCondLst>
                      <p:childTnLst>
                        <p:par>
                          <p:cTn id="356" fill="hold">
                            <p:stCondLst>
                              <p:cond delay="0"/>
                            </p:stCondLst>
                            <p:childTnLst>
                              <p:par>
                                <p:cTn id="357" presetID="10" presetClass="exit" presetSubtype="0" fill="hold" grpId="1" nodeType="clickEffect">
                                  <p:stCondLst>
                                    <p:cond delay="0"/>
                                  </p:stCondLst>
                                  <p:childTnLst>
                                    <p:animEffect transition="out" filter="fade">
                                      <p:cBhvr>
                                        <p:cTn id="358" dur="500"/>
                                        <p:tgtEl>
                                          <p:spTgt spid="257">
                                            <p:txEl>
                                              <p:pRg st="0" end="0"/>
                                            </p:txEl>
                                          </p:spTgt>
                                        </p:tgtEl>
                                      </p:cBhvr>
                                    </p:animEffect>
                                    <p:set>
                                      <p:cBhvr>
                                        <p:cTn id="359" dur="1" fill="hold">
                                          <p:stCondLst>
                                            <p:cond delay="499"/>
                                          </p:stCondLst>
                                        </p:cTn>
                                        <p:tgtEl>
                                          <p:spTgt spid="257">
                                            <p:txEl>
                                              <p:pRg st="0" end="0"/>
                                            </p:txEl>
                                          </p:spTgt>
                                        </p:tgtEl>
                                        <p:attrNameLst>
                                          <p:attrName>style.visibility</p:attrName>
                                        </p:attrNameLst>
                                      </p:cBhvr>
                                      <p:to>
                                        <p:strVal val="hidden"/>
                                      </p:to>
                                    </p:set>
                                  </p:childTnLst>
                                </p:cTn>
                              </p:par>
                              <p:par>
                                <p:cTn id="360" presetID="10" presetClass="exit" presetSubtype="0" fill="hold" nodeType="withEffect">
                                  <p:stCondLst>
                                    <p:cond delay="0"/>
                                  </p:stCondLst>
                                  <p:childTnLst>
                                    <p:animEffect transition="out" filter="fade">
                                      <p:cBhvr>
                                        <p:cTn id="361" dur="500"/>
                                        <p:tgtEl>
                                          <p:spTgt spid="258"/>
                                        </p:tgtEl>
                                      </p:cBhvr>
                                    </p:animEffect>
                                    <p:set>
                                      <p:cBhvr>
                                        <p:cTn id="362" dur="1" fill="hold">
                                          <p:stCondLst>
                                            <p:cond delay="499"/>
                                          </p:stCondLst>
                                        </p:cTn>
                                        <p:tgtEl>
                                          <p:spTgt spid="258"/>
                                        </p:tgtEl>
                                        <p:attrNameLst>
                                          <p:attrName>style.visibility</p:attrName>
                                        </p:attrNameLst>
                                      </p:cBhvr>
                                      <p:to>
                                        <p:strVal val="hidden"/>
                                      </p:to>
                                    </p:set>
                                  </p:childTnLst>
                                </p:cTn>
                              </p:par>
                            </p:childTnLst>
                          </p:cTn>
                        </p:par>
                      </p:childTnLst>
                    </p:cTn>
                  </p:par>
                  <p:par>
                    <p:cTn id="363" fill="hold">
                      <p:stCondLst>
                        <p:cond delay="indefinite"/>
                      </p:stCondLst>
                      <p:childTnLst>
                        <p:par>
                          <p:cTn id="364" fill="hold">
                            <p:stCondLst>
                              <p:cond delay="0"/>
                            </p:stCondLst>
                            <p:childTnLst>
                              <p:par>
                                <p:cTn id="365" presetID="10" presetClass="entr" presetSubtype="0" fill="hold" grpId="0" nodeType="clickEffect">
                                  <p:stCondLst>
                                    <p:cond delay="0"/>
                                  </p:stCondLst>
                                  <p:childTnLst>
                                    <p:set>
                                      <p:cBhvr>
                                        <p:cTn id="366" dur="1" fill="hold">
                                          <p:stCondLst>
                                            <p:cond delay="0"/>
                                          </p:stCondLst>
                                        </p:cTn>
                                        <p:tgtEl>
                                          <p:spTgt spid="259">
                                            <p:txEl>
                                              <p:pRg st="0" end="0"/>
                                            </p:txEl>
                                          </p:spTgt>
                                        </p:tgtEl>
                                        <p:attrNameLst>
                                          <p:attrName>style.visibility</p:attrName>
                                        </p:attrNameLst>
                                      </p:cBhvr>
                                      <p:to>
                                        <p:strVal val="visible"/>
                                      </p:to>
                                    </p:set>
                                    <p:animEffect transition="in" filter="fade">
                                      <p:cBhvr>
                                        <p:cTn id="367" dur="500"/>
                                        <p:tgtEl>
                                          <p:spTgt spid="259">
                                            <p:txEl>
                                              <p:pRg st="0" end="0"/>
                                            </p:txEl>
                                          </p:spTgt>
                                        </p:tgtEl>
                                      </p:cBhvr>
                                    </p:animEffect>
                                  </p:childTnLst>
                                </p:cTn>
                              </p:par>
                            </p:childTnLst>
                          </p:cTn>
                        </p:par>
                      </p:childTnLst>
                    </p:cTn>
                  </p:par>
                  <p:par>
                    <p:cTn id="368" fill="hold">
                      <p:stCondLst>
                        <p:cond delay="indefinite"/>
                      </p:stCondLst>
                      <p:childTnLst>
                        <p:par>
                          <p:cTn id="369" fill="hold">
                            <p:stCondLst>
                              <p:cond delay="0"/>
                            </p:stCondLst>
                            <p:childTnLst>
                              <p:par>
                                <p:cTn id="370" presetID="10" presetClass="entr" presetSubtype="0" fill="hold" nodeType="clickEffect">
                                  <p:stCondLst>
                                    <p:cond delay="0"/>
                                  </p:stCondLst>
                                  <p:childTnLst>
                                    <p:set>
                                      <p:cBhvr>
                                        <p:cTn id="371" dur="1" fill="hold">
                                          <p:stCondLst>
                                            <p:cond delay="0"/>
                                          </p:stCondLst>
                                        </p:cTn>
                                        <p:tgtEl>
                                          <p:spTgt spid="260"/>
                                        </p:tgtEl>
                                        <p:attrNameLst>
                                          <p:attrName>style.visibility</p:attrName>
                                        </p:attrNameLst>
                                      </p:cBhvr>
                                      <p:to>
                                        <p:strVal val="visible"/>
                                      </p:to>
                                    </p:set>
                                    <p:animEffect transition="in" filter="fade">
                                      <p:cBhvr>
                                        <p:cTn id="372" dur="500"/>
                                        <p:tgtEl>
                                          <p:spTgt spid="260"/>
                                        </p:tgtEl>
                                      </p:cBhvr>
                                    </p:animEffect>
                                  </p:childTnLst>
                                </p:cTn>
                              </p:par>
                            </p:childTnLst>
                          </p:cTn>
                        </p:par>
                      </p:childTnLst>
                    </p:cTn>
                  </p:par>
                  <p:par>
                    <p:cTn id="373" fill="hold">
                      <p:stCondLst>
                        <p:cond delay="indefinite"/>
                      </p:stCondLst>
                      <p:childTnLst>
                        <p:par>
                          <p:cTn id="374" fill="hold">
                            <p:stCondLst>
                              <p:cond delay="0"/>
                            </p:stCondLst>
                            <p:childTnLst>
                              <p:par>
                                <p:cTn id="375" presetID="10" presetClass="entr" presetSubtype="0" fill="hold" grpId="0" nodeType="clickEffect">
                                  <p:stCondLst>
                                    <p:cond delay="0"/>
                                  </p:stCondLst>
                                  <p:childTnLst>
                                    <p:set>
                                      <p:cBhvr>
                                        <p:cTn id="376" dur="1" fill="hold">
                                          <p:stCondLst>
                                            <p:cond delay="0"/>
                                          </p:stCondLst>
                                        </p:cTn>
                                        <p:tgtEl>
                                          <p:spTgt spid="261"/>
                                        </p:tgtEl>
                                        <p:attrNameLst>
                                          <p:attrName>style.visibility</p:attrName>
                                        </p:attrNameLst>
                                      </p:cBhvr>
                                      <p:to>
                                        <p:strVal val="visible"/>
                                      </p:to>
                                    </p:set>
                                    <p:animEffect transition="in" filter="fade">
                                      <p:cBhvr>
                                        <p:cTn id="377" dur="500"/>
                                        <p:tgtEl>
                                          <p:spTgt spid="261"/>
                                        </p:tgtEl>
                                      </p:cBhvr>
                                    </p:animEffect>
                                  </p:childTnLst>
                                </p:cTn>
                              </p:par>
                            </p:childTnLst>
                          </p:cTn>
                        </p:par>
                      </p:childTnLst>
                    </p:cTn>
                  </p:par>
                  <p:par>
                    <p:cTn id="378" fill="hold">
                      <p:stCondLst>
                        <p:cond delay="indefinite"/>
                      </p:stCondLst>
                      <p:childTnLst>
                        <p:par>
                          <p:cTn id="379" fill="hold">
                            <p:stCondLst>
                              <p:cond delay="0"/>
                            </p:stCondLst>
                            <p:childTnLst>
                              <p:par>
                                <p:cTn id="380" presetID="10" presetClass="exit" presetSubtype="0" fill="hold" grpId="1" nodeType="clickEffect">
                                  <p:stCondLst>
                                    <p:cond delay="0"/>
                                  </p:stCondLst>
                                  <p:childTnLst>
                                    <p:animEffect transition="out" filter="fade">
                                      <p:cBhvr>
                                        <p:cTn id="381" dur="500"/>
                                        <p:tgtEl>
                                          <p:spTgt spid="259">
                                            <p:txEl>
                                              <p:pRg st="0" end="0"/>
                                            </p:txEl>
                                          </p:spTgt>
                                        </p:tgtEl>
                                      </p:cBhvr>
                                    </p:animEffect>
                                    <p:set>
                                      <p:cBhvr>
                                        <p:cTn id="382" dur="1" fill="hold">
                                          <p:stCondLst>
                                            <p:cond delay="499"/>
                                          </p:stCondLst>
                                        </p:cTn>
                                        <p:tgtEl>
                                          <p:spTgt spid="259">
                                            <p:txEl>
                                              <p:pRg st="0" end="0"/>
                                            </p:txEl>
                                          </p:spTgt>
                                        </p:tgtEl>
                                        <p:attrNameLst>
                                          <p:attrName>style.visibility</p:attrName>
                                        </p:attrNameLst>
                                      </p:cBhvr>
                                      <p:to>
                                        <p:strVal val="hidden"/>
                                      </p:to>
                                    </p:set>
                                  </p:childTnLst>
                                </p:cTn>
                              </p:par>
                              <p:par>
                                <p:cTn id="383" presetID="10" presetClass="exit" presetSubtype="0" fill="hold" nodeType="withEffect">
                                  <p:stCondLst>
                                    <p:cond delay="0"/>
                                  </p:stCondLst>
                                  <p:childTnLst>
                                    <p:animEffect transition="out" filter="fade">
                                      <p:cBhvr>
                                        <p:cTn id="384" dur="500"/>
                                        <p:tgtEl>
                                          <p:spTgt spid="260"/>
                                        </p:tgtEl>
                                      </p:cBhvr>
                                    </p:animEffect>
                                    <p:set>
                                      <p:cBhvr>
                                        <p:cTn id="385" dur="1" fill="hold">
                                          <p:stCondLst>
                                            <p:cond delay="499"/>
                                          </p:stCondLst>
                                        </p:cTn>
                                        <p:tgtEl>
                                          <p:spTgt spid="260"/>
                                        </p:tgtEl>
                                        <p:attrNameLst>
                                          <p:attrName>style.visibility</p:attrName>
                                        </p:attrNameLst>
                                      </p:cBhvr>
                                      <p:to>
                                        <p:strVal val="hidden"/>
                                      </p:to>
                                    </p:set>
                                  </p:childTnLst>
                                </p:cTn>
                              </p:par>
                              <p:par>
                                <p:cTn id="386" presetID="10" presetClass="exit" presetSubtype="0" fill="hold" grpId="1" nodeType="withEffect">
                                  <p:stCondLst>
                                    <p:cond delay="0"/>
                                  </p:stCondLst>
                                  <p:childTnLst>
                                    <p:animEffect transition="out" filter="fade">
                                      <p:cBhvr>
                                        <p:cTn id="387" dur="500"/>
                                        <p:tgtEl>
                                          <p:spTgt spid="261"/>
                                        </p:tgtEl>
                                      </p:cBhvr>
                                    </p:animEffect>
                                    <p:set>
                                      <p:cBhvr>
                                        <p:cTn id="388" dur="1" fill="hold">
                                          <p:stCondLst>
                                            <p:cond delay="499"/>
                                          </p:stCondLst>
                                        </p:cTn>
                                        <p:tgtEl>
                                          <p:spTgt spid="261"/>
                                        </p:tgtEl>
                                        <p:attrNameLst>
                                          <p:attrName>style.visibility</p:attrName>
                                        </p:attrNameLst>
                                      </p:cBhvr>
                                      <p:to>
                                        <p:strVal val="hidden"/>
                                      </p:to>
                                    </p:set>
                                  </p:childTnLst>
                                </p:cTn>
                              </p:par>
                            </p:childTnLst>
                          </p:cTn>
                        </p:par>
                      </p:childTnLst>
                    </p:cTn>
                  </p:par>
                  <p:par>
                    <p:cTn id="389" fill="hold">
                      <p:stCondLst>
                        <p:cond delay="indefinite"/>
                      </p:stCondLst>
                      <p:childTnLst>
                        <p:par>
                          <p:cTn id="390" fill="hold">
                            <p:stCondLst>
                              <p:cond delay="0"/>
                            </p:stCondLst>
                            <p:childTnLst>
                              <p:par>
                                <p:cTn id="391" presetID="10" presetClass="entr" presetSubtype="0" fill="hold" grpId="0" nodeType="clickEffect">
                                  <p:stCondLst>
                                    <p:cond delay="0"/>
                                  </p:stCondLst>
                                  <p:childTnLst>
                                    <p:set>
                                      <p:cBhvr>
                                        <p:cTn id="392" dur="1" fill="hold">
                                          <p:stCondLst>
                                            <p:cond delay="0"/>
                                          </p:stCondLst>
                                        </p:cTn>
                                        <p:tgtEl>
                                          <p:spTgt spid="262">
                                            <p:txEl>
                                              <p:pRg st="0" end="0"/>
                                            </p:txEl>
                                          </p:spTgt>
                                        </p:tgtEl>
                                        <p:attrNameLst>
                                          <p:attrName>style.visibility</p:attrName>
                                        </p:attrNameLst>
                                      </p:cBhvr>
                                      <p:to>
                                        <p:strVal val="visible"/>
                                      </p:to>
                                    </p:set>
                                    <p:animEffect transition="in" filter="fade">
                                      <p:cBhvr>
                                        <p:cTn id="393" dur="500"/>
                                        <p:tgtEl>
                                          <p:spTgt spid="262">
                                            <p:txEl>
                                              <p:pRg st="0" end="0"/>
                                            </p:txEl>
                                          </p:spTgt>
                                        </p:tgtEl>
                                      </p:cBhvr>
                                    </p:animEffect>
                                  </p:childTnLst>
                                </p:cTn>
                              </p:par>
                            </p:childTnLst>
                          </p:cTn>
                        </p:par>
                      </p:childTnLst>
                    </p:cTn>
                  </p:par>
                  <p:par>
                    <p:cTn id="394" fill="hold">
                      <p:stCondLst>
                        <p:cond delay="indefinite"/>
                      </p:stCondLst>
                      <p:childTnLst>
                        <p:par>
                          <p:cTn id="395" fill="hold">
                            <p:stCondLst>
                              <p:cond delay="0"/>
                            </p:stCondLst>
                            <p:childTnLst>
                              <p:par>
                                <p:cTn id="396" presetID="10" presetClass="entr" presetSubtype="0" fill="hold" nodeType="clickEffect">
                                  <p:stCondLst>
                                    <p:cond delay="0"/>
                                  </p:stCondLst>
                                  <p:childTnLst>
                                    <p:set>
                                      <p:cBhvr>
                                        <p:cTn id="397" dur="1" fill="hold">
                                          <p:stCondLst>
                                            <p:cond delay="0"/>
                                          </p:stCondLst>
                                        </p:cTn>
                                        <p:tgtEl>
                                          <p:spTgt spid="263"/>
                                        </p:tgtEl>
                                        <p:attrNameLst>
                                          <p:attrName>style.visibility</p:attrName>
                                        </p:attrNameLst>
                                      </p:cBhvr>
                                      <p:to>
                                        <p:strVal val="visible"/>
                                      </p:to>
                                    </p:set>
                                    <p:animEffect transition="in" filter="fade">
                                      <p:cBhvr>
                                        <p:cTn id="398" dur="2000"/>
                                        <p:tgtEl>
                                          <p:spTgt spid="263"/>
                                        </p:tgtEl>
                                      </p:cBhvr>
                                    </p:animEffect>
                                  </p:childTnLst>
                                </p:cTn>
                              </p:par>
                            </p:childTnLst>
                          </p:cTn>
                        </p:par>
                      </p:childTnLst>
                    </p:cTn>
                  </p:par>
                  <p:par>
                    <p:cTn id="399" fill="hold">
                      <p:stCondLst>
                        <p:cond delay="indefinite"/>
                      </p:stCondLst>
                      <p:childTnLst>
                        <p:par>
                          <p:cTn id="400" fill="hold">
                            <p:stCondLst>
                              <p:cond delay="0"/>
                            </p:stCondLst>
                            <p:childTnLst>
                              <p:par>
                                <p:cTn id="401" presetID="10" presetClass="entr" presetSubtype="0" fill="hold" grpId="0" nodeType="clickEffect">
                                  <p:stCondLst>
                                    <p:cond delay="0"/>
                                  </p:stCondLst>
                                  <p:childTnLst>
                                    <p:set>
                                      <p:cBhvr>
                                        <p:cTn id="402" dur="1" fill="hold">
                                          <p:stCondLst>
                                            <p:cond delay="0"/>
                                          </p:stCondLst>
                                        </p:cTn>
                                        <p:tgtEl>
                                          <p:spTgt spid="264">
                                            <p:txEl>
                                              <p:pRg st="0" end="0"/>
                                            </p:txEl>
                                          </p:spTgt>
                                        </p:tgtEl>
                                        <p:attrNameLst>
                                          <p:attrName>style.visibility</p:attrName>
                                        </p:attrNameLst>
                                      </p:cBhvr>
                                      <p:to>
                                        <p:strVal val="visible"/>
                                      </p:to>
                                    </p:set>
                                    <p:animEffect transition="in" filter="fade">
                                      <p:cBhvr>
                                        <p:cTn id="403" dur="2000"/>
                                        <p:tgtEl>
                                          <p:spTgt spid="264">
                                            <p:txEl>
                                              <p:pRg st="0" end="0"/>
                                            </p:txEl>
                                          </p:spTgt>
                                        </p:tgtEl>
                                      </p:cBhvr>
                                    </p:animEffect>
                                  </p:childTnLst>
                                </p:cTn>
                              </p:par>
                            </p:childTnLst>
                          </p:cTn>
                        </p:par>
                      </p:childTnLst>
                    </p:cTn>
                  </p:par>
                  <p:par>
                    <p:cTn id="404" fill="hold">
                      <p:stCondLst>
                        <p:cond delay="indefinite"/>
                      </p:stCondLst>
                      <p:childTnLst>
                        <p:par>
                          <p:cTn id="405" fill="hold">
                            <p:stCondLst>
                              <p:cond delay="0"/>
                            </p:stCondLst>
                            <p:childTnLst>
                              <p:par>
                                <p:cTn id="406" presetID="10" presetClass="entr" presetSubtype="0" fill="hold" grpId="0" nodeType="clickEffect">
                                  <p:stCondLst>
                                    <p:cond delay="0"/>
                                  </p:stCondLst>
                                  <p:childTnLst>
                                    <p:set>
                                      <p:cBhvr>
                                        <p:cTn id="407" dur="1" fill="hold">
                                          <p:stCondLst>
                                            <p:cond delay="0"/>
                                          </p:stCondLst>
                                        </p:cTn>
                                        <p:tgtEl>
                                          <p:spTgt spid="265">
                                            <p:txEl>
                                              <p:pRg st="0" end="0"/>
                                            </p:txEl>
                                          </p:spTgt>
                                        </p:tgtEl>
                                        <p:attrNameLst>
                                          <p:attrName>style.visibility</p:attrName>
                                        </p:attrNameLst>
                                      </p:cBhvr>
                                      <p:to>
                                        <p:strVal val="visible"/>
                                      </p:to>
                                    </p:set>
                                    <p:animEffect transition="in" filter="fade">
                                      <p:cBhvr>
                                        <p:cTn id="408" dur="2000"/>
                                        <p:tgtEl>
                                          <p:spTgt spid="265">
                                            <p:txEl>
                                              <p:pRg st="0" end="0"/>
                                            </p:txEl>
                                          </p:spTgt>
                                        </p:tgtEl>
                                      </p:cBhvr>
                                    </p:animEffect>
                                  </p:childTnLst>
                                </p:cTn>
                              </p:par>
                            </p:childTnLst>
                          </p:cTn>
                        </p:par>
                      </p:childTnLst>
                    </p:cTn>
                  </p:par>
                  <p:par>
                    <p:cTn id="409" fill="hold">
                      <p:stCondLst>
                        <p:cond delay="indefinite"/>
                      </p:stCondLst>
                      <p:childTnLst>
                        <p:par>
                          <p:cTn id="410" fill="hold">
                            <p:stCondLst>
                              <p:cond delay="0"/>
                            </p:stCondLst>
                            <p:childTnLst>
                              <p:par>
                                <p:cTn id="411" presetID="10" presetClass="entr" presetSubtype="0" fill="hold" grpId="0" nodeType="clickEffect">
                                  <p:stCondLst>
                                    <p:cond delay="0"/>
                                  </p:stCondLst>
                                  <p:childTnLst>
                                    <p:set>
                                      <p:cBhvr>
                                        <p:cTn id="412" dur="1" fill="hold">
                                          <p:stCondLst>
                                            <p:cond delay="0"/>
                                          </p:stCondLst>
                                        </p:cTn>
                                        <p:tgtEl>
                                          <p:spTgt spid="266">
                                            <p:txEl>
                                              <p:pRg st="0" end="0"/>
                                            </p:txEl>
                                          </p:spTgt>
                                        </p:tgtEl>
                                        <p:attrNameLst>
                                          <p:attrName>style.visibility</p:attrName>
                                        </p:attrNameLst>
                                      </p:cBhvr>
                                      <p:to>
                                        <p:strVal val="visible"/>
                                      </p:to>
                                    </p:set>
                                    <p:animEffect transition="in" filter="fade">
                                      <p:cBhvr>
                                        <p:cTn id="413" dur="2000"/>
                                        <p:tgtEl>
                                          <p:spTgt spid="266">
                                            <p:txEl>
                                              <p:pRg st="0" end="0"/>
                                            </p:txEl>
                                          </p:spTgt>
                                        </p:tgtEl>
                                      </p:cBhvr>
                                    </p:animEffect>
                                  </p:childTnLst>
                                </p:cTn>
                              </p:par>
                            </p:childTnLst>
                          </p:cTn>
                        </p:par>
                      </p:childTnLst>
                    </p:cTn>
                  </p:par>
                  <p:par>
                    <p:cTn id="414" fill="hold">
                      <p:stCondLst>
                        <p:cond delay="indefinite"/>
                      </p:stCondLst>
                      <p:childTnLst>
                        <p:par>
                          <p:cTn id="415" fill="hold">
                            <p:stCondLst>
                              <p:cond delay="0"/>
                            </p:stCondLst>
                            <p:childTnLst>
                              <p:par>
                                <p:cTn id="416" presetID="10" presetClass="entr" presetSubtype="0" fill="hold" grpId="0" nodeType="clickEffect">
                                  <p:stCondLst>
                                    <p:cond delay="0"/>
                                  </p:stCondLst>
                                  <p:childTnLst>
                                    <p:set>
                                      <p:cBhvr>
                                        <p:cTn id="417" dur="1" fill="hold">
                                          <p:stCondLst>
                                            <p:cond delay="0"/>
                                          </p:stCondLst>
                                        </p:cTn>
                                        <p:tgtEl>
                                          <p:spTgt spid="267">
                                            <p:txEl>
                                              <p:pRg st="0" end="0"/>
                                            </p:txEl>
                                          </p:spTgt>
                                        </p:tgtEl>
                                        <p:attrNameLst>
                                          <p:attrName>style.visibility</p:attrName>
                                        </p:attrNameLst>
                                      </p:cBhvr>
                                      <p:to>
                                        <p:strVal val="visible"/>
                                      </p:to>
                                    </p:set>
                                    <p:animEffect transition="in" filter="fade">
                                      <p:cBhvr>
                                        <p:cTn id="418" dur="2000"/>
                                        <p:tgtEl>
                                          <p:spTgt spid="267">
                                            <p:txEl>
                                              <p:pRg st="0" end="0"/>
                                            </p:txEl>
                                          </p:spTgt>
                                        </p:tgtEl>
                                      </p:cBhvr>
                                    </p:animEffect>
                                  </p:childTnLst>
                                </p:cTn>
                              </p:par>
                            </p:childTnLst>
                          </p:cTn>
                        </p:par>
                      </p:childTnLst>
                    </p:cTn>
                  </p:par>
                  <p:par>
                    <p:cTn id="419" fill="hold">
                      <p:stCondLst>
                        <p:cond delay="indefinite"/>
                      </p:stCondLst>
                      <p:childTnLst>
                        <p:par>
                          <p:cTn id="420" fill="hold">
                            <p:stCondLst>
                              <p:cond delay="0"/>
                            </p:stCondLst>
                            <p:childTnLst>
                              <p:par>
                                <p:cTn id="421" presetID="10" presetClass="entr" presetSubtype="0" fill="hold" grpId="0" nodeType="clickEffect">
                                  <p:stCondLst>
                                    <p:cond delay="0"/>
                                  </p:stCondLst>
                                  <p:childTnLst>
                                    <p:set>
                                      <p:cBhvr>
                                        <p:cTn id="422" dur="1" fill="hold">
                                          <p:stCondLst>
                                            <p:cond delay="0"/>
                                          </p:stCondLst>
                                        </p:cTn>
                                        <p:tgtEl>
                                          <p:spTgt spid="268">
                                            <p:txEl>
                                              <p:pRg st="0" end="0"/>
                                            </p:txEl>
                                          </p:spTgt>
                                        </p:tgtEl>
                                        <p:attrNameLst>
                                          <p:attrName>style.visibility</p:attrName>
                                        </p:attrNameLst>
                                      </p:cBhvr>
                                      <p:to>
                                        <p:strVal val="visible"/>
                                      </p:to>
                                    </p:set>
                                    <p:animEffect transition="in" filter="fade">
                                      <p:cBhvr>
                                        <p:cTn id="423" dur="2000"/>
                                        <p:tgtEl>
                                          <p:spTgt spid="268">
                                            <p:txEl>
                                              <p:pRg st="0" end="0"/>
                                            </p:txEl>
                                          </p:spTgt>
                                        </p:tgtEl>
                                      </p:cBhvr>
                                    </p:animEffect>
                                  </p:childTnLst>
                                </p:cTn>
                              </p:par>
                            </p:childTnLst>
                          </p:cTn>
                        </p:par>
                      </p:childTnLst>
                    </p:cTn>
                  </p:par>
                  <p:par>
                    <p:cTn id="424" fill="hold">
                      <p:stCondLst>
                        <p:cond delay="indefinite"/>
                      </p:stCondLst>
                      <p:childTnLst>
                        <p:par>
                          <p:cTn id="425" fill="hold">
                            <p:stCondLst>
                              <p:cond delay="0"/>
                            </p:stCondLst>
                            <p:childTnLst>
                              <p:par>
                                <p:cTn id="426" presetID="10" presetClass="entr" presetSubtype="0" fill="hold" grpId="0" nodeType="clickEffect">
                                  <p:stCondLst>
                                    <p:cond delay="0"/>
                                  </p:stCondLst>
                                  <p:childTnLst>
                                    <p:set>
                                      <p:cBhvr>
                                        <p:cTn id="427" dur="1" fill="hold">
                                          <p:stCondLst>
                                            <p:cond delay="0"/>
                                          </p:stCondLst>
                                        </p:cTn>
                                        <p:tgtEl>
                                          <p:spTgt spid="269">
                                            <p:txEl>
                                              <p:pRg st="0" end="0"/>
                                            </p:txEl>
                                          </p:spTgt>
                                        </p:tgtEl>
                                        <p:attrNameLst>
                                          <p:attrName>style.visibility</p:attrName>
                                        </p:attrNameLst>
                                      </p:cBhvr>
                                      <p:to>
                                        <p:strVal val="visible"/>
                                      </p:to>
                                    </p:set>
                                    <p:animEffect transition="in" filter="fade">
                                      <p:cBhvr>
                                        <p:cTn id="428" dur="2000"/>
                                        <p:tgtEl>
                                          <p:spTgt spid="269">
                                            <p:txEl>
                                              <p:pRg st="0" end="0"/>
                                            </p:txEl>
                                          </p:spTgt>
                                        </p:tgtEl>
                                      </p:cBhvr>
                                    </p:animEffect>
                                  </p:childTnLst>
                                </p:cTn>
                              </p:par>
                            </p:childTnLst>
                          </p:cTn>
                        </p:par>
                      </p:childTnLst>
                    </p:cTn>
                  </p:par>
                  <p:par>
                    <p:cTn id="429" fill="hold">
                      <p:stCondLst>
                        <p:cond delay="indefinite"/>
                      </p:stCondLst>
                      <p:childTnLst>
                        <p:par>
                          <p:cTn id="430" fill="hold">
                            <p:stCondLst>
                              <p:cond delay="0"/>
                            </p:stCondLst>
                            <p:childTnLst>
                              <p:par>
                                <p:cTn id="431" presetID="10" presetClass="entr" presetSubtype="0" fill="hold" grpId="0" nodeType="clickEffect">
                                  <p:stCondLst>
                                    <p:cond delay="0"/>
                                  </p:stCondLst>
                                  <p:childTnLst>
                                    <p:set>
                                      <p:cBhvr>
                                        <p:cTn id="432" dur="1" fill="hold">
                                          <p:stCondLst>
                                            <p:cond delay="0"/>
                                          </p:stCondLst>
                                        </p:cTn>
                                        <p:tgtEl>
                                          <p:spTgt spid="270">
                                            <p:txEl>
                                              <p:pRg st="0" end="0"/>
                                            </p:txEl>
                                          </p:spTgt>
                                        </p:tgtEl>
                                        <p:attrNameLst>
                                          <p:attrName>style.visibility</p:attrName>
                                        </p:attrNameLst>
                                      </p:cBhvr>
                                      <p:to>
                                        <p:strVal val="visible"/>
                                      </p:to>
                                    </p:set>
                                    <p:animEffect transition="in" filter="fade">
                                      <p:cBhvr>
                                        <p:cTn id="433" dur="2000"/>
                                        <p:tgtEl>
                                          <p:spTgt spid="270">
                                            <p:txEl>
                                              <p:pRg st="0" end="0"/>
                                            </p:txEl>
                                          </p:spTgt>
                                        </p:tgtEl>
                                      </p:cBhvr>
                                    </p:animEffect>
                                  </p:childTnLst>
                                </p:cTn>
                              </p:par>
                            </p:childTnLst>
                          </p:cTn>
                        </p:par>
                      </p:childTnLst>
                    </p:cTn>
                  </p:par>
                  <p:par>
                    <p:cTn id="434" fill="hold">
                      <p:stCondLst>
                        <p:cond delay="indefinite"/>
                      </p:stCondLst>
                      <p:childTnLst>
                        <p:par>
                          <p:cTn id="435" fill="hold">
                            <p:stCondLst>
                              <p:cond delay="0"/>
                            </p:stCondLst>
                            <p:childTnLst>
                              <p:par>
                                <p:cTn id="436" presetID="10" presetClass="entr" presetSubtype="0" fill="hold" grpId="0" nodeType="clickEffect">
                                  <p:stCondLst>
                                    <p:cond delay="0"/>
                                  </p:stCondLst>
                                  <p:childTnLst>
                                    <p:set>
                                      <p:cBhvr>
                                        <p:cTn id="437" dur="1" fill="hold">
                                          <p:stCondLst>
                                            <p:cond delay="0"/>
                                          </p:stCondLst>
                                        </p:cTn>
                                        <p:tgtEl>
                                          <p:spTgt spid="271">
                                            <p:txEl>
                                              <p:pRg st="0" end="0"/>
                                            </p:txEl>
                                          </p:spTgt>
                                        </p:tgtEl>
                                        <p:attrNameLst>
                                          <p:attrName>style.visibility</p:attrName>
                                        </p:attrNameLst>
                                      </p:cBhvr>
                                      <p:to>
                                        <p:strVal val="visible"/>
                                      </p:to>
                                    </p:set>
                                    <p:animEffect transition="in" filter="fade">
                                      <p:cBhvr>
                                        <p:cTn id="438" dur="2000"/>
                                        <p:tgtEl>
                                          <p:spTgt spid="271">
                                            <p:txEl>
                                              <p:pRg st="0" end="0"/>
                                            </p:txEl>
                                          </p:spTgt>
                                        </p:tgtEl>
                                      </p:cBhvr>
                                    </p:animEffect>
                                  </p:childTnLst>
                                </p:cTn>
                              </p:par>
                            </p:childTnLst>
                          </p:cTn>
                        </p:par>
                      </p:childTnLst>
                    </p:cTn>
                  </p:par>
                  <p:par>
                    <p:cTn id="439" fill="hold">
                      <p:stCondLst>
                        <p:cond delay="indefinite"/>
                      </p:stCondLst>
                      <p:childTnLst>
                        <p:par>
                          <p:cTn id="440" fill="hold">
                            <p:stCondLst>
                              <p:cond delay="0"/>
                            </p:stCondLst>
                            <p:childTnLst>
                              <p:par>
                                <p:cTn id="441" presetID="10" presetClass="entr" presetSubtype="0" fill="hold" grpId="0" nodeType="clickEffect">
                                  <p:stCondLst>
                                    <p:cond delay="0"/>
                                  </p:stCondLst>
                                  <p:childTnLst>
                                    <p:set>
                                      <p:cBhvr>
                                        <p:cTn id="442" dur="1" fill="hold">
                                          <p:stCondLst>
                                            <p:cond delay="0"/>
                                          </p:stCondLst>
                                        </p:cTn>
                                        <p:tgtEl>
                                          <p:spTgt spid="272">
                                            <p:txEl>
                                              <p:pRg st="0" end="0"/>
                                            </p:txEl>
                                          </p:spTgt>
                                        </p:tgtEl>
                                        <p:attrNameLst>
                                          <p:attrName>style.visibility</p:attrName>
                                        </p:attrNameLst>
                                      </p:cBhvr>
                                      <p:to>
                                        <p:strVal val="visible"/>
                                      </p:to>
                                    </p:set>
                                    <p:animEffect transition="in" filter="fade">
                                      <p:cBhvr>
                                        <p:cTn id="443" dur="2000"/>
                                        <p:tgtEl>
                                          <p:spTgt spid="272">
                                            <p:txEl>
                                              <p:pRg st="0" end="0"/>
                                            </p:txEl>
                                          </p:spTgt>
                                        </p:tgtEl>
                                      </p:cBhvr>
                                    </p:animEffect>
                                  </p:childTnLst>
                                </p:cTn>
                              </p:par>
                            </p:childTnLst>
                          </p:cTn>
                        </p:par>
                      </p:childTnLst>
                    </p:cTn>
                  </p:par>
                  <p:par>
                    <p:cTn id="444" fill="hold">
                      <p:stCondLst>
                        <p:cond delay="indefinite"/>
                      </p:stCondLst>
                      <p:childTnLst>
                        <p:par>
                          <p:cTn id="445" fill="hold">
                            <p:stCondLst>
                              <p:cond delay="0"/>
                            </p:stCondLst>
                            <p:childTnLst>
                              <p:par>
                                <p:cTn id="446" presetID="10" presetClass="entr" presetSubtype="0" fill="hold" nodeType="clickEffect">
                                  <p:stCondLst>
                                    <p:cond delay="0"/>
                                  </p:stCondLst>
                                  <p:childTnLst>
                                    <p:set>
                                      <p:cBhvr>
                                        <p:cTn id="447" dur="1" fill="hold">
                                          <p:stCondLst>
                                            <p:cond delay="0"/>
                                          </p:stCondLst>
                                        </p:cTn>
                                        <p:tgtEl>
                                          <p:spTgt spid="273"/>
                                        </p:tgtEl>
                                        <p:attrNameLst>
                                          <p:attrName>style.visibility</p:attrName>
                                        </p:attrNameLst>
                                      </p:cBhvr>
                                      <p:to>
                                        <p:strVal val="visible"/>
                                      </p:to>
                                    </p:set>
                                    <p:animEffect transition="in" filter="fade">
                                      <p:cBhvr>
                                        <p:cTn id="448" dur="2000"/>
                                        <p:tgtEl>
                                          <p:spTgt spid="273"/>
                                        </p:tgtEl>
                                      </p:cBhvr>
                                    </p:animEffect>
                                  </p:childTnLst>
                                </p:cTn>
                              </p:par>
                            </p:childTnLst>
                          </p:cTn>
                        </p:par>
                      </p:childTnLst>
                    </p:cTn>
                  </p:par>
                  <p:par>
                    <p:cTn id="449" fill="hold">
                      <p:stCondLst>
                        <p:cond delay="indefinite"/>
                      </p:stCondLst>
                      <p:childTnLst>
                        <p:par>
                          <p:cTn id="450" fill="hold">
                            <p:stCondLst>
                              <p:cond delay="0"/>
                            </p:stCondLst>
                            <p:childTnLst>
                              <p:par>
                                <p:cTn id="451" presetID="10" presetClass="entr" presetSubtype="0" fill="hold" grpId="0" nodeType="clickEffect">
                                  <p:stCondLst>
                                    <p:cond delay="0"/>
                                  </p:stCondLst>
                                  <p:childTnLst>
                                    <p:set>
                                      <p:cBhvr>
                                        <p:cTn id="452" dur="1" fill="hold">
                                          <p:stCondLst>
                                            <p:cond delay="0"/>
                                          </p:stCondLst>
                                        </p:cTn>
                                        <p:tgtEl>
                                          <p:spTgt spid="309">
                                            <p:txEl>
                                              <p:pRg st="0" end="0"/>
                                            </p:txEl>
                                          </p:spTgt>
                                        </p:tgtEl>
                                        <p:attrNameLst>
                                          <p:attrName>style.visibility</p:attrName>
                                        </p:attrNameLst>
                                      </p:cBhvr>
                                      <p:to>
                                        <p:strVal val="visible"/>
                                      </p:to>
                                    </p:set>
                                    <p:animEffect transition="in" filter="fade">
                                      <p:cBhvr>
                                        <p:cTn id="453" dur="2000"/>
                                        <p:tgtEl>
                                          <p:spTgt spid="309">
                                            <p:txEl>
                                              <p:pRg st="0" end="0"/>
                                            </p:txEl>
                                          </p:spTgt>
                                        </p:tgtEl>
                                      </p:cBhvr>
                                    </p:animEffect>
                                  </p:childTnLst>
                                </p:cTn>
                              </p:par>
                            </p:childTnLst>
                          </p:cTn>
                        </p:par>
                      </p:childTnLst>
                    </p:cTn>
                  </p:par>
                  <p:par>
                    <p:cTn id="454" fill="hold">
                      <p:stCondLst>
                        <p:cond delay="indefinite"/>
                      </p:stCondLst>
                      <p:childTnLst>
                        <p:par>
                          <p:cTn id="455" fill="hold">
                            <p:stCondLst>
                              <p:cond delay="0"/>
                            </p:stCondLst>
                            <p:childTnLst>
                              <p:par>
                                <p:cTn id="456" presetID="10" presetClass="entr" presetSubtype="0" fill="hold" grpId="0" nodeType="clickEffect">
                                  <p:stCondLst>
                                    <p:cond delay="0"/>
                                  </p:stCondLst>
                                  <p:childTnLst>
                                    <p:set>
                                      <p:cBhvr>
                                        <p:cTn id="457" dur="1" fill="hold">
                                          <p:stCondLst>
                                            <p:cond delay="0"/>
                                          </p:stCondLst>
                                        </p:cTn>
                                        <p:tgtEl>
                                          <p:spTgt spid="310">
                                            <p:txEl>
                                              <p:pRg st="0" end="0"/>
                                            </p:txEl>
                                          </p:spTgt>
                                        </p:tgtEl>
                                        <p:attrNameLst>
                                          <p:attrName>style.visibility</p:attrName>
                                        </p:attrNameLst>
                                      </p:cBhvr>
                                      <p:to>
                                        <p:strVal val="visible"/>
                                      </p:to>
                                    </p:set>
                                    <p:animEffect transition="in" filter="fade">
                                      <p:cBhvr>
                                        <p:cTn id="458" dur="2000"/>
                                        <p:tgtEl>
                                          <p:spTgt spid="310">
                                            <p:txEl>
                                              <p:pRg st="0" end="0"/>
                                            </p:txEl>
                                          </p:spTgt>
                                        </p:tgtEl>
                                      </p:cBhvr>
                                    </p:animEffect>
                                  </p:childTnLst>
                                </p:cTn>
                              </p:par>
                            </p:childTnLst>
                          </p:cTn>
                        </p:par>
                      </p:childTnLst>
                    </p:cTn>
                  </p:par>
                  <p:par>
                    <p:cTn id="459" fill="hold">
                      <p:stCondLst>
                        <p:cond delay="indefinite"/>
                      </p:stCondLst>
                      <p:childTnLst>
                        <p:par>
                          <p:cTn id="460" fill="hold">
                            <p:stCondLst>
                              <p:cond delay="0"/>
                            </p:stCondLst>
                            <p:childTnLst>
                              <p:par>
                                <p:cTn id="461" presetID="10" presetClass="entr" presetSubtype="0" fill="hold" nodeType="clickEffect">
                                  <p:stCondLst>
                                    <p:cond delay="0"/>
                                  </p:stCondLst>
                                  <p:childTnLst>
                                    <p:set>
                                      <p:cBhvr>
                                        <p:cTn id="462" dur="1" fill="hold">
                                          <p:stCondLst>
                                            <p:cond delay="0"/>
                                          </p:stCondLst>
                                        </p:cTn>
                                        <p:tgtEl>
                                          <p:spTgt spid="311"/>
                                        </p:tgtEl>
                                        <p:attrNameLst>
                                          <p:attrName>style.visibility</p:attrName>
                                        </p:attrNameLst>
                                      </p:cBhvr>
                                      <p:to>
                                        <p:strVal val="visible"/>
                                      </p:to>
                                    </p:set>
                                    <p:animEffect transition="in" filter="fade">
                                      <p:cBhvr>
                                        <p:cTn id="463" dur="2000"/>
                                        <p:tgtEl>
                                          <p:spTgt spid="311"/>
                                        </p:tgtEl>
                                      </p:cBhvr>
                                    </p:animEffect>
                                  </p:childTnLst>
                                </p:cTn>
                              </p:par>
                            </p:childTnLst>
                          </p:cTn>
                        </p:par>
                      </p:childTnLst>
                    </p:cTn>
                  </p:par>
                  <p:par>
                    <p:cTn id="464" fill="hold">
                      <p:stCondLst>
                        <p:cond delay="indefinite"/>
                      </p:stCondLst>
                      <p:childTnLst>
                        <p:par>
                          <p:cTn id="465" fill="hold">
                            <p:stCondLst>
                              <p:cond delay="0"/>
                            </p:stCondLst>
                            <p:childTnLst>
                              <p:par>
                                <p:cTn id="466" presetID="10" presetClass="exit" presetSubtype="0" fill="hold" grpId="1" nodeType="clickEffect">
                                  <p:stCondLst>
                                    <p:cond delay="0"/>
                                  </p:stCondLst>
                                  <p:childTnLst>
                                    <p:animEffect transition="out" filter="fade">
                                      <p:cBhvr>
                                        <p:cTn id="467" dur="500"/>
                                        <p:tgtEl>
                                          <p:spTgt spid="262">
                                            <p:txEl>
                                              <p:pRg st="0" end="0"/>
                                            </p:txEl>
                                          </p:spTgt>
                                        </p:tgtEl>
                                      </p:cBhvr>
                                    </p:animEffect>
                                    <p:set>
                                      <p:cBhvr>
                                        <p:cTn id="468" dur="1" fill="hold">
                                          <p:stCondLst>
                                            <p:cond delay="499"/>
                                          </p:stCondLst>
                                        </p:cTn>
                                        <p:tgtEl>
                                          <p:spTgt spid="262">
                                            <p:txEl>
                                              <p:pRg st="0" end="0"/>
                                            </p:txEl>
                                          </p:spTgt>
                                        </p:tgtEl>
                                        <p:attrNameLst>
                                          <p:attrName>style.visibility</p:attrName>
                                        </p:attrNameLst>
                                      </p:cBhvr>
                                      <p:to>
                                        <p:strVal val="hidden"/>
                                      </p:to>
                                    </p:set>
                                  </p:childTnLst>
                                </p:cTn>
                              </p:par>
                              <p:par>
                                <p:cTn id="469" presetID="10" presetClass="exit" presetSubtype="0" fill="hold" nodeType="withEffect">
                                  <p:stCondLst>
                                    <p:cond delay="0"/>
                                  </p:stCondLst>
                                  <p:childTnLst>
                                    <p:animEffect transition="out" filter="fade">
                                      <p:cBhvr>
                                        <p:cTn id="470" dur="500"/>
                                        <p:tgtEl>
                                          <p:spTgt spid="263"/>
                                        </p:tgtEl>
                                      </p:cBhvr>
                                    </p:animEffect>
                                    <p:set>
                                      <p:cBhvr>
                                        <p:cTn id="471" dur="1" fill="hold">
                                          <p:stCondLst>
                                            <p:cond delay="499"/>
                                          </p:stCondLst>
                                        </p:cTn>
                                        <p:tgtEl>
                                          <p:spTgt spid="263"/>
                                        </p:tgtEl>
                                        <p:attrNameLst>
                                          <p:attrName>style.visibility</p:attrName>
                                        </p:attrNameLst>
                                      </p:cBhvr>
                                      <p:to>
                                        <p:strVal val="hidden"/>
                                      </p:to>
                                    </p:set>
                                  </p:childTnLst>
                                </p:cTn>
                              </p:par>
                              <p:par>
                                <p:cTn id="472" presetID="10" presetClass="exit" presetSubtype="0" fill="hold" grpId="1" nodeType="withEffect">
                                  <p:stCondLst>
                                    <p:cond delay="0"/>
                                  </p:stCondLst>
                                  <p:childTnLst>
                                    <p:animEffect transition="out" filter="fade">
                                      <p:cBhvr>
                                        <p:cTn id="473" dur="500"/>
                                        <p:tgtEl>
                                          <p:spTgt spid="264">
                                            <p:txEl>
                                              <p:pRg st="0" end="0"/>
                                            </p:txEl>
                                          </p:spTgt>
                                        </p:tgtEl>
                                      </p:cBhvr>
                                    </p:animEffect>
                                    <p:set>
                                      <p:cBhvr>
                                        <p:cTn id="474" dur="1" fill="hold">
                                          <p:stCondLst>
                                            <p:cond delay="499"/>
                                          </p:stCondLst>
                                        </p:cTn>
                                        <p:tgtEl>
                                          <p:spTgt spid="264">
                                            <p:txEl>
                                              <p:pRg st="0" end="0"/>
                                            </p:txEl>
                                          </p:spTgt>
                                        </p:tgtEl>
                                        <p:attrNameLst>
                                          <p:attrName>style.visibility</p:attrName>
                                        </p:attrNameLst>
                                      </p:cBhvr>
                                      <p:to>
                                        <p:strVal val="hidden"/>
                                      </p:to>
                                    </p:set>
                                  </p:childTnLst>
                                </p:cTn>
                              </p:par>
                              <p:par>
                                <p:cTn id="475" presetID="10" presetClass="exit" presetSubtype="0" fill="hold" grpId="1" nodeType="withEffect">
                                  <p:stCondLst>
                                    <p:cond delay="0"/>
                                  </p:stCondLst>
                                  <p:childTnLst>
                                    <p:animEffect transition="out" filter="fade">
                                      <p:cBhvr>
                                        <p:cTn id="476" dur="500"/>
                                        <p:tgtEl>
                                          <p:spTgt spid="265">
                                            <p:txEl>
                                              <p:pRg st="0" end="0"/>
                                            </p:txEl>
                                          </p:spTgt>
                                        </p:tgtEl>
                                      </p:cBhvr>
                                    </p:animEffect>
                                    <p:set>
                                      <p:cBhvr>
                                        <p:cTn id="477" dur="1" fill="hold">
                                          <p:stCondLst>
                                            <p:cond delay="499"/>
                                          </p:stCondLst>
                                        </p:cTn>
                                        <p:tgtEl>
                                          <p:spTgt spid="265">
                                            <p:txEl>
                                              <p:pRg st="0" end="0"/>
                                            </p:txEl>
                                          </p:spTgt>
                                        </p:tgtEl>
                                        <p:attrNameLst>
                                          <p:attrName>style.visibility</p:attrName>
                                        </p:attrNameLst>
                                      </p:cBhvr>
                                      <p:to>
                                        <p:strVal val="hidden"/>
                                      </p:to>
                                    </p:set>
                                  </p:childTnLst>
                                </p:cTn>
                              </p:par>
                              <p:par>
                                <p:cTn id="478" presetID="10" presetClass="exit" presetSubtype="0" fill="hold" grpId="1" nodeType="withEffect">
                                  <p:stCondLst>
                                    <p:cond delay="0"/>
                                  </p:stCondLst>
                                  <p:childTnLst>
                                    <p:animEffect transition="out" filter="fade">
                                      <p:cBhvr>
                                        <p:cTn id="479" dur="500"/>
                                        <p:tgtEl>
                                          <p:spTgt spid="266">
                                            <p:txEl>
                                              <p:pRg st="0" end="0"/>
                                            </p:txEl>
                                          </p:spTgt>
                                        </p:tgtEl>
                                      </p:cBhvr>
                                    </p:animEffect>
                                    <p:set>
                                      <p:cBhvr>
                                        <p:cTn id="480" dur="1" fill="hold">
                                          <p:stCondLst>
                                            <p:cond delay="499"/>
                                          </p:stCondLst>
                                        </p:cTn>
                                        <p:tgtEl>
                                          <p:spTgt spid="266">
                                            <p:txEl>
                                              <p:pRg st="0" end="0"/>
                                            </p:txEl>
                                          </p:spTgt>
                                        </p:tgtEl>
                                        <p:attrNameLst>
                                          <p:attrName>style.visibility</p:attrName>
                                        </p:attrNameLst>
                                      </p:cBhvr>
                                      <p:to>
                                        <p:strVal val="hidden"/>
                                      </p:to>
                                    </p:set>
                                  </p:childTnLst>
                                </p:cTn>
                              </p:par>
                              <p:par>
                                <p:cTn id="481" presetID="10" presetClass="exit" presetSubtype="0" fill="hold" grpId="1" nodeType="withEffect">
                                  <p:stCondLst>
                                    <p:cond delay="0"/>
                                  </p:stCondLst>
                                  <p:childTnLst>
                                    <p:animEffect transition="out" filter="fade">
                                      <p:cBhvr>
                                        <p:cTn id="482" dur="500"/>
                                        <p:tgtEl>
                                          <p:spTgt spid="267">
                                            <p:txEl>
                                              <p:pRg st="0" end="0"/>
                                            </p:txEl>
                                          </p:spTgt>
                                        </p:tgtEl>
                                      </p:cBhvr>
                                    </p:animEffect>
                                    <p:set>
                                      <p:cBhvr>
                                        <p:cTn id="483" dur="1" fill="hold">
                                          <p:stCondLst>
                                            <p:cond delay="499"/>
                                          </p:stCondLst>
                                        </p:cTn>
                                        <p:tgtEl>
                                          <p:spTgt spid="267">
                                            <p:txEl>
                                              <p:pRg st="0" end="0"/>
                                            </p:txEl>
                                          </p:spTgt>
                                        </p:tgtEl>
                                        <p:attrNameLst>
                                          <p:attrName>style.visibility</p:attrName>
                                        </p:attrNameLst>
                                      </p:cBhvr>
                                      <p:to>
                                        <p:strVal val="hidden"/>
                                      </p:to>
                                    </p:set>
                                  </p:childTnLst>
                                </p:cTn>
                              </p:par>
                              <p:par>
                                <p:cTn id="484" presetID="10" presetClass="exit" presetSubtype="0" fill="hold" grpId="1" nodeType="withEffect">
                                  <p:stCondLst>
                                    <p:cond delay="0"/>
                                  </p:stCondLst>
                                  <p:childTnLst>
                                    <p:animEffect transition="out" filter="fade">
                                      <p:cBhvr>
                                        <p:cTn id="485" dur="500"/>
                                        <p:tgtEl>
                                          <p:spTgt spid="268">
                                            <p:txEl>
                                              <p:pRg st="0" end="0"/>
                                            </p:txEl>
                                          </p:spTgt>
                                        </p:tgtEl>
                                      </p:cBhvr>
                                    </p:animEffect>
                                    <p:set>
                                      <p:cBhvr>
                                        <p:cTn id="486" dur="1" fill="hold">
                                          <p:stCondLst>
                                            <p:cond delay="499"/>
                                          </p:stCondLst>
                                        </p:cTn>
                                        <p:tgtEl>
                                          <p:spTgt spid="268">
                                            <p:txEl>
                                              <p:pRg st="0" end="0"/>
                                            </p:txEl>
                                          </p:spTgt>
                                        </p:tgtEl>
                                        <p:attrNameLst>
                                          <p:attrName>style.visibility</p:attrName>
                                        </p:attrNameLst>
                                      </p:cBhvr>
                                      <p:to>
                                        <p:strVal val="hidden"/>
                                      </p:to>
                                    </p:set>
                                  </p:childTnLst>
                                </p:cTn>
                              </p:par>
                              <p:par>
                                <p:cTn id="487" presetID="10" presetClass="exit" presetSubtype="0" fill="hold" grpId="1" nodeType="withEffect">
                                  <p:stCondLst>
                                    <p:cond delay="0"/>
                                  </p:stCondLst>
                                  <p:childTnLst>
                                    <p:animEffect transition="out" filter="fade">
                                      <p:cBhvr>
                                        <p:cTn id="488" dur="500"/>
                                        <p:tgtEl>
                                          <p:spTgt spid="269">
                                            <p:txEl>
                                              <p:pRg st="0" end="0"/>
                                            </p:txEl>
                                          </p:spTgt>
                                        </p:tgtEl>
                                      </p:cBhvr>
                                    </p:animEffect>
                                    <p:set>
                                      <p:cBhvr>
                                        <p:cTn id="489" dur="1" fill="hold">
                                          <p:stCondLst>
                                            <p:cond delay="499"/>
                                          </p:stCondLst>
                                        </p:cTn>
                                        <p:tgtEl>
                                          <p:spTgt spid="269">
                                            <p:txEl>
                                              <p:pRg st="0" end="0"/>
                                            </p:txEl>
                                          </p:spTgt>
                                        </p:tgtEl>
                                        <p:attrNameLst>
                                          <p:attrName>style.visibility</p:attrName>
                                        </p:attrNameLst>
                                      </p:cBhvr>
                                      <p:to>
                                        <p:strVal val="hidden"/>
                                      </p:to>
                                    </p:set>
                                  </p:childTnLst>
                                </p:cTn>
                              </p:par>
                              <p:par>
                                <p:cTn id="490" presetID="10" presetClass="exit" presetSubtype="0" fill="hold" grpId="1" nodeType="withEffect">
                                  <p:stCondLst>
                                    <p:cond delay="0"/>
                                  </p:stCondLst>
                                  <p:childTnLst>
                                    <p:animEffect transition="out" filter="fade">
                                      <p:cBhvr>
                                        <p:cTn id="491" dur="500"/>
                                        <p:tgtEl>
                                          <p:spTgt spid="270">
                                            <p:txEl>
                                              <p:pRg st="0" end="0"/>
                                            </p:txEl>
                                          </p:spTgt>
                                        </p:tgtEl>
                                      </p:cBhvr>
                                    </p:animEffect>
                                    <p:set>
                                      <p:cBhvr>
                                        <p:cTn id="492" dur="1" fill="hold">
                                          <p:stCondLst>
                                            <p:cond delay="499"/>
                                          </p:stCondLst>
                                        </p:cTn>
                                        <p:tgtEl>
                                          <p:spTgt spid="270">
                                            <p:txEl>
                                              <p:pRg st="0" end="0"/>
                                            </p:txEl>
                                          </p:spTgt>
                                        </p:tgtEl>
                                        <p:attrNameLst>
                                          <p:attrName>style.visibility</p:attrName>
                                        </p:attrNameLst>
                                      </p:cBhvr>
                                      <p:to>
                                        <p:strVal val="hidden"/>
                                      </p:to>
                                    </p:set>
                                  </p:childTnLst>
                                </p:cTn>
                              </p:par>
                              <p:par>
                                <p:cTn id="493" presetID="10" presetClass="exit" presetSubtype="0" fill="hold" grpId="1" nodeType="withEffect">
                                  <p:stCondLst>
                                    <p:cond delay="0"/>
                                  </p:stCondLst>
                                  <p:childTnLst>
                                    <p:animEffect transition="out" filter="fade">
                                      <p:cBhvr>
                                        <p:cTn id="494" dur="500"/>
                                        <p:tgtEl>
                                          <p:spTgt spid="271">
                                            <p:txEl>
                                              <p:pRg st="0" end="0"/>
                                            </p:txEl>
                                          </p:spTgt>
                                        </p:tgtEl>
                                      </p:cBhvr>
                                    </p:animEffect>
                                    <p:set>
                                      <p:cBhvr>
                                        <p:cTn id="495" dur="1" fill="hold">
                                          <p:stCondLst>
                                            <p:cond delay="499"/>
                                          </p:stCondLst>
                                        </p:cTn>
                                        <p:tgtEl>
                                          <p:spTgt spid="271">
                                            <p:txEl>
                                              <p:pRg st="0" end="0"/>
                                            </p:txEl>
                                          </p:spTgt>
                                        </p:tgtEl>
                                        <p:attrNameLst>
                                          <p:attrName>style.visibility</p:attrName>
                                        </p:attrNameLst>
                                      </p:cBhvr>
                                      <p:to>
                                        <p:strVal val="hidden"/>
                                      </p:to>
                                    </p:set>
                                  </p:childTnLst>
                                </p:cTn>
                              </p:par>
                              <p:par>
                                <p:cTn id="496" presetID="10" presetClass="exit" presetSubtype="0" fill="hold" grpId="1" nodeType="withEffect">
                                  <p:stCondLst>
                                    <p:cond delay="0"/>
                                  </p:stCondLst>
                                  <p:childTnLst>
                                    <p:animEffect transition="out" filter="fade">
                                      <p:cBhvr>
                                        <p:cTn id="497" dur="500"/>
                                        <p:tgtEl>
                                          <p:spTgt spid="272">
                                            <p:txEl>
                                              <p:pRg st="0" end="0"/>
                                            </p:txEl>
                                          </p:spTgt>
                                        </p:tgtEl>
                                      </p:cBhvr>
                                    </p:animEffect>
                                    <p:set>
                                      <p:cBhvr>
                                        <p:cTn id="498" dur="1" fill="hold">
                                          <p:stCondLst>
                                            <p:cond delay="499"/>
                                          </p:stCondLst>
                                        </p:cTn>
                                        <p:tgtEl>
                                          <p:spTgt spid="272">
                                            <p:txEl>
                                              <p:pRg st="0" end="0"/>
                                            </p:txEl>
                                          </p:spTgt>
                                        </p:tgtEl>
                                        <p:attrNameLst>
                                          <p:attrName>style.visibility</p:attrName>
                                        </p:attrNameLst>
                                      </p:cBhvr>
                                      <p:to>
                                        <p:strVal val="hidden"/>
                                      </p:to>
                                    </p:set>
                                  </p:childTnLst>
                                </p:cTn>
                              </p:par>
                              <p:par>
                                <p:cTn id="499" presetID="10" presetClass="exit" presetSubtype="0" fill="hold" nodeType="withEffect">
                                  <p:stCondLst>
                                    <p:cond delay="0"/>
                                  </p:stCondLst>
                                  <p:childTnLst>
                                    <p:animEffect transition="out" filter="fade">
                                      <p:cBhvr>
                                        <p:cTn id="500" dur="500"/>
                                        <p:tgtEl>
                                          <p:spTgt spid="273"/>
                                        </p:tgtEl>
                                      </p:cBhvr>
                                    </p:animEffect>
                                    <p:set>
                                      <p:cBhvr>
                                        <p:cTn id="501" dur="1" fill="hold">
                                          <p:stCondLst>
                                            <p:cond delay="499"/>
                                          </p:stCondLst>
                                        </p:cTn>
                                        <p:tgtEl>
                                          <p:spTgt spid="273"/>
                                        </p:tgtEl>
                                        <p:attrNameLst>
                                          <p:attrName>style.visibility</p:attrName>
                                        </p:attrNameLst>
                                      </p:cBhvr>
                                      <p:to>
                                        <p:strVal val="hidden"/>
                                      </p:to>
                                    </p:set>
                                  </p:childTnLst>
                                </p:cTn>
                              </p:par>
                              <p:par>
                                <p:cTn id="502" presetID="10" presetClass="exit" presetSubtype="0" fill="hold" grpId="1" nodeType="withEffect">
                                  <p:stCondLst>
                                    <p:cond delay="0"/>
                                  </p:stCondLst>
                                  <p:childTnLst>
                                    <p:animEffect transition="out" filter="fade">
                                      <p:cBhvr>
                                        <p:cTn id="503" dur="500"/>
                                        <p:tgtEl>
                                          <p:spTgt spid="309">
                                            <p:txEl>
                                              <p:pRg st="0" end="0"/>
                                            </p:txEl>
                                          </p:spTgt>
                                        </p:tgtEl>
                                      </p:cBhvr>
                                    </p:animEffect>
                                    <p:set>
                                      <p:cBhvr>
                                        <p:cTn id="504" dur="1" fill="hold">
                                          <p:stCondLst>
                                            <p:cond delay="499"/>
                                          </p:stCondLst>
                                        </p:cTn>
                                        <p:tgtEl>
                                          <p:spTgt spid="309">
                                            <p:txEl>
                                              <p:pRg st="0" end="0"/>
                                            </p:txEl>
                                          </p:spTgt>
                                        </p:tgtEl>
                                        <p:attrNameLst>
                                          <p:attrName>style.visibility</p:attrName>
                                        </p:attrNameLst>
                                      </p:cBhvr>
                                      <p:to>
                                        <p:strVal val="hidden"/>
                                      </p:to>
                                    </p:set>
                                  </p:childTnLst>
                                </p:cTn>
                              </p:par>
                              <p:par>
                                <p:cTn id="505" presetID="10" presetClass="exit" presetSubtype="0" fill="hold" grpId="1" nodeType="withEffect">
                                  <p:stCondLst>
                                    <p:cond delay="0"/>
                                  </p:stCondLst>
                                  <p:childTnLst>
                                    <p:animEffect transition="out" filter="fade">
                                      <p:cBhvr>
                                        <p:cTn id="506" dur="500"/>
                                        <p:tgtEl>
                                          <p:spTgt spid="310">
                                            <p:txEl>
                                              <p:pRg st="0" end="0"/>
                                            </p:txEl>
                                          </p:spTgt>
                                        </p:tgtEl>
                                      </p:cBhvr>
                                    </p:animEffect>
                                    <p:set>
                                      <p:cBhvr>
                                        <p:cTn id="507" dur="1" fill="hold">
                                          <p:stCondLst>
                                            <p:cond delay="499"/>
                                          </p:stCondLst>
                                        </p:cTn>
                                        <p:tgtEl>
                                          <p:spTgt spid="310">
                                            <p:txEl>
                                              <p:pRg st="0" end="0"/>
                                            </p:txEl>
                                          </p:spTgt>
                                        </p:tgtEl>
                                        <p:attrNameLst>
                                          <p:attrName>style.visibility</p:attrName>
                                        </p:attrNameLst>
                                      </p:cBhvr>
                                      <p:to>
                                        <p:strVal val="hidden"/>
                                      </p:to>
                                    </p:set>
                                  </p:childTnLst>
                                </p:cTn>
                              </p:par>
                              <p:par>
                                <p:cTn id="508" presetID="10" presetClass="exit" presetSubtype="0" fill="hold" nodeType="withEffect">
                                  <p:stCondLst>
                                    <p:cond delay="0"/>
                                  </p:stCondLst>
                                  <p:childTnLst>
                                    <p:animEffect transition="out" filter="fade">
                                      <p:cBhvr>
                                        <p:cTn id="509" dur="500"/>
                                        <p:tgtEl>
                                          <p:spTgt spid="311"/>
                                        </p:tgtEl>
                                      </p:cBhvr>
                                    </p:animEffect>
                                    <p:set>
                                      <p:cBhvr>
                                        <p:cTn id="510" dur="1" fill="hold">
                                          <p:stCondLst>
                                            <p:cond delay="499"/>
                                          </p:stCondLst>
                                        </p:cTn>
                                        <p:tgtEl>
                                          <p:spTgt spid="311"/>
                                        </p:tgtEl>
                                        <p:attrNameLst>
                                          <p:attrName>style.visibility</p:attrName>
                                        </p:attrNameLst>
                                      </p:cBhvr>
                                      <p:to>
                                        <p:strVal val="hidden"/>
                                      </p:to>
                                    </p:set>
                                  </p:childTnLst>
                                </p:cTn>
                              </p:par>
                            </p:childTnLst>
                          </p:cTn>
                        </p:par>
                      </p:childTnLst>
                    </p:cTn>
                  </p:par>
                  <p:par>
                    <p:cTn id="511" fill="hold">
                      <p:stCondLst>
                        <p:cond delay="indefinite"/>
                      </p:stCondLst>
                      <p:childTnLst>
                        <p:par>
                          <p:cTn id="512" fill="hold">
                            <p:stCondLst>
                              <p:cond delay="0"/>
                            </p:stCondLst>
                            <p:childTnLst>
                              <p:par>
                                <p:cTn id="513" presetID="10" presetClass="entr" presetSubtype="0" fill="hold" grpId="0" nodeType="clickEffect">
                                  <p:stCondLst>
                                    <p:cond delay="0"/>
                                  </p:stCondLst>
                                  <p:childTnLst>
                                    <p:set>
                                      <p:cBhvr>
                                        <p:cTn id="514" dur="1" fill="hold">
                                          <p:stCondLst>
                                            <p:cond delay="0"/>
                                          </p:stCondLst>
                                        </p:cTn>
                                        <p:tgtEl>
                                          <p:spTgt spid="321">
                                            <p:txEl>
                                              <p:pRg st="0" end="0"/>
                                            </p:txEl>
                                          </p:spTgt>
                                        </p:tgtEl>
                                        <p:attrNameLst>
                                          <p:attrName>style.visibility</p:attrName>
                                        </p:attrNameLst>
                                      </p:cBhvr>
                                      <p:to>
                                        <p:strVal val="visible"/>
                                      </p:to>
                                    </p:set>
                                    <p:animEffect transition="in" filter="fade">
                                      <p:cBhvr>
                                        <p:cTn id="515" dur="500"/>
                                        <p:tgtEl>
                                          <p:spTgt spid="321">
                                            <p:txEl>
                                              <p:pRg st="0" end="0"/>
                                            </p:txEl>
                                          </p:spTgt>
                                        </p:tgtEl>
                                      </p:cBhvr>
                                    </p:animEffect>
                                  </p:childTnLst>
                                </p:cTn>
                              </p:par>
                            </p:childTnLst>
                          </p:cTn>
                        </p:par>
                      </p:childTnLst>
                    </p:cTn>
                  </p:par>
                  <p:par>
                    <p:cTn id="516" fill="hold">
                      <p:stCondLst>
                        <p:cond delay="indefinite"/>
                      </p:stCondLst>
                      <p:childTnLst>
                        <p:par>
                          <p:cTn id="517" fill="hold">
                            <p:stCondLst>
                              <p:cond delay="0"/>
                            </p:stCondLst>
                            <p:childTnLst>
                              <p:par>
                                <p:cTn id="518" presetID="10" presetClass="entr" presetSubtype="0" fill="hold" nodeType="clickEffect">
                                  <p:stCondLst>
                                    <p:cond delay="0"/>
                                  </p:stCondLst>
                                  <p:childTnLst>
                                    <p:set>
                                      <p:cBhvr>
                                        <p:cTn id="519" dur="1" fill="hold">
                                          <p:stCondLst>
                                            <p:cond delay="0"/>
                                          </p:stCondLst>
                                        </p:cTn>
                                        <p:tgtEl>
                                          <p:spTgt spid="322"/>
                                        </p:tgtEl>
                                        <p:attrNameLst>
                                          <p:attrName>style.visibility</p:attrName>
                                        </p:attrNameLst>
                                      </p:cBhvr>
                                      <p:to>
                                        <p:strVal val="visible"/>
                                      </p:to>
                                    </p:set>
                                    <p:animEffect transition="in" filter="fade">
                                      <p:cBhvr>
                                        <p:cTn id="520" dur="500"/>
                                        <p:tgtEl>
                                          <p:spTgt spid="322"/>
                                        </p:tgtEl>
                                      </p:cBhvr>
                                    </p:animEffect>
                                  </p:childTnLst>
                                </p:cTn>
                              </p:par>
                            </p:childTnLst>
                          </p:cTn>
                        </p:par>
                      </p:childTnLst>
                    </p:cTn>
                  </p:par>
                  <p:par>
                    <p:cTn id="521" fill="hold">
                      <p:stCondLst>
                        <p:cond delay="indefinite"/>
                      </p:stCondLst>
                      <p:childTnLst>
                        <p:par>
                          <p:cTn id="522" fill="hold">
                            <p:stCondLst>
                              <p:cond delay="0"/>
                            </p:stCondLst>
                            <p:childTnLst>
                              <p:par>
                                <p:cTn id="523" presetID="10" presetClass="exit" presetSubtype="0" fill="hold" grpId="1" nodeType="clickEffect">
                                  <p:stCondLst>
                                    <p:cond delay="0"/>
                                  </p:stCondLst>
                                  <p:childTnLst>
                                    <p:animEffect transition="out" filter="fade">
                                      <p:cBhvr>
                                        <p:cTn id="524" dur="500"/>
                                        <p:tgtEl>
                                          <p:spTgt spid="321">
                                            <p:txEl>
                                              <p:pRg st="0" end="0"/>
                                            </p:txEl>
                                          </p:spTgt>
                                        </p:tgtEl>
                                      </p:cBhvr>
                                    </p:animEffect>
                                    <p:set>
                                      <p:cBhvr>
                                        <p:cTn id="525" dur="1" fill="hold">
                                          <p:stCondLst>
                                            <p:cond delay="499"/>
                                          </p:stCondLst>
                                        </p:cTn>
                                        <p:tgtEl>
                                          <p:spTgt spid="321">
                                            <p:txEl>
                                              <p:pRg st="0" end="0"/>
                                            </p:txEl>
                                          </p:spTgt>
                                        </p:tgtEl>
                                        <p:attrNameLst>
                                          <p:attrName>style.visibility</p:attrName>
                                        </p:attrNameLst>
                                      </p:cBhvr>
                                      <p:to>
                                        <p:strVal val="hidden"/>
                                      </p:to>
                                    </p:set>
                                  </p:childTnLst>
                                </p:cTn>
                              </p:par>
                              <p:par>
                                <p:cTn id="526" presetID="10" presetClass="exit" presetSubtype="0" fill="hold" nodeType="withEffect">
                                  <p:stCondLst>
                                    <p:cond delay="0"/>
                                  </p:stCondLst>
                                  <p:childTnLst>
                                    <p:animEffect transition="out" filter="fade">
                                      <p:cBhvr>
                                        <p:cTn id="527" dur="500"/>
                                        <p:tgtEl>
                                          <p:spTgt spid="322"/>
                                        </p:tgtEl>
                                      </p:cBhvr>
                                    </p:animEffect>
                                    <p:set>
                                      <p:cBhvr>
                                        <p:cTn id="528" dur="1" fill="hold">
                                          <p:stCondLst>
                                            <p:cond delay="499"/>
                                          </p:stCondLst>
                                        </p:cTn>
                                        <p:tgtEl>
                                          <p:spTgt spid="322"/>
                                        </p:tgtEl>
                                        <p:attrNameLst>
                                          <p:attrName>style.visibility</p:attrName>
                                        </p:attrNameLst>
                                      </p:cBhvr>
                                      <p:to>
                                        <p:strVal val="hidden"/>
                                      </p:to>
                                    </p:set>
                                  </p:childTnLst>
                                </p:cTn>
                              </p:par>
                            </p:childTnLst>
                          </p:cTn>
                        </p:par>
                      </p:childTnLst>
                    </p:cTn>
                  </p:par>
                  <p:par>
                    <p:cTn id="529" fill="hold">
                      <p:stCondLst>
                        <p:cond delay="indefinite"/>
                      </p:stCondLst>
                      <p:childTnLst>
                        <p:par>
                          <p:cTn id="530" fill="hold">
                            <p:stCondLst>
                              <p:cond delay="0"/>
                            </p:stCondLst>
                            <p:childTnLst>
                              <p:par>
                                <p:cTn id="531" presetID="10" presetClass="entr" presetSubtype="0" fill="hold" grpId="0" nodeType="clickEffect">
                                  <p:stCondLst>
                                    <p:cond delay="0"/>
                                  </p:stCondLst>
                                  <p:childTnLst>
                                    <p:set>
                                      <p:cBhvr>
                                        <p:cTn id="532" dur="1" fill="hold">
                                          <p:stCondLst>
                                            <p:cond delay="0"/>
                                          </p:stCondLst>
                                        </p:cTn>
                                        <p:tgtEl>
                                          <p:spTgt spid="323">
                                            <p:txEl>
                                              <p:pRg st="0" end="0"/>
                                            </p:txEl>
                                          </p:spTgt>
                                        </p:tgtEl>
                                        <p:attrNameLst>
                                          <p:attrName>style.visibility</p:attrName>
                                        </p:attrNameLst>
                                      </p:cBhvr>
                                      <p:to>
                                        <p:strVal val="visible"/>
                                      </p:to>
                                    </p:set>
                                    <p:animEffect transition="in" filter="fade">
                                      <p:cBhvr>
                                        <p:cTn id="533" dur="500"/>
                                        <p:tgtEl>
                                          <p:spTgt spid="323">
                                            <p:txEl>
                                              <p:pRg st="0" end="0"/>
                                            </p:txEl>
                                          </p:spTgt>
                                        </p:tgtEl>
                                      </p:cBhvr>
                                    </p:animEffect>
                                  </p:childTnLst>
                                </p:cTn>
                              </p:par>
                            </p:childTnLst>
                          </p:cTn>
                        </p:par>
                      </p:childTnLst>
                    </p:cTn>
                  </p:par>
                  <p:par>
                    <p:cTn id="534" fill="hold">
                      <p:stCondLst>
                        <p:cond delay="indefinite"/>
                      </p:stCondLst>
                      <p:childTnLst>
                        <p:par>
                          <p:cTn id="535" fill="hold">
                            <p:stCondLst>
                              <p:cond delay="0"/>
                            </p:stCondLst>
                            <p:childTnLst>
                              <p:par>
                                <p:cTn id="536" presetID="10" presetClass="entr" presetSubtype="0" fill="hold" nodeType="clickEffect">
                                  <p:stCondLst>
                                    <p:cond delay="0"/>
                                  </p:stCondLst>
                                  <p:childTnLst>
                                    <p:set>
                                      <p:cBhvr>
                                        <p:cTn id="537" dur="1" fill="hold">
                                          <p:stCondLst>
                                            <p:cond delay="0"/>
                                          </p:stCondLst>
                                        </p:cTn>
                                        <p:tgtEl>
                                          <p:spTgt spid="324"/>
                                        </p:tgtEl>
                                        <p:attrNameLst>
                                          <p:attrName>style.visibility</p:attrName>
                                        </p:attrNameLst>
                                      </p:cBhvr>
                                      <p:to>
                                        <p:strVal val="visible"/>
                                      </p:to>
                                    </p:set>
                                    <p:animEffect transition="in" filter="fade">
                                      <p:cBhvr>
                                        <p:cTn id="538" dur="500"/>
                                        <p:tgtEl>
                                          <p:spTgt spid="324"/>
                                        </p:tgtEl>
                                      </p:cBhvr>
                                    </p:animEffect>
                                  </p:childTnLst>
                                </p:cTn>
                              </p:par>
                            </p:childTnLst>
                          </p:cTn>
                        </p:par>
                      </p:childTnLst>
                    </p:cTn>
                  </p:par>
                  <p:par>
                    <p:cTn id="539" fill="hold">
                      <p:stCondLst>
                        <p:cond delay="indefinite"/>
                      </p:stCondLst>
                      <p:childTnLst>
                        <p:par>
                          <p:cTn id="540" fill="hold">
                            <p:stCondLst>
                              <p:cond delay="0"/>
                            </p:stCondLst>
                            <p:childTnLst>
                              <p:par>
                                <p:cTn id="541" presetID="10" presetClass="exit" presetSubtype="0" fill="hold" grpId="1" nodeType="clickEffect">
                                  <p:stCondLst>
                                    <p:cond delay="0"/>
                                  </p:stCondLst>
                                  <p:childTnLst>
                                    <p:animEffect transition="out" filter="fade">
                                      <p:cBhvr>
                                        <p:cTn id="542" dur="500"/>
                                        <p:tgtEl>
                                          <p:spTgt spid="323">
                                            <p:txEl>
                                              <p:pRg st="0" end="0"/>
                                            </p:txEl>
                                          </p:spTgt>
                                        </p:tgtEl>
                                      </p:cBhvr>
                                    </p:animEffect>
                                    <p:set>
                                      <p:cBhvr>
                                        <p:cTn id="543" dur="1" fill="hold">
                                          <p:stCondLst>
                                            <p:cond delay="499"/>
                                          </p:stCondLst>
                                        </p:cTn>
                                        <p:tgtEl>
                                          <p:spTgt spid="323">
                                            <p:txEl>
                                              <p:pRg st="0" end="0"/>
                                            </p:txEl>
                                          </p:spTgt>
                                        </p:tgtEl>
                                        <p:attrNameLst>
                                          <p:attrName>style.visibility</p:attrName>
                                        </p:attrNameLst>
                                      </p:cBhvr>
                                      <p:to>
                                        <p:strVal val="hidden"/>
                                      </p:to>
                                    </p:set>
                                  </p:childTnLst>
                                </p:cTn>
                              </p:par>
                              <p:par>
                                <p:cTn id="544" presetID="10" presetClass="exit" presetSubtype="0" fill="hold" nodeType="withEffect">
                                  <p:stCondLst>
                                    <p:cond delay="0"/>
                                  </p:stCondLst>
                                  <p:childTnLst>
                                    <p:animEffect transition="out" filter="fade">
                                      <p:cBhvr>
                                        <p:cTn id="545" dur="500"/>
                                        <p:tgtEl>
                                          <p:spTgt spid="324"/>
                                        </p:tgtEl>
                                      </p:cBhvr>
                                    </p:animEffect>
                                    <p:set>
                                      <p:cBhvr>
                                        <p:cTn id="546" dur="1" fill="hold">
                                          <p:stCondLst>
                                            <p:cond delay="499"/>
                                          </p:stCondLst>
                                        </p:cTn>
                                        <p:tgtEl>
                                          <p:spTgt spid="3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uild="p"/>
      <p:bldP spid="220" grpId="0"/>
      <p:bldP spid="220" grpId="1"/>
      <p:bldP spid="221" grpId="0" build="p"/>
      <p:bldP spid="221" grpId="1" build="p"/>
      <p:bldP spid="222" grpId="0"/>
      <p:bldP spid="222" grpId="1"/>
      <p:bldP spid="223" grpId="0" build="p"/>
      <p:bldP spid="223" grpId="1" build="p"/>
      <p:bldP spid="224" grpId="0"/>
      <p:bldP spid="224" grpId="1"/>
      <p:bldP spid="226" grpId="0"/>
      <p:bldP spid="226" grpId="1"/>
      <p:bldP spid="227" grpId="0" build="p"/>
      <p:bldP spid="227" grpId="1" build="p"/>
      <p:bldP spid="228" grpId="0"/>
      <p:bldP spid="228" grpId="1"/>
      <p:bldP spid="230" grpId="0"/>
      <p:bldP spid="230" grpId="1"/>
      <p:bldP spid="231" grpId="0" build="p"/>
      <p:bldP spid="231" grpId="1" build="p"/>
      <p:bldP spid="232" grpId="0"/>
      <p:bldP spid="232" grpId="1"/>
      <p:bldP spid="234" grpId="0"/>
      <p:bldP spid="234" grpId="1"/>
      <p:bldP spid="235" grpId="0" build="p"/>
      <p:bldP spid="235" grpId="1" build="p"/>
      <p:bldP spid="236" grpId="0"/>
      <p:bldP spid="236" grpId="1"/>
      <p:bldP spid="238" grpId="0" build="p"/>
      <p:bldP spid="238" grpId="1" build="p"/>
      <p:bldP spid="239" grpId="0"/>
      <p:bldP spid="239" grpId="1"/>
      <p:bldP spid="241" grpId="0"/>
      <p:bldP spid="241" grpId="1"/>
      <p:bldP spid="242" grpId="0" build="p"/>
      <p:bldP spid="242" grpId="1" build="p"/>
      <p:bldP spid="243" grpId="0"/>
      <p:bldP spid="243" grpId="1"/>
      <p:bldP spid="245" grpId="0"/>
      <p:bldP spid="245" grpId="1"/>
      <p:bldP spid="246" grpId="0" build="p"/>
      <p:bldP spid="246" grpId="1" build="p"/>
      <p:bldP spid="247" grpId="0"/>
      <p:bldP spid="247" grpId="1"/>
      <p:bldP spid="249" grpId="0"/>
      <p:bldP spid="249" grpId="1"/>
      <p:bldP spid="250" grpId="0" build="p"/>
      <p:bldP spid="250" grpId="1" build="p"/>
      <p:bldP spid="251" grpId="0"/>
      <p:bldP spid="251" grpId="1"/>
      <p:bldP spid="253" grpId="0" build="p"/>
      <p:bldP spid="253" grpId="1" build="p"/>
      <p:bldP spid="254" grpId="0"/>
      <p:bldP spid="254" grpId="1"/>
      <p:bldP spid="256" grpId="0"/>
      <p:bldP spid="256" grpId="1"/>
      <p:bldP spid="257" grpId="0" build="p"/>
      <p:bldP spid="257" grpId="1" build="p"/>
      <p:bldP spid="259" grpId="0" build="p"/>
      <p:bldP spid="259" grpId="1" build="p"/>
      <p:bldP spid="261" grpId="0" animBg="1"/>
      <p:bldP spid="261" grpId="1" animBg="1"/>
      <p:bldP spid="262" grpId="0" build="p"/>
      <p:bldP spid="262" grpId="1" build="p"/>
      <p:bldP spid="264" grpId="0" build="p"/>
      <p:bldP spid="264" grpId="1" build="allAtOnce"/>
      <p:bldP spid="265" grpId="0" build="p"/>
      <p:bldP spid="265" grpId="1" build="allAtOnce"/>
      <p:bldP spid="266" grpId="0" build="p"/>
      <p:bldP spid="266" grpId="1" build="allAtOnce"/>
      <p:bldP spid="267" grpId="0" build="p"/>
      <p:bldP spid="267" grpId="1" build="allAtOnce"/>
      <p:bldP spid="268" grpId="0" build="p"/>
      <p:bldP spid="268" grpId="1" build="allAtOnce"/>
      <p:bldP spid="269" grpId="0" build="p"/>
      <p:bldP spid="269" grpId="1" build="allAtOnce"/>
      <p:bldP spid="270" grpId="0" build="p"/>
      <p:bldP spid="270" grpId="1" build="allAtOnce"/>
      <p:bldP spid="271" grpId="0" build="p"/>
      <p:bldP spid="271" grpId="1" build="allAtOnce"/>
      <p:bldP spid="272" grpId="0" build="p"/>
      <p:bldP spid="272" grpId="1" build="allAtOnce"/>
      <p:bldP spid="309" grpId="0" build="p"/>
      <p:bldP spid="309" grpId="1" build="allAtOnce"/>
      <p:bldP spid="310" grpId="0" build="p"/>
      <p:bldP spid="310" grpId="1" build="allAtOnce"/>
      <p:bldP spid="321" grpId="0" build="p"/>
      <p:bldP spid="321" grpId="1" build="p"/>
      <p:bldP spid="323" grpId="0" build="p"/>
      <p:bldP spid="323"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zawartości 2"/>
          <p:cNvSpPr>
            <a:spLocks noGrp="1"/>
          </p:cNvSpPr>
          <p:nvPr>
            <p:ph idx="4294967295"/>
          </p:nvPr>
        </p:nvSpPr>
        <p:spPr bwMode="auto">
          <a:xfrm>
            <a:off x="0" y="1143000"/>
            <a:ext cx="8829675" cy="1295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173038" indent="-173038" algn="just" eaLnBrk="1" hangingPunct="1">
              <a:buFontTx/>
              <a:buNone/>
            </a:pPr>
            <a:r>
              <a:rPr lang="pl-PL" altLang="pl-PL" sz="2000" smtClean="0"/>
              <a:t>	Ocena dostawcy na podstawie realizowanych dostaw i bieżącej współpracy obejmuje ocenę na podstawie wyników bieżącej kontroli dostaw, zasad i woli współpracy, reakcji na bieżące odchylenia od warunków realizacji kontraktu. </a:t>
            </a:r>
          </a:p>
        </p:txBody>
      </p:sp>
      <p:sp>
        <p:nvSpPr>
          <p:cNvPr id="14340"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a:t>KWALIFIKACJA DOSTAWCÓW</a:t>
            </a:r>
          </a:p>
        </p:txBody>
      </p:sp>
      <p:sp>
        <p:nvSpPr>
          <p:cNvPr id="7" name="Symbol zastępczy zawartości 2"/>
          <p:cNvSpPr txBox="1">
            <a:spLocks/>
          </p:cNvSpPr>
          <p:nvPr/>
        </p:nvSpPr>
        <p:spPr bwMode="auto">
          <a:xfrm>
            <a:off x="0" y="3429000"/>
            <a:ext cx="8763000" cy="457200"/>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sz="2000" dirty="0">
                <a:latin typeface="Arial" charset="0"/>
                <a:cs typeface="Arial" charset="0"/>
              </a:rPr>
              <a:t>kompletność dostaw i zgodność z zamówieniem,</a:t>
            </a:r>
            <a:endParaRPr lang="pl-PL" sz="2000" kern="0" dirty="0">
              <a:latin typeface="+mn-lt"/>
              <a:cs typeface="Arial" charset="0"/>
            </a:endParaRPr>
          </a:p>
        </p:txBody>
      </p:sp>
      <p:sp>
        <p:nvSpPr>
          <p:cNvPr id="8" name="Symbol zastępczy zawartości 2"/>
          <p:cNvSpPr txBox="1">
            <a:spLocks/>
          </p:cNvSpPr>
          <p:nvPr/>
        </p:nvSpPr>
        <p:spPr bwMode="auto">
          <a:xfrm>
            <a:off x="0" y="3810000"/>
            <a:ext cx="8763000" cy="381000"/>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sz="2000" dirty="0">
                <a:latin typeface="Arial" charset="0"/>
                <a:cs typeface="Arial" charset="0"/>
              </a:rPr>
              <a:t>terminowość dostaw,</a:t>
            </a:r>
            <a:endParaRPr lang="pl-PL" sz="2000" kern="0" dirty="0">
              <a:latin typeface="+mn-lt"/>
              <a:cs typeface="Arial" charset="0"/>
            </a:endParaRPr>
          </a:p>
        </p:txBody>
      </p:sp>
      <p:sp>
        <p:nvSpPr>
          <p:cNvPr id="9" name="Symbol zastępczy zawartości 2"/>
          <p:cNvSpPr txBox="1">
            <a:spLocks/>
          </p:cNvSpPr>
          <p:nvPr/>
        </p:nvSpPr>
        <p:spPr bwMode="auto">
          <a:xfrm>
            <a:off x="0" y="4572000"/>
            <a:ext cx="8763000" cy="457200"/>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sz="2000" dirty="0">
                <a:latin typeface="Arial" charset="0"/>
                <a:cs typeface="Arial" charset="0"/>
              </a:rPr>
              <a:t>komunikacja i awizowanie dostaw,</a:t>
            </a:r>
            <a:endParaRPr lang="pl-PL" sz="2000" kern="0" dirty="0">
              <a:latin typeface="+mn-lt"/>
              <a:cs typeface="Arial" charset="0"/>
            </a:endParaRPr>
          </a:p>
        </p:txBody>
      </p:sp>
      <p:sp>
        <p:nvSpPr>
          <p:cNvPr id="10" name="Symbol zastępczy zawartości 2"/>
          <p:cNvSpPr txBox="1">
            <a:spLocks/>
          </p:cNvSpPr>
          <p:nvPr/>
        </p:nvSpPr>
        <p:spPr bwMode="auto">
          <a:xfrm>
            <a:off x="0" y="4191000"/>
            <a:ext cx="8763000" cy="381000"/>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sz="2000" dirty="0">
                <a:latin typeface="Arial" charset="0"/>
                <a:cs typeface="Arial" charset="0"/>
              </a:rPr>
              <a:t>jakość dostarczanych materiałów,</a:t>
            </a:r>
            <a:endParaRPr lang="pl-PL" sz="2000" kern="0" dirty="0">
              <a:latin typeface="+mn-lt"/>
              <a:cs typeface="Arial" charset="0"/>
            </a:endParaRPr>
          </a:p>
        </p:txBody>
      </p:sp>
      <p:sp>
        <p:nvSpPr>
          <p:cNvPr id="11" name="Symbol zastępczy zawartości 2"/>
          <p:cNvSpPr txBox="1">
            <a:spLocks/>
          </p:cNvSpPr>
          <p:nvPr/>
        </p:nvSpPr>
        <p:spPr bwMode="auto">
          <a:xfrm>
            <a:off x="0" y="4953000"/>
            <a:ext cx="8763000" cy="457200"/>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sz="2000" dirty="0">
                <a:latin typeface="Arial" charset="0"/>
                <a:cs typeface="Arial" charset="0"/>
              </a:rPr>
              <a:t>poprawność dokumentacji dostawy,</a:t>
            </a:r>
            <a:endParaRPr lang="pl-PL" sz="2000" kern="0" dirty="0">
              <a:latin typeface="+mn-lt"/>
              <a:cs typeface="Arial" charset="0"/>
            </a:endParaRPr>
          </a:p>
        </p:txBody>
      </p:sp>
      <p:sp>
        <p:nvSpPr>
          <p:cNvPr id="13" name="Symbol zastępczy zawartości 2"/>
          <p:cNvSpPr>
            <a:spLocks noGrp="1"/>
          </p:cNvSpPr>
          <p:nvPr>
            <p:ph idx="4294967295"/>
          </p:nvPr>
        </p:nvSpPr>
        <p:spPr bwMode="auto">
          <a:xfrm>
            <a:off x="0" y="2286000"/>
            <a:ext cx="8829675" cy="1295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173038" indent="-173038" algn="just" eaLnBrk="1" hangingPunct="1">
              <a:buFontTx/>
              <a:buNone/>
            </a:pPr>
            <a:r>
              <a:rPr lang="pl-PL" altLang="pl-PL" sz="2000" smtClean="0"/>
              <a:t>	Zasady i kryteria oceny są również przedmiotem ogólnych warunków kontraktu, aby dostawca wiedział, w jaki sposób będzie oceniany. Najczęściej ocenianymi parametrami są: </a:t>
            </a:r>
          </a:p>
        </p:txBody>
      </p:sp>
      <p:sp>
        <p:nvSpPr>
          <p:cNvPr id="12" name="Symbol zastępczy zawartości 2"/>
          <p:cNvSpPr txBox="1">
            <a:spLocks/>
          </p:cNvSpPr>
          <p:nvPr/>
        </p:nvSpPr>
        <p:spPr bwMode="auto">
          <a:xfrm>
            <a:off x="0" y="5334000"/>
            <a:ext cx="8763000" cy="457200"/>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sz="2000" dirty="0">
                <a:latin typeface="Arial" charset="0"/>
                <a:cs typeface="Arial" charset="0"/>
              </a:rPr>
              <a:t>jakość opakowania i identyfikacji ładunku.</a:t>
            </a:r>
            <a:endParaRPr lang="pl-PL" sz="2000" kern="0" dirty="0">
              <a:latin typeface="+mn-lt"/>
              <a:cs typeface="Arial" charset="0"/>
            </a:endParaRPr>
          </a:p>
        </p:txBody>
      </p:sp>
    </p:spTree>
    <p:extLst>
      <p:ext uri="{BB962C8B-B14F-4D97-AF65-F5344CB8AC3E}">
        <p14:creationId xmlns:p14="http://schemas.microsoft.com/office/powerpoint/2010/main" val="1565370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build="p"/>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zawartości 2"/>
          <p:cNvSpPr>
            <a:spLocks noGrp="1"/>
          </p:cNvSpPr>
          <p:nvPr>
            <p:ph idx="4294967295"/>
          </p:nvPr>
        </p:nvSpPr>
        <p:spPr bwMode="auto">
          <a:xfrm>
            <a:off x="0" y="1143000"/>
            <a:ext cx="8829675"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173038" indent="-173038" algn="just" eaLnBrk="1" hangingPunct="1">
              <a:buFontTx/>
              <a:buNone/>
            </a:pPr>
            <a:r>
              <a:rPr lang="pl-PL" altLang="pl-PL" sz="2000" dirty="0" smtClean="0"/>
              <a:t>	Kluczowymi elementami kwalifikacji dostawców są: </a:t>
            </a:r>
          </a:p>
        </p:txBody>
      </p:sp>
      <p:sp>
        <p:nvSpPr>
          <p:cNvPr id="15364"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a:t>KWALIFIKACJA DOSTAWCÓW</a:t>
            </a:r>
          </a:p>
        </p:txBody>
      </p:sp>
      <p:sp>
        <p:nvSpPr>
          <p:cNvPr id="7" name="Symbol zastępczy zawartości 2"/>
          <p:cNvSpPr txBox="1">
            <a:spLocks/>
          </p:cNvSpPr>
          <p:nvPr/>
        </p:nvSpPr>
        <p:spPr bwMode="auto">
          <a:xfrm>
            <a:off x="0" y="1676400"/>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25488" indent="-498475"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spcBef>
                <a:spcPct val="20000"/>
              </a:spcBef>
              <a:buFont typeface="Wingdings" panose="05000000000000000000" pitchFamily="2" charset="2"/>
              <a:buChar char="§"/>
            </a:pPr>
            <a:r>
              <a:rPr lang="pl-PL" altLang="pl-PL" sz="2000"/>
              <a:t>określenie hierarchii kryteriów,</a:t>
            </a:r>
          </a:p>
        </p:txBody>
      </p:sp>
      <p:sp>
        <p:nvSpPr>
          <p:cNvPr id="9" name="Symbol zastępczy zawartości 2"/>
          <p:cNvSpPr txBox="1">
            <a:spLocks/>
          </p:cNvSpPr>
          <p:nvPr/>
        </p:nvSpPr>
        <p:spPr bwMode="auto">
          <a:xfrm>
            <a:off x="0" y="3581400"/>
            <a:ext cx="8763000" cy="457200"/>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sz="2000" dirty="0">
                <a:latin typeface="Arial" charset="0"/>
                <a:cs typeface="Arial" charset="0"/>
              </a:rPr>
              <a:t>ocenę techniczną materiału, komponentu lub wyrobu,</a:t>
            </a:r>
            <a:endParaRPr lang="pl-PL" sz="2000" kern="0" dirty="0">
              <a:latin typeface="+mn-lt"/>
              <a:cs typeface="Arial" charset="0"/>
            </a:endParaRPr>
          </a:p>
        </p:txBody>
      </p:sp>
      <p:sp>
        <p:nvSpPr>
          <p:cNvPr id="10" name="Symbol zastępczy zawartości 2"/>
          <p:cNvSpPr txBox="1">
            <a:spLocks/>
          </p:cNvSpPr>
          <p:nvPr/>
        </p:nvSpPr>
        <p:spPr bwMode="auto">
          <a:xfrm>
            <a:off x="0" y="2057400"/>
            <a:ext cx="876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25488" indent="-498475"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spcBef>
                <a:spcPct val="20000"/>
              </a:spcBef>
              <a:buFont typeface="Wingdings" panose="05000000000000000000" pitchFamily="2" charset="2"/>
              <a:buChar char="§"/>
            </a:pPr>
            <a:r>
              <a:rPr lang="pl-PL" altLang="pl-PL" sz="2000"/>
              <a:t>wyznaczenie wag poszczególnym kryteriom.</a:t>
            </a:r>
          </a:p>
        </p:txBody>
      </p:sp>
      <p:sp>
        <p:nvSpPr>
          <p:cNvPr id="11" name="Symbol zastępczy zawartości 2"/>
          <p:cNvSpPr txBox="1">
            <a:spLocks/>
          </p:cNvSpPr>
          <p:nvPr/>
        </p:nvSpPr>
        <p:spPr bwMode="auto">
          <a:xfrm>
            <a:off x="0" y="3962400"/>
            <a:ext cx="8763000" cy="457200"/>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sz="2000" dirty="0">
                <a:latin typeface="Arial" charset="0"/>
                <a:cs typeface="Arial" charset="0"/>
              </a:rPr>
              <a:t>ocenę ekonomiczno-handlową dostawcy,</a:t>
            </a:r>
            <a:endParaRPr lang="pl-PL" sz="2000" kern="0" dirty="0">
              <a:latin typeface="+mn-lt"/>
              <a:cs typeface="Arial" charset="0"/>
            </a:endParaRPr>
          </a:p>
        </p:txBody>
      </p:sp>
      <p:sp>
        <p:nvSpPr>
          <p:cNvPr id="12" name="Symbol zastępczy zawartości 2"/>
          <p:cNvSpPr txBox="1">
            <a:spLocks/>
          </p:cNvSpPr>
          <p:nvPr/>
        </p:nvSpPr>
        <p:spPr bwMode="auto">
          <a:xfrm>
            <a:off x="0" y="4343400"/>
            <a:ext cx="8763000" cy="457200"/>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sz="2000" dirty="0">
                <a:latin typeface="Arial" charset="0"/>
                <a:cs typeface="Arial" charset="0"/>
              </a:rPr>
              <a:t>ocenę systemu zapewnienia jakości dostawcy.</a:t>
            </a:r>
            <a:endParaRPr lang="pl-PL" sz="2000" kern="0" dirty="0">
              <a:latin typeface="+mn-lt"/>
              <a:cs typeface="Arial" charset="0"/>
            </a:endParaRPr>
          </a:p>
        </p:txBody>
      </p:sp>
      <p:sp>
        <p:nvSpPr>
          <p:cNvPr id="14" name="Symbol zastępczy zawartości 2"/>
          <p:cNvSpPr>
            <a:spLocks noGrp="1"/>
          </p:cNvSpPr>
          <p:nvPr>
            <p:ph idx="4294967295"/>
          </p:nvPr>
        </p:nvSpPr>
        <p:spPr bwMode="auto">
          <a:xfrm>
            <a:off x="0" y="2895600"/>
            <a:ext cx="8829675"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173038" indent="-173038" algn="just" eaLnBrk="1" hangingPunct="1">
              <a:buFontTx/>
              <a:buNone/>
            </a:pPr>
            <a:r>
              <a:rPr lang="pl-PL" altLang="pl-PL" sz="2000" smtClean="0"/>
              <a:t>	Proces kwalifikacji dostawców obejmuje najczęściej trzy obszary oceny dostawcy: </a:t>
            </a:r>
          </a:p>
        </p:txBody>
      </p:sp>
    </p:spTree>
    <p:extLst>
      <p:ext uri="{BB962C8B-B14F-4D97-AF65-F5344CB8AC3E}">
        <p14:creationId xmlns:p14="http://schemas.microsoft.com/office/powerpoint/2010/main" val="1913087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Symbol zastępczy zawartości 46"/>
          <p:cNvSpPr txBox="1">
            <a:spLocks/>
          </p:cNvSpPr>
          <p:nvPr/>
        </p:nvSpPr>
        <p:spPr bwMode="auto">
          <a:xfrm>
            <a:off x="200025" y="915415"/>
            <a:ext cx="8658225" cy="1225550"/>
          </a:xfrm>
          <a:prstGeom prst="rect">
            <a:avLst/>
          </a:prstGeom>
          <a:noFill/>
          <a:ln w="9525">
            <a:noFill/>
            <a:miter lim="800000"/>
            <a:headEnd/>
            <a:tailEnd/>
          </a:ln>
        </p:spPr>
        <p:txBody>
          <a:bodyPr/>
          <a:lstStyle/>
          <a:p>
            <a:pPr marL="365125" indent="-255588" algn="just">
              <a:spcBef>
                <a:spcPts val="400"/>
              </a:spcBef>
              <a:buClr>
                <a:schemeClr val="accent1"/>
              </a:buClr>
              <a:buSzPct val="68000"/>
              <a:defRPr/>
            </a:pPr>
            <a:r>
              <a:rPr lang="pl-PL" dirty="0">
                <a:latin typeface="Arial" panose="020B0604020202020204" pitchFamily="34" charset="0"/>
                <a:cs typeface="Arial" panose="020B0604020202020204" pitchFamily="34" charset="0"/>
              </a:rPr>
              <a:t>	Z uwagi na toczące się dyskusje i spór pomiędzy Działem Logistyki, a Działem Handlu odnośnie określenia odpowiedniej hierarchii ważności poszczególnych kryteriów należy dokonać symulacji dwóch wariantów uwzględniających inną specyfikę ważności kryteriów. </a:t>
            </a:r>
          </a:p>
          <a:p>
            <a:pPr marL="365125" indent="-255588">
              <a:spcBef>
                <a:spcPts val="400"/>
              </a:spcBef>
              <a:buClr>
                <a:schemeClr val="accent1"/>
              </a:buClr>
              <a:buSzPct val="68000"/>
              <a:buFont typeface="Wingdings 3" pitchFamily="18" charset="2"/>
              <a:buNone/>
              <a:defRPr/>
            </a:pPr>
            <a:endParaRPr lang="pl-PL" dirty="0">
              <a:latin typeface="Arial" panose="020B0604020202020204" pitchFamily="34" charset="0"/>
              <a:cs typeface="Arial" panose="020B0604020202020204" pitchFamily="34" charset="0"/>
            </a:endParaRPr>
          </a:p>
        </p:txBody>
      </p:sp>
      <p:sp>
        <p:nvSpPr>
          <p:cNvPr id="16389"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dirty="0" smtClean="0"/>
              <a:t>ZADANIA</a:t>
            </a:r>
            <a:endParaRPr lang="pl-PL" altLang="pl-PL" dirty="0"/>
          </a:p>
        </p:txBody>
      </p:sp>
      <p:sp>
        <p:nvSpPr>
          <p:cNvPr id="8" name="Symbol zastępczy zawartości 46"/>
          <p:cNvSpPr txBox="1">
            <a:spLocks/>
          </p:cNvSpPr>
          <p:nvPr/>
        </p:nvSpPr>
        <p:spPr bwMode="auto">
          <a:xfrm>
            <a:off x="200025" y="2091753"/>
            <a:ext cx="86582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400"/>
              </a:spcBef>
              <a:buClr>
                <a:schemeClr val="accent1"/>
              </a:buClr>
              <a:buSzPct val="68000"/>
              <a:defRPr/>
            </a:pPr>
            <a:r>
              <a:rPr lang="pl-PL" altLang="pl-PL" dirty="0" smtClean="0">
                <a:latin typeface="Arial" panose="020B0604020202020204" pitchFamily="34" charset="0"/>
                <a:cs typeface="Arial" panose="020B0604020202020204" pitchFamily="34" charset="0"/>
              </a:rPr>
              <a:t>	W </a:t>
            </a:r>
            <a:r>
              <a:rPr lang="pl-PL" altLang="pl-PL" b="1" dirty="0" smtClean="0">
                <a:latin typeface="Arial" panose="020B0604020202020204" pitchFamily="34" charset="0"/>
                <a:cs typeface="Arial" panose="020B0604020202020204" pitchFamily="34" charset="0"/>
              </a:rPr>
              <a:t>wariancie I </a:t>
            </a:r>
            <a:r>
              <a:rPr lang="pl-PL" altLang="pl-PL" dirty="0" smtClean="0">
                <a:latin typeface="Arial" panose="020B0604020202020204" pitchFamily="34" charset="0"/>
                <a:cs typeface="Arial" panose="020B0604020202020204" pitchFamily="34" charset="0"/>
              </a:rPr>
              <a:t>pierwszorzędną rolę odgrywają kryteria jakościowe oraz logistyczno-operacyjne (terminowość, opakowanie, transport, możliwość zwrotów):</a:t>
            </a:r>
          </a:p>
          <a:p>
            <a:pPr eaLnBrk="1" hangingPunct="1">
              <a:spcBef>
                <a:spcPts val="400"/>
              </a:spcBef>
              <a:buClr>
                <a:schemeClr val="accent1"/>
              </a:buClr>
              <a:buSzPct val="68000"/>
              <a:buFont typeface="Wingdings 3" pitchFamily="18" charset="2"/>
              <a:buNone/>
              <a:defRPr/>
            </a:pPr>
            <a:endParaRPr lang="pl-PL" altLang="pl-PL" dirty="0" smtClean="0">
              <a:latin typeface="Arial" panose="020B0604020202020204" pitchFamily="34" charset="0"/>
              <a:cs typeface="Arial" panose="020B0604020202020204" pitchFamily="34" charset="0"/>
            </a:endParaRPr>
          </a:p>
        </p:txBody>
      </p:sp>
      <p:sp>
        <p:nvSpPr>
          <p:cNvPr id="10" name="Symbol zastępczy zawartości 46"/>
          <p:cNvSpPr txBox="1">
            <a:spLocks/>
          </p:cNvSpPr>
          <p:nvPr/>
        </p:nvSpPr>
        <p:spPr bwMode="auto">
          <a:xfrm>
            <a:off x="995363" y="2960115"/>
            <a:ext cx="4643437" cy="3143250"/>
          </a:xfrm>
          <a:prstGeom prst="rect">
            <a:avLst/>
          </a:prstGeom>
          <a:noFill/>
          <a:ln w="9525">
            <a:noFill/>
            <a:miter lim="800000"/>
            <a:headEnd/>
            <a:tailEnd/>
          </a:ln>
        </p:spPr>
        <p:txBody>
          <a:bodyPr/>
          <a:lstStyle/>
          <a:p>
            <a:pPr marL="365125" indent="-255588">
              <a:spcBef>
                <a:spcPts val="400"/>
              </a:spcBef>
              <a:buClr>
                <a:srgbClr val="0070C0"/>
              </a:buClr>
              <a:buSzPct val="68000"/>
              <a:buFont typeface="Wingdings 3" pitchFamily="18" charset="2"/>
              <a:buChar char=""/>
              <a:defRPr/>
            </a:pPr>
            <a:r>
              <a:rPr lang="pl-PL" dirty="0">
                <a:latin typeface="Arial" panose="020B0604020202020204" pitchFamily="34" charset="0"/>
                <a:cs typeface="Arial" panose="020B0604020202020204" pitchFamily="34" charset="0"/>
              </a:rPr>
              <a:t>jakość surowca  - </a:t>
            </a:r>
            <a:r>
              <a:rPr lang="pl-PL" b="1" dirty="0">
                <a:latin typeface="Arial" panose="020B0604020202020204" pitchFamily="34" charset="0"/>
                <a:cs typeface="Arial" panose="020B0604020202020204" pitchFamily="34" charset="0"/>
              </a:rPr>
              <a:t>S2</a:t>
            </a:r>
          </a:p>
          <a:p>
            <a:pPr marL="365125" indent="-255588">
              <a:spcBef>
                <a:spcPts val="400"/>
              </a:spcBef>
              <a:buClr>
                <a:srgbClr val="0070C0"/>
              </a:buClr>
              <a:buSzPct val="68000"/>
              <a:buFont typeface="Wingdings 3" pitchFamily="18" charset="2"/>
              <a:buChar char=""/>
              <a:defRPr/>
            </a:pPr>
            <a:r>
              <a:rPr lang="pl-PL" dirty="0">
                <a:latin typeface="Arial" panose="020B0604020202020204" pitchFamily="34" charset="0"/>
                <a:cs typeface="Arial" panose="020B0604020202020204" pitchFamily="34" charset="0"/>
              </a:rPr>
              <a:t>terminowość dostaw  - </a:t>
            </a:r>
            <a:r>
              <a:rPr lang="pl-PL" b="1" dirty="0">
                <a:latin typeface="Arial" panose="020B0604020202020204" pitchFamily="34" charset="0"/>
                <a:cs typeface="Arial" panose="020B0604020202020204" pitchFamily="34" charset="0"/>
              </a:rPr>
              <a:t>S3</a:t>
            </a:r>
          </a:p>
          <a:p>
            <a:pPr marL="365125" indent="-255588">
              <a:spcBef>
                <a:spcPts val="400"/>
              </a:spcBef>
              <a:buClr>
                <a:srgbClr val="0070C0"/>
              </a:buClr>
              <a:buSzPct val="68000"/>
              <a:buFont typeface="Wingdings 3" pitchFamily="18" charset="2"/>
              <a:buChar char=""/>
              <a:defRPr/>
            </a:pPr>
            <a:r>
              <a:rPr lang="pl-PL" dirty="0">
                <a:latin typeface="Arial" panose="020B0604020202020204" pitchFamily="34" charset="0"/>
                <a:cs typeface="Arial" panose="020B0604020202020204" pitchFamily="34" charset="0"/>
              </a:rPr>
              <a:t>opakowanie  - </a:t>
            </a:r>
            <a:r>
              <a:rPr lang="pl-PL" b="1" dirty="0">
                <a:latin typeface="Arial" panose="020B0604020202020204" pitchFamily="34" charset="0"/>
                <a:cs typeface="Arial" panose="020B0604020202020204" pitchFamily="34" charset="0"/>
              </a:rPr>
              <a:t>S9</a:t>
            </a:r>
          </a:p>
          <a:p>
            <a:pPr marL="365125" indent="-255588">
              <a:spcBef>
                <a:spcPts val="400"/>
              </a:spcBef>
              <a:buClr>
                <a:srgbClr val="0070C0"/>
              </a:buClr>
              <a:buSzPct val="68000"/>
              <a:buFont typeface="Wingdings 3" pitchFamily="18" charset="2"/>
              <a:buChar char=""/>
              <a:defRPr/>
            </a:pPr>
            <a:r>
              <a:rPr lang="pl-PL" dirty="0">
                <a:latin typeface="Arial" panose="020B0604020202020204" pitchFamily="34" charset="0"/>
                <a:cs typeface="Arial" panose="020B0604020202020204" pitchFamily="34" charset="0"/>
              </a:rPr>
              <a:t>transport   -  </a:t>
            </a:r>
            <a:r>
              <a:rPr lang="pl-PL" b="1" dirty="0">
                <a:latin typeface="Arial" panose="020B0604020202020204" pitchFamily="34" charset="0"/>
                <a:cs typeface="Arial" panose="020B0604020202020204" pitchFamily="34" charset="0"/>
              </a:rPr>
              <a:t>S8</a:t>
            </a:r>
          </a:p>
          <a:p>
            <a:pPr marL="365125" indent="-255588">
              <a:spcBef>
                <a:spcPts val="400"/>
              </a:spcBef>
              <a:buClr>
                <a:srgbClr val="0070C0"/>
              </a:buClr>
              <a:buSzPct val="68000"/>
              <a:buFont typeface="Wingdings 3" pitchFamily="18" charset="2"/>
              <a:buChar char=""/>
              <a:defRPr/>
            </a:pPr>
            <a:r>
              <a:rPr lang="pl-PL" dirty="0">
                <a:latin typeface="Arial" panose="020B0604020202020204" pitchFamily="34" charset="0"/>
                <a:cs typeface="Arial" panose="020B0604020202020204" pitchFamily="34" charset="0"/>
              </a:rPr>
              <a:t>warunki reklamacji i zwrotów  - </a:t>
            </a:r>
            <a:r>
              <a:rPr lang="pl-PL" b="1" dirty="0">
                <a:latin typeface="Arial" panose="020B0604020202020204" pitchFamily="34" charset="0"/>
                <a:cs typeface="Arial" panose="020B0604020202020204" pitchFamily="34" charset="0"/>
              </a:rPr>
              <a:t>S6</a:t>
            </a:r>
          </a:p>
          <a:p>
            <a:pPr marL="365125" indent="-255588">
              <a:spcBef>
                <a:spcPts val="400"/>
              </a:spcBef>
              <a:buClr>
                <a:srgbClr val="0070C0"/>
              </a:buClr>
              <a:buSzPct val="68000"/>
              <a:buFont typeface="Wingdings 3" pitchFamily="18" charset="2"/>
              <a:buChar char=""/>
              <a:defRPr/>
            </a:pPr>
            <a:r>
              <a:rPr lang="pl-PL" dirty="0">
                <a:latin typeface="Arial" panose="020B0604020202020204" pitchFamily="34" charset="0"/>
                <a:cs typeface="Arial" panose="020B0604020202020204" pitchFamily="34" charset="0"/>
              </a:rPr>
              <a:t>podejście do wymagań klienta  - </a:t>
            </a:r>
            <a:r>
              <a:rPr lang="pl-PL" b="1" dirty="0">
                <a:latin typeface="Arial" panose="020B0604020202020204" pitchFamily="34" charset="0"/>
                <a:cs typeface="Arial" panose="020B0604020202020204" pitchFamily="34" charset="0"/>
              </a:rPr>
              <a:t>S7</a:t>
            </a:r>
          </a:p>
          <a:p>
            <a:pPr marL="365125" indent="-255588">
              <a:spcBef>
                <a:spcPts val="400"/>
              </a:spcBef>
              <a:buClr>
                <a:srgbClr val="0070C0"/>
              </a:buClr>
              <a:buSzPct val="68000"/>
              <a:buFont typeface="Wingdings 3" pitchFamily="18" charset="2"/>
              <a:buChar char=""/>
              <a:defRPr/>
            </a:pPr>
            <a:r>
              <a:rPr lang="pl-PL" dirty="0">
                <a:latin typeface="Arial" panose="020B0604020202020204" pitchFamily="34" charset="0"/>
                <a:cs typeface="Arial" panose="020B0604020202020204" pitchFamily="34" charset="0"/>
              </a:rPr>
              <a:t>cena  - </a:t>
            </a:r>
            <a:r>
              <a:rPr lang="pl-PL" b="1" dirty="0">
                <a:latin typeface="Arial" panose="020B0604020202020204" pitchFamily="34" charset="0"/>
                <a:cs typeface="Arial" panose="020B0604020202020204" pitchFamily="34" charset="0"/>
              </a:rPr>
              <a:t>S1</a:t>
            </a:r>
          </a:p>
          <a:p>
            <a:pPr marL="365125" indent="-255588">
              <a:spcBef>
                <a:spcPts val="400"/>
              </a:spcBef>
              <a:buClr>
                <a:srgbClr val="0070C0"/>
              </a:buClr>
              <a:buSzPct val="68000"/>
              <a:buFont typeface="Wingdings 3" pitchFamily="18" charset="2"/>
              <a:buChar char=""/>
              <a:defRPr/>
            </a:pPr>
            <a:r>
              <a:rPr lang="pl-PL" dirty="0">
                <a:latin typeface="Arial" panose="020B0604020202020204" pitchFamily="34" charset="0"/>
                <a:cs typeface="Arial" panose="020B0604020202020204" pitchFamily="34" charset="0"/>
              </a:rPr>
              <a:t>upusty cenowe  - </a:t>
            </a:r>
            <a:r>
              <a:rPr lang="pl-PL" b="1" dirty="0">
                <a:latin typeface="Arial" panose="020B0604020202020204" pitchFamily="34" charset="0"/>
                <a:cs typeface="Arial" panose="020B0604020202020204" pitchFamily="34" charset="0"/>
              </a:rPr>
              <a:t>S5</a:t>
            </a:r>
          </a:p>
          <a:p>
            <a:pPr marL="365125" indent="-255588">
              <a:spcBef>
                <a:spcPts val="400"/>
              </a:spcBef>
              <a:buClr>
                <a:srgbClr val="0070C0"/>
              </a:buClr>
              <a:buSzPct val="68000"/>
              <a:buFont typeface="Wingdings 3" pitchFamily="18" charset="2"/>
              <a:buChar char=""/>
              <a:defRPr/>
            </a:pPr>
            <a:r>
              <a:rPr lang="pl-PL" dirty="0">
                <a:latin typeface="Arial" panose="020B0604020202020204" pitchFamily="34" charset="0"/>
                <a:cs typeface="Arial" panose="020B0604020202020204" pitchFamily="34" charset="0"/>
              </a:rPr>
              <a:t>warunki płatności  -  </a:t>
            </a:r>
            <a:r>
              <a:rPr lang="pl-PL" b="1" dirty="0">
                <a:latin typeface="Arial" panose="020B0604020202020204" pitchFamily="34" charset="0"/>
                <a:cs typeface="Arial" panose="020B0604020202020204" pitchFamily="34" charset="0"/>
              </a:rPr>
              <a:t>S4</a:t>
            </a:r>
          </a:p>
        </p:txBody>
      </p:sp>
      <p:sp>
        <p:nvSpPr>
          <p:cNvPr id="11" name="Symbol zastępczy zawartości 46"/>
          <p:cNvSpPr txBox="1">
            <a:spLocks/>
          </p:cNvSpPr>
          <p:nvPr/>
        </p:nvSpPr>
        <p:spPr bwMode="auto">
          <a:xfrm>
            <a:off x="200025" y="2115565"/>
            <a:ext cx="8658225" cy="1168400"/>
          </a:xfrm>
          <a:prstGeom prst="rect">
            <a:avLst/>
          </a:prstGeom>
          <a:noFill/>
          <a:ln w="9525">
            <a:noFill/>
            <a:miter lim="800000"/>
            <a:headEnd/>
            <a:tailEnd/>
          </a:ln>
        </p:spPr>
        <p:txBody>
          <a:bodyPr/>
          <a:lstStyle/>
          <a:p>
            <a:pPr marL="365125" indent="-255588" algn="just">
              <a:spcBef>
                <a:spcPts val="400"/>
              </a:spcBef>
              <a:buClr>
                <a:schemeClr val="accent1"/>
              </a:buClr>
              <a:buSzPct val="68000"/>
              <a:defRPr/>
            </a:pPr>
            <a:r>
              <a:rPr lang="pl-PL" dirty="0">
                <a:latin typeface="Arial" panose="020B0604020202020204" pitchFamily="34" charset="0"/>
                <a:cs typeface="Arial" panose="020B0604020202020204" pitchFamily="34" charset="0"/>
              </a:rPr>
              <a:t>	W </a:t>
            </a:r>
            <a:r>
              <a:rPr lang="pl-PL" b="1" dirty="0">
                <a:latin typeface="Arial" panose="020B0604020202020204" pitchFamily="34" charset="0"/>
                <a:cs typeface="Arial" panose="020B0604020202020204" pitchFamily="34" charset="0"/>
              </a:rPr>
              <a:t>wariancie II </a:t>
            </a:r>
            <a:r>
              <a:rPr lang="pl-PL" dirty="0">
                <a:latin typeface="Arial" panose="020B0604020202020204" pitchFamily="34" charset="0"/>
                <a:cs typeface="Arial" panose="020B0604020202020204" pitchFamily="34" charset="0"/>
              </a:rPr>
              <a:t>preferuje się dostawców oferujących korzystne warunki finansowe (niska cena, kredytowanie dostaw, upusty cenowe):</a:t>
            </a:r>
          </a:p>
          <a:p>
            <a:pPr marL="365125" indent="-255588">
              <a:spcBef>
                <a:spcPts val="400"/>
              </a:spcBef>
              <a:buClr>
                <a:schemeClr val="accent1"/>
              </a:buClr>
              <a:buSzPct val="68000"/>
              <a:buFont typeface="Wingdings 3" pitchFamily="18" charset="2"/>
              <a:buNone/>
              <a:defRPr/>
            </a:pPr>
            <a:endParaRPr lang="pl-PL" dirty="0">
              <a:latin typeface="Arial" panose="020B0604020202020204" pitchFamily="34" charset="0"/>
              <a:cs typeface="Arial" panose="020B0604020202020204" pitchFamily="34" charset="0"/>
            </a:endParaRPr>
          </a:p>
        </p:txBody>
      </p:sp>
      <p:sp>
        <p:nvSpPr>
          <p:cNvPr id="12" name="Symbol zastępczy zawartości 46"/>
          <p:cNvSpPr txBox="1">
            <a:spLocks/>
          </p:cNvSpPr>
          <p:nvPr/>
        </p:nvSpPr>
        <p:spPr bwMode="auto">
          <a:xfrm>
            <a:off x="990600" y="2969640"/>
            <a:ext cx="4643438" cy="4429125"/>
          </a:xfrm>
          <a:prstGeom prst="rect">
            <a:avLst/>
          </a:prstGeom>
          <a:noFill/>
          <a:ln w="9525">
            <a:noFill/>
            <a:miter lim="800000"/>
            <a:headEnd/>
            <a:tailEnd/>
          </a:ln>
        </p:spPr>
        <p:txBody>
          <a:bodyPr/>
          <a:lstStyle/>
          <a:p>
            <a:pPr marL="365125" indent="-255588">
              <a:spcBef>
                <a:spcPts val="400"/>
              </a:spcBef>
              <a:buClr>
                <a:srgbClr val="0070C0"/>
              </a:buClr>
              <a:buSzPct val="68000"/>
              <a:buFont typeface="Wingdings 3" pitchFamily="18" charset="2"/>
              <a:buChar char=""/>
              <a:defRPr/>
            </a:pPr>
            <a:r>
              <a:rPr lang="pl-PL" dirty="0">
                <a:latin typeface="Arial" panose="020B0604020202020204" pitchFamily="34" charset="0"/>
                <a:cs typeface="Arial" panose="020B0604020202020204" pitchFamily="34" charset="0"/>
              </a:rPr>
              <a:t>cena  - </a:t>
            </a:r>
            <a:r>
              <a:rPr lang="pl-PL" b="1" dirty="0">
                <a:latin typeface="Arial" panose="020B0604020202020204" pitchFamily="34" charset="0"/>
                <a:cs typeface="Arial" panose="020B0604020202020204" pitchFamily="34" charset="0"/>
              </a:rPr>
              <a:t>S1</a:t>
            </a:r>
          </a:p>
          <a:p>
            <a:pPr marL="365125" indent="-255588">
              <a:spcBef>
                <a:spcPts val="400"/>
              </a:spcBef>
              <a:buClr>
                <a:srgbClr val="0070C0"/>
              </a:buClr>
              <a:buSzPct val="68000"/>
              <a:buFont typeface="Wingdings 3" pitchFamily="18" charset="2"/>
              <a:buChar char=""/>
              <a:defRPr/>
            </a:pPr>
            <a:r>
              <a:rPr lang="pl-PL" dirty="0">
                <a:latin typeface="Arial" panose="020B0604020202020204" pitchFamily="34" charset="0"/>
                <a:cs typeface="Arial" panose="020B0604020202020204" pitchFamily="34" charset="0"/>
              </a:rPr>
              <a:t>upusty cenowe  - </a:t>
            </a:r>
            <a:r>
              <a:rPr lang="pl-PL" b="1" dirty="0">
                <a:latin typeface="Arial" panose="020B0604020202020204" pitchFamily="34" charset="0"/>
                <a:cs typeface="Arial" panose="020B0604020202020204" pitchFamily="34" charset="0"/>
              </a:rPr>
              <a:t>S5</a:t>
            </a:r>
          </a:p>
          <a:p>
            <a:pPr marL="365125" indent="-255588">
              <a:spcBef>
                <a:spcPts val="400"/>
              </a:spcBef>
              <a:buClr>
                <a:srgbClr val="0070C0"/>
              </a:buClr>
              <a:buSzPct val="68000"/>
              <a:buFont typeface="Wingdings 3" pitchFamily="18" charset="2"/>
              <a:buChar char=""/>
              <a:defRPr/>
            </a:pPr>
            <a:r>
              <a:rPr lang="pl-PL" dirty="0">
                <a:latin typeface="Arial" panose="020B0604020202020204" pitchFamily="34" charset="0"/>
                <a:cs typeface="Arial" panose="020B0604020202020204" pitchFamily="34" charset="0"/>
              </a:rPr>
              <a:t>warunki płatności  -  </a:t>
            </a:r>
            <a:r>
              <a:rPr lang="pl-PL" b="1" dirty="0">
                <a:latin typeface="Arial" panose="020B0604020202020204" pitchFamily="34" charset="0"/>
                <a:cs typeface="Arial" panose="020B0604020202020204" pitchFamily="34" charset="0"/>
              </a:rPr>
              <a:t>S4</a:t>
            </a:r>
            <a:endParaRPr lang="pl-PL" dirty="0">
              <a:latin typeface="Arial" panose="020B0604020202020204" pitchFamily="34" charset="0"/>
              <a:cs typeface="Arial" panose="020B0604020202020204" pitchFamily="34" charset="0"/>
            </a:endParaRPr>
          </a:p>
          <a:p>
            <a:pPr marL="365125" indent="-255588">
              <a:spcBef>
                <a:spcPts val="400"/>
              </a:spcBef>
              <a:buClr>
                <a:srgbClr val="0070C0"/>
              </a:buClr>
              <a:buSzPct val="68000"/>
              <a:buFont typeface="Wingdings 3" pitchFamily="18" charset="2"/>
              <a:buChar char=""/>
              <a:defRPr/>
            </a:pPr>
            <a:r>
              <a:rPr lang="pl-PL" dirty="0">
                <a:latin typeface="Arial" panose="020B0604020202020204" pitchFamily="34" charset="0"/>
                <a:cs typeface="Arial" panose="020B0604020202020204" pitchFamily="34" charset="0"/>
              </a:rPr>
              <a:t>jakość surowca  - </a:t>
            </a:r>
            <a:r>
              <a:rPr lang="pl-PL" b="1" dirty="0">
                <a:latin typeface="Arial" panose="020B0604020202020204" pitchFamily="34" charset="0"/>
                <a:cs typeface="Arial" panose="020B0604020202020204" pitchFamily="34" charset="0"/>
              </a:rPr>
              <a:t>S2</a:t>
            </a:r>
          </a:p>
          <a:p>
            <a:pPr marL="365125" indent="-255588">
              <a:spcBef>
                <a:spcPts val="400"/>
              </a:spcBef>
              <a:buClr>
                <a:srgbClr val="0070C0"/>
              </a:buClr>
              <a:buSzPct val="68000"/>
              <a:buFont typeface="Wingdings 3" pitchFamily="18" charset="2"/>
              <a:buChar char=""/>
              <a:defRPr/>
            </a:pPr>
            <a:r>
              <a:rPr lang="pl-PL" dirty="0">
                <a:latin typeface="Arial" panose="020B0604020202020204" pitchFamily="34" charset="0"/>
                <a:cs typeface="Arial" panose="020B0604020202020204" pitchFamily="34" charset="0"/>
              </a:rPr>
              <a:t>warunki reklamacji i zwrotów  - </a:t>
            </a:r>
            <a:r>
              <a:rPr lang="pl-PL" b="1" dirty="0">
                <a:latin typeface="Arial" panose="020B0604020202020204" pitchFamily="34" charset="0"/>
                <a:cs typeface="Arial" panose="020B0604020202020204" pitchFamily="34" charset="0"/>
              </a:rPr>
              <a:t>S6</a:t>
            </a:r>
          </a:p>
          <a:p>
            <a:pPr marL="365125" indent="-255588">
              <a:spcBef>
                <a:spcPts val="400"/>
              </a:spcBef>
              <a:buClr>
                <a:srgbClr val="0070C0"/>
              </a:buClr>
              <a:buSzPct val="68000"/>
              <a:buFont typeface="Wingdings 3" pitchFamily="18" charset="2"/>
              <a:buChar char=""/>
              <a:defRPr/>
            </a:pPr>
            <a:r>
              <a:rPr lang="pl-PL" dirty="0">
                <a:latin typeface="Arial" panose="020B0604020202020204" pitchFamily="34" charset="0"/>
                <a:cs typeface="Arial" panose="020B0604020202020204" pitchFamily="34" charset="0"/>
              </a:rPr>
              <a:t>terminowość dostaw  - </a:t>
            </a:r>
            <a:r>
              <a:rPr lang="pl-PL" b="1" dirty="0">
                <a:latin typeface="Arial" panose="020B0604020202020204" pitchFamily="34" charset="0"/>
                <a:cs typeface="Arial" panose="020B0604020202020204" pitchFamily="34" charset="0"/>
              </a:rPr>
              <a:t>S3</a:t>
            </a:r>
          </a:p>
          <a:p>
            <a:pPr marL="365125" indent="-255588">
              <a:spcBef>
                <a:spcPts val="400"/>
              </a:spcBef>
              <a:buClr>
                <a:srgbClr val="0070C0"/>
              </a:buClr>
              <a:buSzPct val="68000"/>
              <a:buFont typeface="Wingdings 3" pitchFamily="18" charset="2"/>
              <a:buChar char=""/>
              <a:defRPr/>
            </a:pPr>
            <a:r>
              <a:rPr lang="pl-PL" dirty="0">
                <a:latin typeface="Arial" panose="020B0604020202020204" pitchFamily="34" charset="0"/>
                <a:cs typeface="Arial" panose="020B0604020202020204" pitchFamily="34" charset="0"/>
              </a:rPr>
              <a:t>opakowanie  - </a:t>
            </a:r>
            <a:r>
              <a:rPr lang="pl-PL" b="1" dirty="0">
                <a:latin typeface="Arial" panose="020B0604020202020204" pitchFamily="34" charset="0"/>
                <a:cs typeface="Arial" panose="020B0604020202020204" pitchFamily="34" charset="0"/>
              </a:rPr>
              <a:t>S9</a:t>
            </a:r>
          </a:p>
          <a:p>
            <a:pPr marL="365125" indent="-255588">
              <a:spcBef>
                <a:spcPts val="400"/>
              </a:spcBef>
              <a:buClr>
                <a:srgbClr val="0070C0"/>
              </a:buClr>
              <a:buSzPct val="68000"/>
              <a:buFont typeface="Wingdings 3" pitchFamily="18" charset="2"/>
              <a:buChar char=""/>
              <a:defRPr/>
            </a:pPr>
            <a:r>
              <a:rPr lang="pl-PL" dirty="0">
                <a:latin typeface="Arial" panose="020B0604020202020204" pitchFamily="34" charset="0"/>
                <a:cs typeface="Arial" panose="020B0604020202020204" pitchFamily="34" charset="0"/>
              </a:rPr>
              <a:t>transport   -  </a:t>
            </a:r>
            <a:r>
              <a:rPr lang="pl-PL" b="1" dirty="0">
                <a:latin typeface="Arial" panose="020B0604020202020204" pitchFamily="34" charset="0"/>
                <a:cs typeface="Arial" panose="020B0604020202020204" pitchFamily="34" charset="0"/>
              </a:rPr>
              <a:t>S8</a:t>
            </a:r>
          </a:p>
          <a:p>
            <a:pPr marL="365125" indent="-255588">
              <a:spcBef>
                <a:spcPts val="400"/>
              </a:spcBef>
              <a:buClr>
                <a:srgbClr val="0070C0"/>
              </a:buClr>
              <a:buSzPct val="68000"/>
              <a:buFont typeface="Wingdings 3" pitchFamily="18" charset="2"/>
              <a:buChar char=""/>
              <a:defRPr/>
            </a:pPr>
            <a:r>
              <a:rPr lang="pl-PL" dirty="0">
                <a:latin typeface="Arial" panose="020B0604020202020204" pitchFamily="34" charset="0"/>
                <a:cs typeface="Arial" panose="020B0604020202020204" pitchFamily="34" charset="0"/>
              </a:rPr>
              <a:t>podejście do wymagań klienta  - </a:t>
            </a:r>
            <a:r>
              <a:rPr lang="pl-PL" b="1" dirty="0">
                <a:latin typeface="Arial" panose="020B0604020202020204" pitchFamily="34" charset="0"/>
                <a:cs typeface="Arial" panose="020B0604020202020204" pitchFamily="34" charset="0"/>
              </a:rPr>
              <a:t>S7</a:t>
            </a:r>
          </a:p>
          <a:p>
            <a:pPr marL="365125" indent="-255588">
              <a:spcBef>
                <a:spcPts val="400"/>
              </a:spcBef>
              <a:buClr>
                <a:srgbClr val="0070C0"/>
              </a:buClr>
              <a:buSzPct val="68000"/>
              <a:buFont typeface="Wingdings 3" pitchFamily="18" charset="2"/>
              <a:buChar char=""/>
              <a:defRPr/>
            </a:pPr>
            <a:endParaRPr lang="pl-PL"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6859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1"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28680"/>
                                        </p:tgtEl>
                                      </p:cBhvr>
                                    </p:animEffect>
                                    <p:set>
                                      <p:cBhvr>
                                        <p:cTn id="23" dur="1" fill="hold">
                                          <p:stCondLst>
                                            <p:cond delay="499"/>
                                          </p:stCondLst>
                                        </p:cTn>
                                        <p:tgtEl>
                                          <p:spTgt spid="28680"/>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2000"/>
                                        <p:tgtEl>
                                          <p:spTgt spid="12">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xEl>
                                              <p:pRg st="1" end="1"/>
                                            </p:txEl>
                                          </p:spTgt>
                                        </p:tgtEl>
                                        <p:attrNameLst>
                                          <p:attrName>style.visibility</p:attrName>
                                        </p:attrNameLst>
                                      </p:cBhvr>
                                      <p:to>
                                        <p:strVal val="visible"/>
                                      </p:to>
                                    </p:set>
                                    <p:animEffect transition="in" filter="fade">
                                      <p:cBhvr>
                                        <p:cTn id="36" dur="2000"/>
                                        <p:tgtEl>
                                          <p:spTgt spid="12">
                                            <p:txEl>
                                              <p:pRg st="1" end="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animEffect transition="in" filter="fade">
                                      <p:cBhvr>
                                        <p:cTn id="39" dur="2000"/>
                                        <p:tgtEl>
                                          <p:spTgt spid="12">
                                            <p:txEl>
                                              <p:pRg st="2" end="2"/>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xEl>
                                              <p:pRg st="3" end="3"/>
                                            </p:txEl>
                                          </p:spTgt>
                                        </p:tgtEl>
                                        <p:attrNameLst>
                                          <p:attrName>style.visibility</p:attrName>
                                        </p:attrNameLst>
                                      </p:cBhvr>
                                      <p:to>
                                        <p:strVal val="visible"/>
                                      </p:to>
                                    </p:set>
                                    <p:animEffect transition="in" filter="fade">
                                      <p:cBhvr>
                                        <p:cTn id="42" dur="2000"/>
                                        <p:tgtEl>
                                          <p:spTgt spid="12">
                                            <p:txEl>
                                              <p:pRg st="3" end="3"/>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xEl>
                                              <p:pRg st="4" end="4"/>
                                            </p:txEl>
                                          </p:spTgt>
                                        </p:tgtEl>
                                        <p:attrNameLst>
                                          <p:attrName>style.visibility</p:attrName>
                                        </p:attrNameLst>
                                      </p:cBhvr>
                                      <p:to>
                                        <p:strVal val="visible"/>
                                      </p:to>
                                    </p:set>
                                    <p:animEffect transition="in" filter="fade">
                                      <p:cBhvr>
                                        <p:cTn id="45" dur="2000"/>
                                        <p:tgtEl>
                                          <p:spTgt spid="12">
                                            <p:txEl>
                                              <p:pRg st="4" end="4"/>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xEl>
                                              <p:pRg st="5" end="5"/>
                                            </p:txEl>
                                          </p:spTgt>
                                        </p:tgtEl>
                                        <p:attrNameLst>
                                          <p:attrName>style.visibility</p:attrName>
                                        </p:attrNameLst>
                                      </p:cBhvr>
                                      <p:to>
                                        <p:strVal val="visible"/>
                                      </p:to>
                                    </p:set>
                                    <p:animEffect transition="in" filter="fade">
                                      <p:cBhvr>
                                        <p:cTn id="48" dur="2000"/>
                                        <p:tgtEl>
                                          <p:spTgt spid="12">
                                            <p:txEl>
                                              <p:pRg st="5" end="5"/>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
                                            <p:txEl>
                                              <p:pRg st="6" end="6"/>
                                            </p:txEl>
                                          </p:spTgt>
                                        </p:tgtEl>
                                        <p:attrNameLst>
                                          <p:attrName>style.visibility</p:attrName>
                                        </p:attrNameLst>
                                      </p:cBhvr>
                                      <p:to>
                                        <p:strVal val="visible"/>
                                      </p:to>
                                    </p:set>
                                    <p:animEffect transition="in" filter="fade">
                                      <p:cBhvr>
                                        <p:cTn id="51" dur="2000"/>
                                        <p:tgtEl>
                                          <p:spTgt spid="12">
                                            <p:txEl>
                                              <p:pRg st="6" end="6"/>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
                                            <p:txEl>
                                              <p:pRg st="7" end="7"/>
                                            </p:txEl>
                                          </p:spTgt>
                                        </p:tgtEl>
                                        <p:attrNameLst>
                                          <p:attrName>style.visibility</p:attrName>
                                        </p:attrNameLst>
                                      </p:cBhvr>
                                      <p:to>
                                        <p:strVal val="visible"/>
                                      </p:to>
                                    </p:set>
                                    <p:animEffect transition="in" filter="fade">
                                      <p:cBhvr>
                                        <p:cTn id="54" dur="2000"/>
                                        <p:tgtEl>
                                          <p:spTgt spid="12">
                                            <p:txEl>
                                              <p:pRg st="7" end="7"/>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
                                            <p:txEl>
                                              <p:pRg st="8" end="8"/>
                                            </p:txEl>
                                          </p:spTgt>
                                        </p:tgtEl>
                                        <p:attrNameLst>
                                          <p:attrName>style.visibility</p:attrName>
                                        </p:attrNameLst>
                                      </p:cBhvr>
                                      <p:to>
                                        <p:strVal val="visible"/>
                                      </p:to>
                                    </p:set>
                                    <p:animEffect transition="in" filter="fade">
                                      <p:cBhvr>
                                        <p:cTn id="57" dur="2000"/>
                                        <p:tgtEl>
                                          <p:spTgt spid="12">
                                            <p:txEl>
                                              <p:pRg st="8" end="8"/>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xit" presetSubtype="0" fill="hold" grpId="1"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2">
                                            <p:txEl>
                                              <p:pRg st="0" end="0"/>
                                            </p:txEl>
                                          </p:spTgt>
                                        </p:tgtEl>
                                      </p:cBhvr>
                                    </p:animEffect>
                                    <p:set>
                                      <p:cBhvr>
                                        <p:cTn id="65" dur="1" fill="hold">
                                          <p:stCondLst>
                                            <p:cond delay="499"/>
                                          </p:stCondLst>
                                        </p:cTn>
                                        <p:tgtEl>
                                          <p:spTgt spid="12">
                                            <p:txEl>
                                              <p:pRg st="0" end="0"/>
                                            </p:txEl>
                                          </p:spTgt>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2">
                                            <p:txEl>
                                              <p:pRg st="1" end="1"/>
                                            </p:txEl>
                                          </p:spTgt>
                                        </p:tgtEl>
                                      </p:cBhvr>
                                    </p:animEffect>
                                    <p:set>
                                      <p:cBhvr>
                                        <p:cTn id="68" dur="1" fill="hold">
                                          <p:stCondLst>
                                            <p:cond delay="499"/>
                                          </p:stCondLst>
                                        </p:cTn>
                                        <p:tgtEl>
                                          <p:spTgt spid="12">
                                            <p:txEl>
                                              <p:pRg st="1" end="1"/>
                                            </p:txEl>
                                          </p:spTgt>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2">
                                            <p:txEl>
                                              <p:pRg st="2" end="2"/>
                                            </p:txEl>
                                          </p:spTgt>
                                        </p:tgtEl>
                                      </p:cBhvr>
                                    </p:animEffect>
                                    <p:set>
                                      <p:cBhvr>
                                        <p:cTn id="71" dur="1" fill="hold">
                                          <p:stCondLst>
                                            <p:cond delay="499"/>
                                          </p:stCondLst>
                                        </p:cTn>
                                        <p:tgtEl>
                                          <p:spTgt spid="12">
                                            <p:txEl>
                                              <p:pRg st="2" end="2"/>
                                            </p:txEl>
                                          </p:spTgt>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12">
                                            <p:txEl>
                                              <p:pRg st="3" end="3"/>
                                            </p:txEl>
                                          </p:spTgt>
                                        </p:tgtEl>
                                      </p:cBhvr>
                                    </p:animEffect>
                                    <p:set>
                                      <p:cBhvr>
                                        <p:cTn id="74" dur="1" fill="hold">
                                          <p:stCondLst>
                                            <p:cond delay="499"/>
                                          </p:stCondLst>
                                        </p:cTn>
                                        <p:tgtEl>
                                          <p:spTgt spid="12">
                                            <p:txEl>
                                              <p:pRg st="3" end="3"/>
                                            </p:txEl>
                                          </p:spTgt>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12">
                                            <p:txEl>
                                              <p:pRg st="4" end="4"/>
                                            </p:txEl>
                                          </p:spTgt>
                                        </p:tgtEl>
                                      </p:cBhvr>
                                    </p:animEffect>
                                    <p:set>
                                      <p:cBhvr>
                                        <p:cTn id="77" dur="1" fill="hold">
                                          <p:stCondLst>
                                            <p:cond delay="499"/>
                                          </p:stCondLst>
                                        </p:cTn>
                                        <p:tgtEl>
                                          <p:spTgt spid="12">
                                            <p:txEl>
                                              <p:pRg st="4" end="4"/>
                                            </p:txEl>
                                          </p:spTgt>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12">
                                            <p:txEl>
                                              <p:pRg st="5" end="5"/>
                                            </p:txEl>
                                          </p:spTgt>
                                        </p:tgtEl>
                                      </p:cBhvr>
                                    </p:animEffect>
                                    <p:set>
                                      <p:cBhvr>
                                        <p:cTn id="80" dur="1" fill="hold">
                                          <p:stCondLst>
                                            <p:cond delay="499"/>
                                          </p:stCondLst>
                                        </p:cTn>
                                        <p:tgtEl>
                                          <p:spTgt spid="12">
                                            <p:txEl>
                                              <p:pRg st="5" end="5"/>
                                            </p:txEl>
                                          </p:spTgt>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12">
                                            <p:txEl>
                                              <p:pRg st="6" end="6"/>
                                            </p:txEl>
                                          </p:spTgt>
                                        </p:tgtEl>
                                      </p:cBhvr>
                                    </p:animEffect>
                                    <p:set>
                                      <p:cBhvr>
                                        <p:cTn id="83" dur="1" fill="hold">
                                          <p:stCondLst>
                                            <p:cond delay="499"/>
                                          </p:stCondLst>
                                        </p:cTn>
                                        <p:tgtEl>
                                          <p:spTgt spid="12">
                                            <p:txEl>
                                              <p:pRg st="6" end="6"/>
                                            </p:txEl>
                                          </p:spTgt>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2">
                                            <p:txEl>
                                              <p:pRg st="7" end="7"/>
                                            </p:txEl>
                                          </p:spTgt>
                                        </p:tgtEl>
                                      </p:cBhvr>
                                    </p:animEffect>
                                    <p:set>
                                      <p:cBhvr>
                                        <p:cTn id="86" dur="1" fill="hold">
                                          <p:stCondLst>
                                            <p:cond delay="499"/>
                                          </p:stCondLst>
                                        </p:cTn>
                                        <p:tgtEl>
                                          <p:spTgt spid="12">
                                            <p:txEl>
                                              <p:pRg st="7" end="7"/>
                                            </p:txEl>
                                          </p:spTgt>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2">
                                            <p:txEl>
                                              <p:pRg st="8" end="8"/>
                                            </p:txEl>
                                          </p:spTgt>
                                        </p:tgtEl>
                                      </p:cBhvr>
                                    </p:animEffect>
                                    <p:set>
                                      <p:cBhvr>
                                        <p:cTn id="89" dur="1" fill="hold">
                                          <p:stCondLst>
                                            <p:cond delay="499"/>
                                          </p:stCondLst>
                                        </p:cTn>
                                        <p:tgtEl>
                                          <p:spTgt spid="12">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p:bldP spid="8" grpId="0"/>
      <p:bldP spid="8" grpId="1"/>
      <p:bldP spid="10" grpId="0"/>
      <p:bldP spid="10" grpId="1"/>
      <p:bldP spid="11" grpId="0"/>
      <p:bldP spid="11" grpId="1"/>
      <p:bldP spid="12" grpId="0" build="allAtOnce"/>
      <p:bldP spid="12" grpI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Symbol zastępczy zawartości 46"/>
          <p:cNvSpPr txBox="1">
            <a:spLocks/>
          </p:cNvSpPr>
          <p:nvPr/>
        </p:nvSpPr>
        <p:spPr bwMode="auto">
          <a:xfrm>
            <a:off x="152400" y="1210383"/>
            <a:ext cx="8658225" cy="1225550"/>
          </a:xfrm>
          <a:prstGeom prst="rect">
            <a:avLst/>
          </a:prstGeom>
          <a:noFill/>
          <a:ln w="9525">
            <a:noFill/>
            <a:miter lim="800000"/>
            <a:headEnd/>
            <a:tailEnd/>
          </a:ln>
        </p:spPr>
        <p:txBody>
          <a:bodyPr/>
          <a:lstStyle/>
          <a:p>
            <a:pPr marL="365125" indent="-255588" algn="just">
              <a:spcBef>
                <a:spcPts val="400"/>
              </a:spcBef>
              <a:buClr>
                <a:schemeClr val="accent1"/>
              </a:buClr>
              <a:buSzPct val="68000"/>
              <a:defRPr/>
            </a:pPr>
            <a:r>
              <a:rPr lang="pl-PL" dirty="0">
                <a:latin typeface="Arial" panose="020B0604020202020204" pitchFamily="34" charset="0"/>
                <a:cs typeface="Arial" panose="020B0604020202020204" pitchFamily="34" charset="0"/>
              </a:rPr>
              <a:t>	</a:t>
            </a:r>
            <a:r>
              <a:rPr lang="pl-PL" dirty="0" smtClean="0">
                <a:latin typeface="Arial" panose="020B0604020202020204" pitchFamily="34" charset="0"/>
                <a:cs typeface="Arial" panose="020B0604020202020204" pitchFamily="34" charset="0"/>
              </a:rPr>
              <a:t>Pod poniższymi linkami można znaleźć inne prezentacje, opracowane przez Wyższą Szkołę Logistyki, o podobnej tematyce:</a:t>
            </a:r>
            <a:endParaRPr lang="pl-PL" dirty="0">
              <a:latin typeface="Arial" panose="020B0604020202020204" pitchFamily="34" charset="0"/>
              <a:cs typeface="Arial" panose="020B0604020202020204" pitchFamily="34" charset="0"/>
            </a:endParaRPr>
          </a:p>
          <a:p>
            <a:pPr marL="365125" indent="-255588">
              <a:spcBef>
                <a:spcPts val="400"/>
              </a:spcBef>
              <a:buClr>
                <a:schemeClr val="accent1"/>
              </a:buClr>
              <a:buSzPct val="68000"/>
              <a:buFont typeface="Wingdings 3" pitchFamily="18" charset="2"/>
              <a:buNone/>
              <a:defRPr/>
            </a:pPr>
            <a:endParaRPr lang="pl-PL" dirty="0" smtClean="0">
              <a:latin typeface="Arial" panose="020B0604020202020204" pitchFamily="34" charset="0"/>
              <a:cs typeface="Arial" panose="020B0604020202020204" pitchFamily="34" charset="0"/>
            </a:endParaRPr>
          </a:p>
          <a:p>
            <a:pPr marL="365125" indent="-255588">
              <a:spcBef>
                <a:spcPts val="400"/>
              </a:spcBef>
              <a:buClr>
                <a:schemeClr val="accent1"/>
              </a:buClr>
              <a:buSzPct val="68000"/>
              <a:buFont typeface="Wingdings 3" pitchFamily="18" charset="2"/>
              <a:buNone/>
              <a:defRPr/>
            </a:pPr>
            <a:endParaRPr lang="pl-PL" dirty="0" smtClean="0">
              <a:latin typeface="Arial" panose="020B0604020202020204" pitchFamily="34" charset="0"/>
              <a:cs typeface="Arial" panose="020B0604020202020204" pitchFamily="34" charset="0"/>
            </a:endParaRPr>
          </a:p>
          <a:p>
            <a:pPr marL="365125" indent="-255588">
              <a:spcBef>
                <a:spcPts val="400"/>
              </a:spcBef>
              <a:buClr>
                <a:schemeClr val="accent1"/>
              </a:buClr>
              <a:buSzPct val="68000"/>
              <a:buFont typeface="Wingdings 3" pitchFamily="18" charset="2"/>
              <a:buNone/>
              <a:defRPr/>
            </a:pPr>
            <a:r>
              <a:rPr lang="pl-PL" b="1" dirty="0" smtClean="0">
                <a:solidFill>
                  <a:srgbClr val="333333"/>
                </a:solidFill>
                <a:latin typeface="arial" panose="020B0604020202020204" pitchFamily="34" charset="0"/>
              </a:rPr>
              <a:t>	</a:t>
            </a:r>
            <a:r>
              <a:rPr lang="pl-PL" b="1" dirty="0" smtClean="0">
                <a:solidFill>
                  <a:srgbClr val="333333"/>
                </a:solidFill>
                <a:latin typeface="arial" panose="020B0604020202020204" pitchFamily="34" charset="0"/>
                <a:hlinkClick r:id="rId3"/>
              </a:rPr>
              <a:t>Wybór </a:t>
            </a:r>
            <a:r>
              <a:rPr lang="pl-PL" b="1" dirty="0">
                <a:solidFill>
                  <a:srgbClr val="333333"/>
                </a:solidFill>
                <a:latin typeface="arial" panose="020B0604020202020204" pitchFamily="34" charset="0"/>
                <a:hlinkClick r:id="rId3"/>
              </a:rPr>
              <a:t>sposobu przewozu i źródeł dostawy</a:t>
            </a:r>
            <a:endParaRPr lang="pl-PL" dirty="0">
              <a:latin typeface="Arial" panose="020B0604020202020204" pitchFamily="34" charset="0"/>
              <a:cs typeface="Arial" panose="020B0604020202020204" pitchFamily="34" charset="0"/>
            </a:endParaRPr>
          </a:p>
          <a:p>
            <a:pPr marL="365125" indent="-255588">
              <a:spcBef>
                <a:spcPts val="400"/>
              </a:spcBef>
              <a:buClr>
                <a:schemeClr val="accent1"/>
              </a:buClr>
              <a:buSzPct val="68000"/>
              <a:buFont typeface="Wingdings 3" pitchFamily="18" charset="2"/>
              <a:buNone/>
              <a:defRPr/>
            </a:pPr>
            <a:endParaRPr lang="pl-PL" dirty="0">
              <a:latin typeface="Arial" panose="020B0604020202020204" pitchFamily="34" charset="0"/>
              <a:cs typeface="Arial" panose="020B0604020202020204" pitchFamily="34" charset="0"/>
            </a:endParaRPr>
          </a:p>
          <a:p>
            <a:pPr marL="365125" indent="-255588">
              <a:spcBef>
                <a:spcPts val="400"/>
              </a:spcBef>
              <a:buClr>
                <a:schemeClr val="accent1"/>
              </a:buClr>
              <a:buSzPct val="68000"/>
              <a:buFont typeface="Wingdings 3" pitchFamily="18" charset="2"/>
              <a:buNone/>
              <a:defRPr/>
            </a:pPr>
            <a:r>
              <a:rPr lang="pl-PL" dirty="0">
                <a:latin typeface="Arial" panose="020B0604020202020204" pitchFamily="34" charset="0"/>
                <a:cs typeface="Arial" panose="020B0604020202020204" pitchFamily="34" charset="0"/>
              </a:rPr>
              <a:t>	</a:t>
            </a:r>
          </a:p>
        </p:txBody>
      </p:sp>
      <p:sp>
        <p:nvSpPr>
          <p:cNvPr id="16389"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dirty="0" smtClean="0"/>
              <a:t>TEMATY POKREWNE</a:t>
            </a:r>
            <a:endParaRPr lang="pl-PL" altLang="pl-PL" dirty="0"/>
          </a:p>
        </p:txBody>
      </p:sp>
    </p:spTree>
    <p:extLst>
      <p:ext uri="{BB962C8B-B14F-4D97-AF65-F5344CB8AC3E}">
        <p14:creationId xmlns:p14="http://schemas.microsoft.com/office/powerpoint/2010/main" val="4286365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183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180013" y="3808413"/>
            <a:ext cx="3868453" cy="1132755"/>
          </a:xfrm>
        </p:spPr>
        <p:txBody>
          <a:bodyPr/>
          <a:lstStyle/>
          <a:p>
            <a:pPr fontAlgn="auto">
              <a:spcAft>
                <a:spcPts val="0"/>
              </a:spcAft>
              <a:defRPr/>
            </a:pPr>
            <a:r>
              <a:rPr lang="pl-PL" dirty="0" smtClean="0"/>
              <a:t>KLASYFIKACJA DOSTAWCÓW</a:t>
            </a:r>
            <a:endParaRPr lang="pl-PL" dirty="0"/>
          </a:p>
        </p:txBody>
      </p:sp>
      <p:sp>
        <p:nvSpPr>
          <p:cNvPr id="3" name="Podtytuł 2"/>
          <p:cNvSpPr>
            <a:spLocks noGrp="1"/>
          </p:cNvSpPr>
          <p:nvPr>
            <p:ph type="subTitle" idx="1"/>
          </p:nvPr>
        </p:nvSpPr>
        <p:spPr>
          <a:xfrm>
            <a:off x="5180013" y="5085184"/>
            <a:ext cx="3733800" cy="550863"/>
          </a:xfrm>
        </p:spPr>
        <p:txBody>
          <a:bodyPr rtlCol="0"/>
          <a:lstStyle/>
          <a:p>
            <a:pPr fontAlgn="auto">
              <a:spcAft>
                <a:spcPts val="0"/>
              </a:spcAft>
              <a:defRPr/>
            </a:pPr>
            <a:r>
              <a:rPr lang="pl-PL" dirty="0" smtClean="0"/>
              <a:t>Autor: Adam Koliński</a:t>
            </a:r>
            <a:endParaRPr lang="pl-PL" dirty="0"/>
          </a:p>
        </p:txBody>
      </p:sp>
    </p:spTree>
    <p:extLst>
      <p:ext uri="{BB962C8B-B14F-4D97-AF65-F5344CB8AC3E}">
        <p14:creationId xmlns:p14="http://schemas.microsoft.com/office/powerpoint/2010/main" val="1302816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zawartości 2"/>
          <p:cNvSpPr>
            <a:spLocks noGrp="1"/>
          </p:cNvSpPr>
          <p:nvPr>
            <p:ph idx="4294967295"/>
          </p:nvPr>
        </p:nvSpPr>
        <p:spPr bwMode="auto">
          <a:xfrm>
            <a:off x="0" y="1143000"/>
            <a:ext cx="8829675" cy="464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173038" indent="-173038" algn="just" eaLnBrk="1" hangingPunct="1">
              <a:buFontTx/>
              <a:buNone/>
            </a:pPr>
            <a:r>
              <a:rPr lang="pl-PL" altLang="pl-PL" sz="2000" smtClean="0"/>
              <a:t>	W czasach globalizacji i narastającej konkurencji, aby zwiększyć efektywność działalności gospodarczej, kadra kierownicza przedsiębiorstw szuka możliwości osiągnięcia większego przychodu lub oszczędności ekonomicznych w postaci obniżenia kosztów nakładów. Jednym ze sposobów zwiększenia efektywności jest skupienie uwagi na relacjach z dostawcami. Jest to niezwykle ważny element efektywnego zarządzania przedsiębiorstwem, gdyż poprzez określenie ekonomicznych warunków współpracy, można wpłynąć na obniżenie kosztów działalności gospodarczej. Rzetelna kwalifikacja dostawców jest uzależniona od szczegółowości opracowanych kryteriów oceny oraz sposobu punktacji. Zasadniczym problemem jest ryzyko obiektywnej oceny poszczególnych ofert, otrzymanych od dostawców. Z tego względu proces kwalifikacji dostawców jest jednym z kluczowych problemów controllingu logistyki. </a:t>
            </a:r>
          </a:p>
        </p:txBody>
      </p:sp>
      <p:sp>
        <p:nvSpPr>
          <p:cNvPr id="4100"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a:t>KWALIFIKACJA DOSTAWCÓW</a:t>
            </a:r>
          </a:p>
        </p:txBody>
      </p:sp>
    </p:spTree>
    <p:extLst>
      <p:ext uri="{BB962C8B-B14F-4D97-AF65-F5344CB8AC3E}">
        <p14:creationId xmlns:p14="http://schemas.microsoft.com/office/powerpoint/2010/main" val="916865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ymbol zastępczy zawartości 2"/>
          <p:cNvSpPr>
            <a:spLocks noGrp="1"/>
          </p:cNvSpPr>
          <p:nvPr>
            <p:ph idx="4294967295"/>
          </p:nvPr>
        </p:nvSpPr>
        <p:spPr bwMode="auto">
          <a:xfrm>
            <a:off x="0" y="1143000"/>
            <a:ext cx="8829675" cy="1295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173038" indent="-173038" algn="just" eaLnBrk="1" hangingPunct="1">
              <a:buFontTx/>
              <a:buNone/>
            </a:pPr>
            <a:r>
              <a:rPr lang="pl-PL" altLang="pl-PL" sz="2000" smtClean="0"/>
              <a:t>	Proces kwalifikacji dostawców stanowi jeden z podstawowych etapów procesów zaopatrzenia, związany z procedurami zakupowymi i ma na celu zwiększenie pewności odbiorcy, że dostawca spełni jego oczekiwania. </a:t>
            </a:r>
          </a:p>
        </p:txBody>
      </p:sp>
      <p:sp>
        <p:nvSpPr>
          <p:cNvPr id="5124"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a:t>KWALIFIKACJA DOSTAWCÓW</a:t>
            </a:r>
          </a:p>
        </p:txBody>
      </p:sp>
      <p:sp>
        <p:nvSpPr>
          <p:cNvPr id="5" name="Symbol zastępczy zawartości 2"/>
          <p:cNvSpPr>
            <a:spLocks noGrp="1"/>
          </p:cNvSpPr>
          <p:nvPr>
            <p:ph idx="4294967295"/>
          </p:nvPr>
        </p:nvSpPr>
        <p:spPr bwMode="auto">
          <a:xfrm>
            <a:off x="0" y="2286000"/>
            <a:ext cx="8829675" cy="198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173038" indent="-173038" algn="just" eaLnBrk="1" hangingPunct="1">
              <a:buFontTx/>
              <a:buNone/>
            </a:pPr>
            <a:r>
              <a:rPr lang="pl-PL" altLang="pl-PL" sz="2000" smtClean="0"/>
              <a:t>	Analiza potencjalnych dostawców stanowi zatem jedno z narzędzi controllingu operacyjnego, które obejmuje identyfikację rynku zaopatrzenia, liczby dostawców, poziomów cen, standardów kontraktów zakupowych, stosowanych organizacji dostaw oraz sposobów realizacji procesów transportowych. </a:t>
            </a:r>
          </a:p>
        </p:txBody>
      </p:sp>
      <p:sp>
        <p:nvSpPr>
          <p:cNvPr id="6" name="Symbol zastępczy zawartości 2"/>
          <p:cNvSpPr>
            <a:spLocks noGrp="1"/>
          </p:cNvSpPr>
          <p:nvPr>
            <p:ph idx="4294967295"/>
          </p:nvPr>
        </p:nvSpPr>
        <p:spPr bwMode="auto">
          <a:xfrm>
            <a:off x="0" y="4191000"/>
            <a:ext cx="8829675" cy="1295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173038" indent="-173038" algn="just" eaLnBrk="1" hangingPunct="1">
              <a:buFontTx/>
              <a:buNone/>
            </a:pPr>
            <a:r>
              <a:rPr lang="pl-PL" altLang="pl-PL" sz="2000" smtClean="0"/>
              <a:t>	Kluczowym procesem jest zatem analiza warunków zakupowych i kontraktów z dostawcami, uwzględniając analizy wstępnej selekcji ofert i oferentów.</a:t>
            </a:r>
          </a:p>
        </p:txBody>
      </p:sp>
    </p:spTree>
    <p:extLst>
      <p:ext uri="{BB962C8B-B14F-4D97-AF65-F5344CB8AC3E}">
        <p14:creationId xmlns:p14="http://schemas.microsoft.com/office/powerpoint/2010/main" val="1284988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zawartości 2"/>
          <p:cNvSpPr>
            <a:spLocks noGrp="1"/>
          </p:cNvSpPr>
          <p:nvPr>
            <p:ph idx="4294967295"/>
          </p:nvPr>
        </p:nvSpPr>
        <p:spPr bwMode="auto">
          <a:xfrm>
            <a:off x="0" y="1128252"/>
            <a:ext cx="8829675" cy="160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173038" indent="-173038" algn="just" eaLnBrk="1" hangingPunct="1">
              <a:buFontTx/>
              <a:buNone/>
            </a:pPr>
            <a:r>
              <a:rPr lang="pl-PL" altLang="pl-PL" sz="2000" dirty="0" smtClean="0"/>
              <a:t>	Przystępując do wstępnej selekcji ofert i oferentów należy rozpocząć analizę od rzetelnej oceny kryteriów oraz przyznawania wag. Jedną z metod, w której podjęto próbę określania istotności danego kryterium, jest metoda hierarchii analitycznej. W metodzie występuje pięć podstawowych stopni ważności (hierarchii) oraz cztery stopnie pomocnicze.  </a:t>
            </a:r>
          </a:p>
        </p:txBody>
      </p:sp>
      <p:sp>
        <p:nvSpPr>
          <p:cNvPr id="6148"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a:t>WSTĘPNA SELEKCJA OFERT I OFERENTÓW</a:t>
            </a:r>
          </a:p>
        </p:txBody>
      </p:sp>
      <p:graphicFrame>
        <p:nvGraphicFramePr>
          <p:cNvPr id="7" name="Tabela 6"/>
          <p:cNvGraphicFramePr>
            <a:graphicFrameLocks noGrp="1"/>
          </p:cNvGraphicFramePr>
          <p:nvPr>
            <p:extLst>
              <p:ext uri="{D42A27DB-BD31-4B8C-83A1-F6EECF244321}">
                <p14:modId xmlns:p14="http://schemas.microsoft.com/office/powerpoint/2010/main" val="3419565144"/>
              </p:ext>
            </p:extLst>
          </p:nvPr>
        </p:nvGraphicFramePr>
        <p:xfrm>
          <a:off x="609600" y="2829592"/>
          <a:ext cx="8077200" cy="3549649"/>
        </p:xfrm>
        <a:graphic>
          <a:graphicData uri="http://schemas.openxmlformats.org/drawingml/2006/table">
            <a:tbl>
              <a:tblPr/>
              <a:tblGrid>
                <a:gridCol w="833677">
                  <a:extLst>
                    <a:ext uri="{9D8B030D-6E8A-4147-A177-3AD203B41FA5}">
                      <a16:colId xmlns:a16="http://schemas.microsoft.com/office/drawing/2014/main" val="20000"/>
                    </a:ext>
                  </a:extLst>
                </a:gridCol>
                <a:gridCol w="2883769">
                  <a:extLst>
                    <a:ext uri="{9D8B030D-6E8A-4147-A177-3AD203B41FA5}">
                      <a16:colId xmlns:a16="http://schemas.microsoft.com/office/drawing/2014/main" val="20001"/>
                    </a:ext>
                  </a:extLst>
                </a:gridCol>
                <a:gridCol w="833677">
                  <a:extLst>
                    <a:ext uri="{9D8B030D-6E8A-4147-A177-3AD203B41FA5}">
                      <a16:colId xmlns:a16="http://schemas.microsoft.com/office/drawing/2014/main" val="20002"/>
                    </a:ext>
                  </a:extLst>
                </a:gridCol>
                <a:gridCol w="3526077">
                  <a:extLst>
                    <a:ext uri="{9D8B030D-6E8A-4147-A177-3AD203B41FA5}">
                      <a16:colId xmlns:a16="http://schemas.microsoft.com/office/drawing/2014/main" val="20003"/>
                    </a:ext>
                  </a:extLst>
                </a:gridCol>
              </a:tblGrid>
              <a:tr h="342053">
                <a:tc gridSpan="2">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spcAft>
                          <a:spcPts val="0"/>
                        </a:spcAft>
                      </a:pPr>
                      <a:r>
                        <a:rPr lang="pl-PL" sz="1600" dirty="0">
                          <a:effectLst/>
                        </a:rPr>
                        <a:t>Podstawowe stopnie hierarchii</a:t>
                      </a:r>
                      <a:endParaRPr lang="pl-PL" sz="1600" dirty="0">
                        <a:effectLst/>
                        <a:latin typeface="Calibri"/>
                        <a:ea typeface="Calibri"/>
                        <a:cs typeface="Times New Roman"/>
                      </a:endParaRPr>
                    </a:p>
                  </a:txBody>
                  <a:tcPr marL="44450" marR="4445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hMerge="1">
                  <a:txBody>
                    <a:bodyPr/>
                    <a:lstStyle/>
                    <a:p>
                      <a:endParaRPr lang="pl-PL"/>
                    </a:p>
                  </a:txBody>
                  <a:tcPr/>
                </a:tc>
                <a:tc gridSpan="2">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spcAft>
                          <a:spcPts val="0"/>
                        </a:spcAft>
                      </a:pPr>
                      <a:r>
                        <a:rPr lang="pl-PL" sz="1600">
                          <a:effectLst/>
                        </a:rPr>
                        <a:t>Pomocnicze stopnie hierarchii</a:t>
                      </a:r>
                      <a:endParaRPr lang="pl-PL" sz="1600">
                        <a:effectLst/>
                        <a:latin typeface="Calibri"/>
                        <a:ea typeface="Calibri"/>
                        <a:cs typeface="Times New Roman"/>
                      </a:endParaRPr>
                    </a:p>
                  </a:txBody>
                  <a:tcPr marL="44450" marR="4445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hMerge="1">
                  <a:txBody>
                    <a:bodyPr/>
                    <a:lstStyle/>
                    <a:p>
                      <a:endParaRPr lang="pl-PL"/>
                    </a:p>
                  </a:txBody>
                  <a:tcPr/>
                </a:tc>
                <a:extLst>
                  <a:ext uri="{0D108BD9-81ED-4DB2-BD59-A6C34878D82A}">
                    <a16:rowId xmlns:a16="http://schemas.microsoft.com/office/drawing/2014/main" val="10000"/>
                  </a:ext>
                </a:extLst>
              </a:tr>
              <a:tr h="380941">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spcAft>
                          <a:spcPts val="0"/>
                        </a:spcAft>
                      </a:pPr>
                      <a:r>
                        <a:rPr lang="pl-PL" sz="1600" dirty="0">
                          <a:effectLst/>
                        </a:rPr>
                        <a:t>Stopień</a:t>
                      </a:r>
                      <a:endParaRPr lang="pl-PL" sz="1600" dirty="0">
                        <a:effectLst/>
                        <a:latin typeface="Calibri"/>
                        <a:ea typeface="Calibri"/>
                        <a:cs typeface="Times New Roman"/>
                      </a:endParaRPr>
                    </a:p>
                  </a:txBody>
                  <a:tcPr marL="44450" marR="4445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spcAft>
                          <a:spcPts val="0"/>
                        </a:spcAft>
                      </a:pPr>
                      <a:r>
                        <a:rPr lang="pl-PL" sz="1600">
                          <a:effectLst/>
                        </a:rPr>
                        <a:t>Opis</a:t>
                      </a:r>
                      <a:endParaRPr lang="pl-PL" sz="1600">
                        <a:effectLst/>
                        <a:latin typeface="Calibri"/>
                        <a:ea typeface="Calibri"/>
                        <a:cs typeface="Times New Roman"/>
                      </a:endParaRPr>
                    </a:p>
                  </a:txBody>
                  <a:tcPr marL="44450" marR="4445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spcAft>
                          <a:spcPts val="0"/>
                        </a:spcAft>
                      </a:pPr>
                      <a:r>
                        <a:rPr lang="pl-PL" sz="1600" dirty="0">
                          <a:effectLst/>
                        </a:rPr>
                        <a:t>Stopień</a:t>
                      </a:r>
                      <a:endParaRPr lang="pl-PL" sz="1600" dirty="0">
                        <a:effectLst/>
                        <a:latin typeface="Calibri"/>
                        <a:ea typeface="Calibri"/>
                        <a:cs typeface="Times New Roman"/>
                      </a:endParaRPr>
                    </a:p>
                  </a:txBody>
                  <a:tcPr marL="44450" marR="4445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spcAft>
                          <a:spcPts val="0"/>
                        </a:spcAft>
                      </a:pPr>
                      <a:r>
                        <a:rPr lang="pl-PL" sz="1600" dirty="0">
                          <a:effectLst/>
                        </a:rPr>
                        <a:t>Opis</a:t>
                      </a:r>
                      <a:endParaRPr lang="pl-PL" sz="1600" dirty="0">
                        <a:effectLst/>
                        <a:latin typeface="Calibri"/>
                        <a:ea typeface="Calibri"/>
                        <a:cs typeface="Times New Roman"/>
                      </a:endParaRPr>
                    </a:p>
                  </a:txBody>
                  <a:tcPr marL="44450" marR="4445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1"/>
                  </a:ext>
                </a:extLst>
              </a:tr>
              <a:tr h="731667">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spcAft>
                          <a:spcPts val="0"/>
                        </a:spcAft>
                      </a:pPr>
                      <a:r>
                        <a:rPr lang="pl-PL" sz="1600">
                          <a:effectLst/>
                        </a:rPr>
                        <a:t>1</a:t>
                      </a:r>
                      <a:endParaRPr lang="pl-PL" sz="1600">
                        <a:effectLst/>
                        <a:latin typeface="Calibri"/>
                        <a:ea typeface="Calibri"/>
                        <a:cs typeface="Times New Roman"/>
                      </a:endParaRPr>
                    </a:p>
                  </a:txBody>
                  <a:tcPr marL="44450" marR="4445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spcAft>
                          <a:spcPts val="0"/>
                        </a:spcAft>
                      </a:pPr>
                      <a:r>
                        <a:rPr lang="pl-PL" sz="1600" dirty="0">
                          <a:effectLst/>
                        </a:rPr>
                        <a:t>kryteria lub warunki jednakowo ważne</a:t>
                      </a:r>
                      <a:endParaRPr lang="pl-PL" sz="1600" dirty="0">
                        <a:effectLst/>
                        <a:latin typeface="Calibri"/>
                        <a:ea typeface="Calibri"/>
                        <a:cs typeface="Times New Roman"/>
                      </a:endParaRPr>
                    </a:p>
                  </a:txBody>
                  <a:tcPr marL="44450" marR="44450" marT="0" marB="0" anchor="b">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spcAft>
                          <a:spcPts val="0"/>
                        </a:spcAft>
                      </a:pPr>
                      <a:r>
                        <a:rPr lang="pl-PL" sz="1600">
                          <a:effectLst/>
                        </a:rPr>
                        <a:t>2</a:t>
                      </a:r>
                      <a:endParaRPr lang="pl-PL" sz="1600">
                        <a:effectLst/>
                        <a:latin typeface="Calibri"/>
                        <a:ea typeface="Calibri"/>
                        <a:cs typeface="Times New Roman"/>
                      </a:endParaRPr>
                    </a:p>
                  </a:txBody>
                  <a:tcPr marL="44450" marR="4445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spcAft>
                          <a:spcPts val="0"/>
                        </a:spcAft>
                      </a:pPr>
                      <a:r>
                        <a:rPr lang="pl-PL" sz="1600" dirty="0">
                          <a:effectLst/>
                        </a:rPr>
                        <a:t>kryteria pośrednie między jednakowo ważnymi, a ważniejszymi w sposób zwykły</a:t>
                      </a:r>
                      <a:endParaRPr lang="pl-PL" sz="1600" dirty="0">
                        <a:effectLst/>
                        <a:latin typeface="Calibri"/>
                        <a:ea typeface="Calibri"/>
                        <a:cs typeface="Times New Roman"/>
                      </a:endParaRPr>
                    </a:p>
                  </a:txBody>
                  <a:tcPr marL="44450" marR="44450" marT="0" marB="0" anchor="b">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2"/>
                  </a:ext>
                </a:extLst>
              </a:tr>
              <a:tr h="731667">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spcAft>
                          <a:spcPts val="0"/>
                        </a:spcAft>
                      </a:pPr>
                      <a:r>
                        <a:rPr lang="pl-PL" sz="1600">
                          <a:effectLst/>
                        </a:rPr>
                        <a:t>3</a:t>
                      </a:r>
                      <a:endParaRPr lang="pl-PL" sz="1600">
                        <a:effectLst/>
                        <a:latin typeface="Calibri"/>
                        <a:ea typeface="Calibri"/>
                        <a:cs typeface="Times New Roman"/>
                      </a:endParaRPr>
                    </a:p>
                  </a:txBody>
                  <a:tcPr marL="44450" marR="4445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spcAft>
                          <a:spcPts val="0"/>
                        </a:spcAft>
                      </a:pPr>
                      <a:r>
                        <a:rPr lang="pl-PL" sz="1600" dirty="0">
                          <a:effectLst/>
                        </a:rPr>
                        <a:t>kryteria ważniejsze w sposób zwykły</a:t>
                      </a:r>
                      <a:endParaRPr lang="pl-PL" sz="1600" dirty="0">
                        <a:effectLst/>
                        <a:latin typeface="Calibri"/>
                        <a:ea typeface="Calibri"/>
                        <a:cs typeface="Times New Roman"/>
                      </a:endParaRPr>
                    </a:p>
                  </a:txBody>
                  <a:tcPr marL="44450" marR="4445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spcAft>
                          <a:spcPts val="0"/>
                        </a:spcAft>
                      </a:pPr>
                      <a:r>
                        <a:rPr lang="pl-PL" sz="1600">
                          <a:effectLst/>
                        </a:rPr>
                        <a:t>4</a:t>
                      </a:r>
                      <a:endParaRPr lang="pl-PL" sz="1600">
                        <a:effectLst/>
                        <a:latin typeface="Calibri"/>
                        <a:ea typeface="Calibri"/>
                        <a:cs typeface="Times New Roman"/>
                      </a:endParaRPr>
                    </a:p>
                  </a:txBody>
                  <a:tcPr marL="44450" marR="4445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spcAft>
                          <a:spcPts val="0"/>
                        </a:spcAft>
                      </a:pPr>
                      <a:r>
                        <a:rPr lang="pl-PL" sz="1600" dirty="0">
                          <a:effectLst/>
                        </a:rPr>
                        <a:t>ważność pośrednia między kryterium ważniejszym w sposób zwykły, a znacznie ważniejszym</a:t>
                      </a:r>
                      <a:endParaRPr lang="pl-PL" sz="1600" dirty="0">
                        <a:effectLst/>
                        <a:latin typeface="Calibri"/>
                        <a:ea typeface="Calibri"/>
                        <a:cs typeface="Times New Roman"/>
                      </a:endParaRPr>
                    </a:p>
                  </a:txBody>
                  <a:tcPr marL="44450" marR="44450" marT="0" marB="0" anchor="b">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3"/>
                  </a:ext>
                </a:extLst>
              </a:tr>
              <a:tr h="487778">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spcAft>
                          <a:spcPts val="0"/>
                        </a:spcAft>
                      </a:pPr>
                      <a:r>
                        <a:rPr lang="pl-PL" sz="1600">
                          <a:effectLst/>
                        </a:rPr>
                        <a:t>5</a:t>
                      </a:r>
                      <a:endParaRPr lang="pl-PL" sz="1600">
                        <a:effectLst/>
                        <a:latin typeface="Calibri"/>
                        <a:ea typeface="Calibri"/>
                        <a:cs typeface="Times New Roman"/>
                      </a:endParaRPr>
                    </a:p>
                  </a:txBody>
                  <a:tcPr marL="44450" marR="4445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spcAft>
                          <a:spcPts val="0"/>
                        </a:spcAft>
                      </a:pPr>
                      <a:r>
                        <a:rPr lang="pl-PL" sz="1600">
                          <a:effectLst/>
                        </a:rPr>
                        <a:t>kryteria znacznie ważniejsze</a:t>
                      </a:r>
                      <a:endParaRPr lang="pl-PL" sz="1600">
                        <a:effectLst/>
                        <a:latin typeface="Calibri"/>
                        <a:ea typeface="Calibri"/>
                        <a:cs typeface="Times New Roman"/>
                      </a:endParaRPr>
                    </a:p>
                  </a:txBody>
                  <a:tcPr marL="44450" marR="4445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spcAft>
                          <a:spcPts val="0"/>
                        </a:spcAft>
                      </a:pPr>
                      <a:r>
                        <a:rPr lang="pl-PL" sz="1600">
                          <a:effectLst/>
                        </a:rPr>
                        <a:t>6</a:t>
                      </a:r>
                      <a:endParaRPr lang="pl-PL" sz="1600">
                        <a:effectLst/>
                        <a:latin typeface="Calibri"/>
                        <a:ea typeface="Calibri"/>
                        <a:cs typeface="Times New Roman"/>
                      </a:endParaRPr>
                    </a:p>
                  </a:txBody>
                  <a:tcPr marL="44450" marR="4445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spcAft>
                          <a:spcPts val="0"/>
                        </a:spcAft>
                      </a:pPr>
                      <a:r>
                        <a:rPr lang="pl-PL" sz="1600" dirty="0">
                          <a:effectLst/>
                        </a:rPr>
                        <a:t>ważność pośrednia między stopniami podstawowymi 5 i 7</a:t>
                      </a:r>
                      <a:endParaRPr lang="pl-PL" sz="1600" dirty="0">
                        <a:effectLst/>
                        <a:latin typeface="Calibri"/>
                        <a:ea typeface="Calibri"/>
                        <a:cs typeface="Times New Roman"/>
                      </a:endParaRPr>
                    </a:p>
                  </a:txBody>
                  <a:tcPr marL="44450" marR="44450" marT="0" marB="0" anchor="b">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4"/>
                  </a:ext>
                </a:extLst>
              </a:tr>
              <a:tr h="487778">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spcAft>
                          <a:spcPts val="0"/>
                        </a:spcAft>
                      </a:pPr>
                      <a:r>
                        <a:rPr lang="pl-PL" sz="1600">
                          <a:effectLst/>
                        </a:rPr>
                        <a:t>7</a:t>
                      </a:r>
                      <a:endParaRPr lang="pl-PL" sz="1600">
                        <a:effectLst/>
                        <a:latin typeface="Calibri"/>
                        <a:ea typeface="Calibri"/>
                        <a:cs typeface="Times New Roman"/>
                      </a:endParaRPr>
                    </a:p>
                  </a:txBody>
                  <a:tcPr marL="44450" marR="4445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spcAft>
                          <a:spcPts val="0"/>
                        </a:spcAft>
                      </a:pPr>
                      <a:r>
                        <a:rPr lang="pl-PL" sz="1600">
                          <a:effectLst/>
                        </a:rPr>
                        <a:t>kryteria przeważające</a:t>
                      </a:r>
                      <a:endParaRPr lang="pl-PL" sz="1600">
                        <a:effectLst/>
                        <a:latin typeface="Calibri"/>
                        <a:ea typeface="Calibri"/>
                        <a:cs typeface="Times New Roman"/>
                      </a:endParaRPr>
                    </a:p>
                  </a:txBody>
                  <a:tcPr marL="44450" marR="4445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spcAft>
                          <a:spcPts val="0"/>
                        </a:spcAft>
                      </a:pPr>
                      <a:r>
                        <a:rPr lang="pl-PL" sz="1600">
                          <a:effectLst/>
                        </a:rPr>
                        <a:t>8</a:t>
                      </a:r>
                      <a:endParaRPr lang="pl-PL" sz="1600">
                        <a:effectLst/>
                        <a:latin typeface="Calibri"/>
                        <a:ea typeface="Calibri"/>
                        <a:cs typeface="Times New Roman"/>
                      </a:endParaRPr>
                    </a:p>
                  </a:txBody>
                  <a:tcPr marL="44450" marR="4445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spcAft>
                          <a:spcPts val="0"/>
                        </a:spcAft>
                      </a:pPr>
                      <a:r>
                        <a:rPr lang="pl-PL" sz="1600" dirty="0">
                          <a:effectLst/>
                        </a:rPr>
                        <a:t>ważność pośrednia między stopniami podstawowymi 7 i 9</a:t>
                      </a:r>
                      <a:endParaRPr lang="pl-PL" sz="1600" dirty="0">
                        <a:effectLst/>
                        <a:latin typeface="Calibri"/>
                        <a:ea typeface="Calibri"/>
                        <a:cs typeface="Times New Roman"/>
                      </a:endParaRPr>
                    </a:p>
                  </a:txBody>
                  <a:tcPr marL="44450" marR="44450" marT="0" marB="0" anchor="b">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5"/>
                  </a:ext>
                </a:extLst>
              </a:tr>
              <a:tr h="38776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spcAft>
                          <a:spcPts val="0"/>
                        </a:spcAft>
                      </a:pPr>
                      <a:r>
                        <a:rPr lang="pl-PL" sz="1600">
                          <a:effectLst/>
                        </a:rPr>
                        <a:t>9</a:t>
                      </a:r>
                      <a:endParaRPr lang="pl-PL" sz="1600">
                        <a:effectLst/>
                        <a:latin typeface="Calibri"/>
                        <a:ea typeface="Calibri"/>
                        <a:cs typeface="Times New Roman"/>
                      </a:endParaRPr>
                    </a:p>
                  </a:txBody>
                  <a:tcPr marL="44450" marR="4445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spcAft>
                          <a:spcPts val="0"/>
                        </a:spcAft>
                      </a:pPr>
                      <a:r>
                        <a:rPr lang="pl-PL" sz="1600" dirty="0">
                          <a:effectLst/>
                        </a:rPr>
                        <a:t>kryteria dominujące</a:t>
                      </a:r>
                      <a:endParaRPr lang="pl-PL" sz="1600" dirty="0">
                        <a:effectLst/>
                        <a:latin typeface="Calibri"/>
                        <a:ea typeface="Calibri"/>
                        <a:cs typeface="Times New Roman"/>
                      </a:endParaRPr>
                    </a:p>
                  </a:txBody>
                  <a:tcPr marL="44450" marR="4445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spcAft>
                          <a:spcPts val="0"/>
                        </a:spcAft>
                      </a:pPr>
                      <a:r>
                        <a:rPr lang="pl-PL" sz="1600">
                          <a:effectLst/>
                        </a:rPr>
                        <a:t> </a:t>
                      </a:r>
                      <a:endParaRPr lang="pl-PL" sz="1600">
                        <a:effectLst/>
                        <a:latin typeface="Calibri"/>
                        <a:ea typeface="Calibri"/>
                        <a:cs typeface="Times New Roman"/>
                      </a:endParaRPr>
                    </a:p>
                  </a:txBody>
                  <a:tcPr marL="44450" marR="44450" marT="0" marB="0" anchor="b">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spcAft>
                          <a:spcPts val="0"/>
                        </a:spcAft>
                      </a:pPr>
                      <a:r>
                        <a:rPr lang="pl-PL" sz="1600" dirty="0">
                          <a:effectLst/>
                        </a:rPr>
                        <a:t> </a:t>
                      </a:r>
                      <a:endParaRPr lang="pl-PL" sz="1600" dirty="0">
                        <a:effectLst/>
                        <a:latin typeface="Calibri"/>
                        <a:ea typeface="Calibri"/>
                        <a:cs typeface="Times New Roman"/>
                      </a:endParaRPr>
                    </a:p>
                  </a:txBody>
                  <a:tcPr marL="44450" marR="44450" marT="0" marB="0" anchor="b">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3411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zawartości 2"/>
          <p:cNvSpPr>
            <a:spLocks noGrp="1"/>
          </p:cNvSpPr>
          <p:nvPr>
            <p:ph idx="4294967295"/>
          </p:nvPr>
        </p:nvSpPr>
        <p:spPr bwMode="auto">
          <a:xfrm>
            <a:off x="0" y="1143000"/>
            <a:ext cx="8829675" cy="1828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173038" indent="-173038" algn="just" eaLnBrk="1" hangingPunct="1">
              <a:buFontTx/>
              <a:buNone/>
            </a:pPr>
            <a:r>
              <a:rPr lang="pl-PL" altLang="pl-PL" sz="2000" smtClean="0"/>
              <a:t>	Kolejnym etapem analizy controllingowej, jest określenie wag, dla ustalonej hierarchii poszczególnych kryteriów, podlegających ocenie. Poniżej przedstawiono przykładowy sposób określania ważności w hierarchii poszczególnych kryteriów, względem pozostałych. Kryterium S1 zostało usytuowane najwyżej w hierarchii (częstość przewagi nad pozostałymi kryteriami – 8).  </a:t>
            </a:r>
          </a:p>
        </p:txBody>
      </p:sp>
      <p:sp>
        <p:nvSpPr>
          <p:cNvPr id="7172"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a:t>WSTĘPNA SELEKCJA OFERT I OFERENTÓW</a:t>
            </a:r>
          </a:p>
        </p:txBody>
      </p:sp>
      <p:graphicFrame>
        <p:nvGraphicFramePr>
          <p:cNvPr id="121" name="Tabela 120"/>
          <p:cNvGraphicFramePr>
            <a:graphicFrameLocks noGrp="1"/>
          </p:cNvGraphicFramePr>
          <p:nvPr/>
        </p:nvGraphicFramePr>
        <p:xfrm>
          <a:off x="2328863" y="3048000"/>
          <a:ext cx="6357937" cy="3627437"/>
        </p:xfrm>
        <a:graphic>
          <a:graphicData uri="http://schemas.openxmlformats.org/drawingml/2006/table">
            <a:tbl>
              <a:tblPr/>
              <a:tblGrid>
                <a:gridCol w="571500">
                  <a:extLst>
                    <a:ext uri="{9D8B030D-6E8A-4147-A177-3AD203B41FA5}">
                      <a16:colId xmlns:a16="http://schemas.microsoft.com/office/drawing/2014/main" val="20000"/>
                    </a:ext>
                  </a:extLst>
                </a:gridCol>
                <a:gridCol w="433387">
                  <a:extLst>
                    <a:ext uri="{9D8B030D-6E8A-4147-A177-3AD203B41FA5}">
                      <a16:colId xmlns:a16="http://schemas.microsoft.com/office/drawing/2014/main" val="20001"/>
                    </a:ext>
                  </a:extLst>
                </a:gridCol>
                <a:gridCol w="352425">
                  <a:extLst>
                    <a:ext uri="{9D8B030D-6E8A-4147-A177-3AD203B41FA5}">
                      <a16:colId xmlns:a16="http://schemas.microsoft.com/office/drawing/2014/main" val="20002"/>
                    </a:ext>
                  </a:extLst>
                </a:gridCol>
                <a:gridCol w="357188">
                  <a:extLst>
                    <a:ext uri="{9D8B030D-6E8A-4147-A177-3AD203B41FA5}">
                      <a16:colId xmlns:a16="http://schemas.microsoft.com/office/drawing/2014/main" val="20003"/>
                    </a:ext>
                  </a:extLst>
                </a:gridCol>
                <a:gridCol w="357187">
                  <a:extLst>
                    <a:ext uri="{9D8B030D-6E8A-4147-A177-3AD203B41FA5}">
                      <a16:colId xmlns:a16="http://schemas.microsoft.com/office/drawing/2014/main" val="20004"/>
                    </a:ext>
                  </a:extLst>
                </a:gridCol>
                <a:gridCol w="357188">
                  <a:extLst>
                    <a:ext uri="{9D8B030D-6E8A-4147-A177-3AD203B41FA5}">
                      <a16:colId xmlns:a16="http://schemas.microsoft.com/office/drawing/2014/main" val="20005"/>
                    </a:ext>
                  </a:extLst>
                </a:gridCol>
                <a:gridCol w="357187">
                  <a:extLst>
                    <a:ext uri="{9D8B030D-6E8A-4147-A177-3AD203B41FA5}">
                      <a16:colId xmlns:a16="http://schemas.microsoft.com/office/drawing/2014/main" val="20006"/>
                    </a:ext>
                  </a:extLst>
                </a:gridCol>
                <a:gridCol w="357188">
                  <a:extLst>
                    <a:ext uri="{9D8B030D-6E8A-4147-A177-3AD203B41FA5}">
                      <a16:colId xmlns:a16="http://schemas.microsoft.com/office/drawing/2014/main" val="20007"/>
                    </a:ext>
                  </a:extLst>
                </a:gridCol>
                <a:gridCol w="428625">
                  <a:extLst>
                    <a:ext uri="{9D8B030D-6E8A-4147-A177-3AD203B41FA5}">
                      <a16:colId xmlns:a16="http://schemas.microsoft.com/office/drawing/2014/main" val="20008"/>
                    </a:ext>
                  </a:extLst>
                </a:gridCol>
                <a:gridCol w="428625">
                  <a:extLst>
                    <a:ext uri="{9D8B030D-6E8A-4147-A177-3AD203B41FA5}">
                      <a16:colId xmlns:a16="http://schemas.microsoft.com/office/drawing/2014/main" val="20009"/>
                    </a:ext>
                  </a:extLst>
                </a:gridCol>
                <a:gridCol w="1143000">
                  <a:extLst>
                    <a:ext uri="{9D8B030D-6E8A-4147-A177-3AD203B41FA5}">
                      <a16:colId xmlns:a16="http://schemas.microsoft.com/office/drawing/2014/main" val="20010"/>
                    </a:ext>
                  </a:extLst>
                </a:gridCol>
                <a:gridCol w="1214437">
                  <a:extLst>
                    <a:ext uri="{9D8B030D-6E8A-4147-A177-3AD203B41FA5}">
                      <a16:colId xmlns:a16="http://schemas.microsoft.com/office/drawing/2014/main" val="20011"/>
                    </a:ext>
                  </a:extLst>
                </a:gridCol>
              </a:tblGrid>
              <a:tr h="426757">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Lucida Sans Unicode" pitchFamily="34" charset="0"/>
                          <a:cs typeface="Times New Roman" pitchFamily="18" charset="0"/>
                        </a:rPr>
                        <a:t>S1</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Lucida Sans Unicode" pitchFamily="34" charset="0"/>
                          <a:cs typeface="Times New Roman" pitchFamily="18" charset="0"/>
                        </a:rPr>
                        <a:t>S2</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Lucida Sans Unicode" pitchFamily="34" charset="0"/>
                          <a:cs typeface="Times New Roman" pitchFamily="18" charset="0"/>
                        </a:rPr>
                        <a:t>S3</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Lucida Sans Unicode" pitchFamily="34" charset="0"/>
                          <a:cs typeface="Times New Roman" pitchFamily="18" charset="0"/>
                        </a:rPr>
                        <a:t>S4</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Lucida Sans Unicode" pitchFamily="34" charset="0"/>
                          <a:cs typeface="Times New Roman" pitchFamily="18" charset="0"/>
                        </a:rPr>
                        <a:t>S5</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Lucida Sans Unicode" pitchFamily="34" charset="0"/>
                          <a:cs typeface="Times New Roman" pitchFamily="18" charset="0"/>
                        </a:rPr>
                        <a:t>S6</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Lucida Sans Unicode" pitchFamily="34" charset="0"/>
                          <a:cs typeface="Times New Roman" pitchFamily="18" charset="0"/>
                        </a:rPr>
                        <a:t>S7</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Lucida Sans Unicode" pitchFamily="34" charset="0"/>
                          <a:cs typeface="Times New Roman" pitchFamily="18" charset="0"/>
                        </a:rPr>
                        <a:t>S8</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Lucida Sans Unicode" pitchFamily="34" charset="0"/>
                          <a:cs typeface="Times New Roman" pitchFamily="18" charset="0"/>
                        </a:rPr>
                        <a:t>S9</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Lucida Sans Unicode" pitchFamily="34" charset="0"/>
                          <a:cs typeface="Times New Roman" pitchFamily="18" charset="0"/>
                        </a:rPr>
                        <a:t>Częstość przewagi</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Lucida Sans Unicode" pitchFamily="34" charset="0"/>
                          <a:cs typeface="Times New Roman" pitchFamily="18" charset="0"/>
                        </a:rPr>
                        <a:t>Waga</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lumMod val="40000"/>
                        <a:lumOff val="60000"/>
                      </a:srgbClr>
                    </a:solidFill>
                  </a:tcPr>
                </a:tc>
                <a:extLst>
                  <a:ext uri="{0D108BD9-81ED-4DB2-BD59-A6C34878D82A}">
                    <a16:rowId xmlns:a16="http://schemas.microsoft.com/office/drawing/2014/main" val="10000"/>
                  </a:ext>
                </a:extLst>
              </a:tr>
              <a:tr h="32006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bg1"/>
                          </a:solidFill>
                          <a:effectLst/>
                          <a:latin typeface="Lucida Sans Unicode" pitchFamily="34" charset="0"/>
                          <a:cs typeface="Times New Roman" pitchFamily="18" charset="0"/>
                        </a:rPr>
                        <a:t>S1</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2006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bg1"/>
                          </a:solidFill>
                          <a:effectLst/>
                          <a:latin typeface="Lucida Sans Unicode" pitchFamily="34" charset="0"/>
                          <a:cs typeface="Times New Roman" pitchFamily="18" charset="0"/>
                        </a:rPr>
                        <a:t>S2</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32006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bg1"/>
                          </a:solidFill>
                          <a:effectLst/>
                          <a:latin typeface="Lucida Sans Unicode" pitchFamily="34" charset="0"/>
                          <a:cs typeface="Times New Roman" pitchFamily="18" charset="0"/>
                        </a:rPr>
                        <a:t>S3</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32006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bg1"/>
                          </a:solidFill>
                          <a:effectLst/>
                          <a:latin typeface="Lucida Sans Unicode" pitchFamily="34" charset="0"/>
                          <a:cs typeface="Times New Roman" pitchFamily="18" charset="0"/>
                        </a:rPr>
                        <a:t>S4</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32006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bg1"/>
                          </a:solidFill>
                          <a:effectLst/>
                          <a:latin typeface="Lucida Sans Unicode" pitchFamily="34" charset="0"/>
                          <a:cs typeface="Times New Roman" pitchFamily="18" charset="0"/>
                        </a:rPr>
                        <a:t>S5</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32006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bg1"/>
                          </a:solidFill>
                          <a:effectLst/>
                          <a:latin typeface="Lucida Sans Unicode" pitchFamily="34" charset="0"/>
                          <a:cs typeface="Times New Roman" pitchFamily="18" charset="0"/>
                        </a:rPr>
                        <a:t>S6</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32006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bg1"/>
                          </a:solidFill>
                          <a:effectLst/>
                          <a:latin typeface="Lucida Sans Unicode" pitchFamily="34" charset="0"/>
                          <a:cs typeface="Times New Roman" pitchFamily="18" charset="0"/>
                        </a:rPr>
                        <a:t>S7</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32006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bg1"/>
                          </a:solidFill>
                          <a:effectLst/>
                          <a:latin typeface="Lucida Sans Unicode" pitchFamily="34" charset="0"/>
                          <a:cs typeface="Times New Roman" pitchFamily="18" charset="0"/>
                        </a:rPr>
                        <a:t>S8</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32006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bg1"/>
                          </a:solidFill>
                          <a:effectLst/>
                          <a:latin typeface="Lucida Sans Unicode" pitchFamily="34" charset="0"/>
                          <a:cs typeface="Times New Roman" pitchFamily="18" charset="0"/>
                        </a:rPr>
                        <a:t>S9</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32006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l-PL" sz="1400" b="1" i="0" u="none" strike="noStrike" cap="none" normalizeH="0" baseline="0" dirty="0" smtClean="0">
                          <a:ln>
                            <a:noFill/>
                          </a:ln>
                          <a:solidFill>
                            <a:schemeClr val="bg1"/>
                          </a:solidFill>
                          <a:effectLst/>
                          <a:latin typeface="Lucida Sans Unicode" pitchFamily="34" charset="0"/>
                          <a:cs typeface="Times New Roman" pitchFamily="18" charset="0"/>
                        </a:rPr>
                        <a:t>Suma</a:t>
                      </a:r>
                      <a:endParaRPr kumimoji="0" lang="pl-PL" sz="1400" b="0" i="0" u="none" strike="noStrike" cap="none" normalizeH="0" baseline="0" dirty="0" smtClean="0">
                        <a:ln>
                          <a:noFill/>
                        </a:ln>
                        <a:solidFill>
                          <a:schemeClr val="bg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CCCCCC"/>
                      </a:bgClr>
                    </a:patt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CCCCCC"/>
                      </a:bgClr>
                    </a:patt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CCCCCC"/>
                      </a:bgClr>
                    </a:patt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CCCCCC"/>
                      </a:bgClr>
                    </a:patt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CCCCCC"/>
                      </a:bgClr>
                    </a:patt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CCCCCC"/>
                      </a:bgClr>
                    </a:patt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CCCCCC"/>
                      </a:bgClr>
                    </a:patt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CCCCCC"/>
                      </a:bgClr>
                    </a:patt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CCCCCC"/>
                      </a:bgClr>
                    </a:patt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CCCCCC"/>
                      </a:bgClr>
                    </a:patt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pl-PL" sz="1400" b="0" i="0" u="none" strike="noStrike" cap="none" normalizeH="0" baseline="0" smtClean="0">
                        <a:ln>
                          <a:noFill/>
                        </a:ln>
                        <a:solidFill>
                          <a:schemeClr val="tx1"/>
                        </a:solidFill>
                        <a:effectLst/>
                        <a:latin typeface="Lucida Sans Unicode"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20">
                      <a:fgClr>
                        <a:srgbClr val="FFFFFF"/>
                      </a:fgClr>
                      <a:bgClr>
                        <a:srgbClr val="CCCCCC"/>
                      </a:bgClr>
                    </a:pattFill>
                  </a:tcPr>
                </a:tc>
                <a:extLst>
                  <a:ext uri="{0D108BD9-81ED-4DB2-BD59-A6C34878D82A}">
                    <a16:rowId xmlns:a16="http://schemas.microsoft.com/office/drawing/2014/main" val="10010"/>
                  </a:ext>
                </a:extLst>
              </a:tr>
            </a:tbl>
          </a:graphicData>
        </a:graphic>
      </p:graphicFrame>
      <p:sp>
        <p:nvSpPr>
          <p:cNvPr id="122" name="Prostokąt 121"/>
          <p:cNvSpPr>
            <a:spLocks noChangeArrowheads="1"/>
          </p:cNvSpPr>
          <p:nvPr/>
        </p:nvSpPr>
        <p:spPr bwMode="auto">
          <a:xfrm>
            <a:off x="3328988" y="3476625"/>
            <a:ext cx="357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a:t>
            </a:r>
          </a:p>
        </p:txBody>
      </p:sp>
      <p:sp>
        <p:nvSpPr>
          <p:cNvPr id="123" name="Prostokąt 122"/>
          <p:cNvSpPr>
            <a:spLocks noChangeArrowheads="1"/>
          </p:cNvSpPr>
          <p:nvPr/>
        </p:nvSpPr>
        <p:spPr bwMode="auto">
          <a:xfrm>
            <a:off x="3686175" y="3476625"/>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a:t>
            </a:r>
          </a:p>
        </p:txBody>
      </p:sp>
      <p:sp>
        <p:nvSpPr>
          <p:cNvPr id="124" name="Prostokąt 123"/>
          <p:cNvSpPr>
            <a:spLocks noChangeArrowheads="1"/>
          </p:cNvSpPr>
          <p:nvPr/>
        </p:nvSpPr>
        <p:spPr bwMode="auto">
          <a:xfrm>
            <a:off x="4043363" y="3476625"/>
            <a:ext cx="357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a:t>
            </a:r>
          </a:p>
        </p:txBody>
      </p:sp>
      <p:sp>
        <p:nvSpPr>
          <p:cNvPr id="125" name="Prostokąt 124"/>
          <p:cNvSpPr>
            <a:spLocks noChangeArrowheads="1"/>
          </p:cNvSpPr>
          <p:nvPr/>
        </p:nvSpPr>
        <p:spPr bwMode="auto">
          <a:xfrm>
            <a:off x="4400550" y="3476625"/>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a:t>
            </a:r>
          </a:p>
        </p:txBody>
      </p:sp>
      <p:sp>
        <p:nvSpPr>
          <p:cNvPr id="126" name="Prostokąt 125"/>
          <p:cNvSpPr>
            <a:spLocks noChangeArrowheads="1"/>
          </p:cNvSpPr>
          <p:nvPr/>
        </p:nvSpPr>
        <p:spPr bwMode="auto">
          <a:xfrm>
            <a:off x="4757738" y="3476625"/>
            <a:ext cx="357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a:t>
            </a:r>
          </a:p>
        </p:txBody>
      </p:sp>
      <p:sp>
        <p:nvSpPr>
          <p:cNvPr id="127" name="Prostokąt 126"/>
          <p:cNvSpPr>
            <a:spLocks noChangeArrowheads="1"/>
          </p:cNvSpPr>
          <p:nvPr/>
        </p:nvSpPr>
        <p:spPr bwMode="auto">
          <a:xfrm>
            <a:off x="5114925" y="3476625"/>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a:t>
            </a:r>
          </a:p>
        </p:txBody>
      </p:sp>
      <p:sp>
        <p:nvSpPr>
          <p:cNvPr id="128" name="Prostokąt 127"/>
          <p:cNvSpPr>
            <a:spLocks noChangeArrowheads="1"/>
          </p:cNvSpPr>
          <p:nvPr/>
        </p:nvSpPr>
        <p:spPr bwMode="auto">
          <a:xfrm>
            <a:off x="5472113" y="3476625"/>
            <a:ext cx="428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a:t>
            </a:r>
          </a:p>
        </p:txBody>
      </p:sp>
      <p:sp>
        <p:nvSpPr>
          <p:cNvPr id="129" name="Prostokąt 128"/>
          <p:cNvSpPr>
            <a:spLocks noChangeArrowheads="1"/>
          </p:cNvSpPr>
          <p:nvPr/>
        </p:nvSpPr>
        <p:spPr bwMode="auto">
          <a:xfrm>
            <a:off x="5900738" y="3476625"/>
            <a:ext cx="428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a:t>
            </a:r>
          </a:p>
        </p:txBody>
      </p:sp>
      <p:sp>
        <p:nvSpPr>
          <p:cNvPr id="130" name="Prostokąt 129"/>
          <p:cNvSpPr>
            <a:spLocks noChangeArrowheads="1"/>
          </p:cNvSpPr>
          <p:nvPr/>
        </p:nvSpPr>
        <p:spPr bwMode="auto">
          <a:xfrm>
            <a:off x="6329363" y="3476625"/>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8 </a:t>
            </a:r>
          </a:p>
        </p:txBody>
      </p:sp>
      <p:grpSp>
        <p:nvGrpSpPr>
          <p:cNvPr id="131" name="Grupa 74"/>
          <p:cNvGrpSpPr>
            <a:grpSpLocks/>
          </p:cNvGrpSpPr>
          <p:nvPr/>
        </p:nvGrpSpPr>
        <p:grpSpPr bwMode="auto">
          <a:xfrm>
            <a:off x="3686175" y="3811588"/>
            <a:ext cx="3786188" cy="2236787"/>
            <a:chOff x="2714612" y="2906909"/>
            <a:chExt cx="3786214" cy="2236603"/>
          </a:xfrm>
        </p:grpSpPr>
        <p:sp>
          <p:nvSpPr>
            <p:cNvPr id="132" name="Prostokąt 36"/>
            <p:cNvSpPr>
              <a:spLocks noChangeArrowheads="1"/>
            </p:cNvSpPr>
            <p:nvPr/>
          </p:nvSpPr>
          <p:spPr bwMode="auto">
            <a:xfrm>
              <a:off x="2714612" y="2906909"/>
              <a:ext cx="357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133" name="Prostokąt 37"/>
            <p:cNvSpPr>
              <a:spLocks noChangeArrowheads="1"/>
            </p:cNvSpPr>
            <p:nvPr/>
          </p:nvSpPr>
          <p:spPr bwMode="auto">
            <a:xfrm>
              <a:off x="3071802" y="2906909"/>
              <a:ext cx="357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134" name="Prostokąt 38"/>
            <p:cNvSpPr>
              <a:spLocks noChangeArrowheads="1"/>
            </p:cNvSpPr>
            <p:nvPr/>
          </p:nvSpPr>
          <p:spPr bwMode="auto">
            <a:xfrm>
              <a:off x="3428992" y="2906909"/>
              <a:ext cx="357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135" name="Prostokąt 39"/>
            <p:cNvSpPr>
              <a:spLocks noChangeArrowheads="1"/>
            </p:cNvSpPr>
            <p:nvPr/>
          </p:nvSpPr>
          <p:spPr bwMode="auto">
            <a:xfrm>
              <a:off x="3786182" y="2906909"/>
              <a:ext cx="357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136" name="Prostokąt 40"/>
            <p:cNvSpPr>
              <a:spLocks noChangeArrowheads="1"/>
            </p:cNvSpPr>
            <p:nvPr/>
          </p:nvSpPr>
          <p:spPr bwMode="auto">
            <a:xfrm>
              <a:off x="4143372" y="2906909"/>
              <a:ext cx="357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137" name="Prostokąt 41"/>
            <p:cNvSpPr>
              <a:spLocks noChangeArrowheads="1"/>
            </p:cNvSpPr>
            <p:nvPr/>
          </p:nvSpPr>
          <p:spPr bwMode="auto">
            <a:xfrm>
              <a:off x="4500562" y="2906909"/>
              <a:ext cx="4286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138" name="Prostokąt 43"/>
            <p:cNvSpPr>
              <a:spLocks noChangeArrowheads="1"/>
            </p:cNvSpPr>
            <p:nvPr/>
          </p:nvSpPr>
          <p:spPr bwMode="auto">
            <a:xfrm>
              <a:off x="4929190" y="2906909"/>
              <a:ext cx="4286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139" name="Prostokąt 44"/>
            <p:cNvSpPr>
              <a:spLocks noChangeArrowheads="1"/>
            </p:cNvSpPr>
            <p:nvPr/>
          </p:nvSpPr>
          <p:spPr bwMode="auto">
            <a:xfrm>
              <a:off x="3071802" y="3214686"/>
              <a:ext cx="357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140" name="Prostokąt 45"/>
            <p:cNvSpPr>
              <a:spLocks noChangeArrowheads="1"/>
            </p:cNvSpPr>
            <p:nvPr/>
          </p:nvSpPr>
          <p:spPr bwMode="auto">
            <a:xfrm>
              <a:off x="3428992" y="3214686"/>
              <a:ext cx="357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141" name="Prostokąt 47"/>
            <p:cNvSpPr>
              <a:spLocks noChangeArrowheads="1"/>
            </p:cNvSpPr>
            <p:nvPr/>
          </p:nvSpPr>
          <p:spPr bwMode="auto">
            <a:xfrm>
              <a:off x="3786182" y="3214686"/>
              <a:ext cx="357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142" name="Prostokąt 48"/>
            <p:cNvSpPr>
              <a:spLocks noChangeArrowheads="1"/>
            </p:cNvSpPr>
            <p:nvPr/>
          </p:nvSpPr>
          <p:spPr bwMode="auto">
            <a:xfrm>
              <a:off x="4143372" y="3214686"/>
              <a:ext cx="357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143" name="Prostokąt 49"/>
            <p:cNvSpPr>
              <a:spLocks noChangeArrowheads="1"/>
            </p:cNvSpPr>
            <p:nvPr/>
          </p:nvSpPr>
          <p:spPr bwMode="auto">
            <a:xfrm>
              <a:off x="4500562" y="3214686"/>
              <a:ext cx="4286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144" name="Prostokąt 50"/>
            <p:cNvSpPr>
              <a:spLocks noChangeArrowheads="1"/>
            </p:cNvSpPr>
            <p:nvPr/>
          </p:nvSpPr>
          <p:spPr bwMode="auto">
            <a:xfrm>
              <a:off x="4929190" y="3214686"/>
              <a:ext cx="4286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145" name="Prostokąt 51"/>
            <p:cNvSpPr>
              <a:spLocks noChangeArrowheads="1"/>
            </p:cNvSpPr>
            <p:nvPr/>
          </p:nvSpPr>
          <p:spPr bwMode="auto">
            <a:xfrm>
              <a:off x="3428992" y="3549851"/>
              <a:ext cx="357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146" name="Prostokąt 52"/>
            <p:cNvSpPr>
              <a:spLocks noChangeArrowheads="1"/>
            </p:cNvSpPr>
            <p:nvPr/>
          </p:nvSpPr>
          <p:spPr bwMode="auto">
            <a:xfrm>
              <a:off x="3786182" y="3549851"/>
              <a:ext cx="357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147" name="Prostokąt 53"/>
            <p:cNvSpPr>
              <a:spLocks noChangeArrowheads="1"/>
            </p:cNvSpPr>
            <p:nvPr/>
          </p:nvSpPr>
          <p:spPr bwMode="auto">
            <a:xfrm>
              <a:off x="4143372" y="3549851"/>
              <a:ext cx="357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148" name="Prostokąt 54"/>
            <p:cNvSpPr>
              <a:spLocks noChangeArrowheads="1"/>
            </p:cNvSpPr>
            <p:nvPr/>
          </p:nvSpPr>
          <p:spPr bwMode="auto">
            <a:xfrm>
              <a:off x="4500562" y="3549851"/>
              <a:ext cx="4286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149" name="Prostokąt 55"/>
            <p:cNvSpPr>
              <a:spLocks noChangeArrowheads="1"/>
            </p:cNvSpPr>
            <p:nvPr/>
          </p:nvSpPr>
          <p:spPr bwMode="auto">
            <a:xfrm>
              <a:off x="4929190" y="3549851"/>
              <a:ext cx="4286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150" name="Prostokąt 57"/>
            <p:cNvSpPr>
              <a:spLocks noChangeArrowheads="1"/>
            </p:cNvSpPr>
            <p:nvPr/>
          </p:nvSpPr>
          <p:spPr bwMode="auto">
            <a:xfrm>
              <a:off x="3786182" y="3857628"/>
              <a:ext cx="357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151" name="Prostokąt 58"/>
            <p:cNvSpPr>
              <a:spLocks noChangeArrowheads="1"/>
            </p:cNvSpPr>
            <p:nvPr/>
          </p:nvSpPr>
          <p:spPr bwMode="auto">
            <a:xfrm>
              <a:off x="4143372" y="3857628"/>
              <a:ext cx="357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152" name="Prostokąt 59"/>
            <p:cNvSpPr>
              <a:spLocks noChangeArrowheads="1"/>
            </p:cNvSpPr>
            <p:nvPr/>
          </p:nvSpPr>
          <p:spPr bwMode="auto">
            <a:xfrm>
              <a:off x="4500562" y="3857628"/>
              <a:ext cx="4286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153" name="Prostokąt 60"/>
            <p:cNvSpPr>
              <a:spLocks noChangeArrowheads="1"/>
            </p:cNvSpPr>
            <p:nvPr/>
          </p:nvSpPr>
          <p:spPr bwMode="auto">
            <a:xfrm>
              <a:off x="4929190" y="3857628"/>
              <a:ext cx="4286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154" name="Prostokąt 61"/>
            <p:cNvSpPr>
              <a:spLocks noChangeArrowheads="1"/>
            </p:cNvSpPr>
            <p:nvPr/>
          </p:nvSpPr>
          <p:spPr bwMode="auto">
            <a:xfrm>
              <a:off x="4143372" y="4192793"/>
              <a:ext cx="357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155" name="Prostokąt 62"/>
            <p:cNvSpPr>
              <a:spLocks noChangeArrowheads="1"/>
            </p:cNvSpPr>
            <p:nvPr/>
          </p:nvSpPr>
          <p:spPr bwMode="auto">
            <a:xfrm>
              <a:off x="4500562" y="4192793"/>
              <a:ext cx="4286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156" name="Prostokąt 63"/>
            <p:cNvSpPr>
              <a:spLocks noChangeArrowheads="1"/>
            </p:cNvSpPr>
            <p:nvPr/>
          </p:nvSpPr>
          <p:spPr bwMode="auto">
            <a:xfrm>
              <a:off x="4929190" y="4192793"/>
              <a:ext cx="4286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157" name="Prostokąt 64"/>
            <p:cNvSpPr>
              <a:spLocks noChangeArrowheads="1"/>
            </p:cNvSpPr>
            <p:nvPr/>
          </p:nvSpPr>
          <p:spPr bwMode="auto">
            <a:xfrm>
              <a:off x="4500562" y="4500570"/>
              <a:ext cx="4286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158" name="Prostokąt 65"/>
            <p:cNvSpPr>
              <a:spLocks noChangeArrowheads="1"/>
            </p:cNvSpPr>
            <p:nvPr/>
          </p:nvSpPr>
          <p:spPr bwMode="auto">
            <a:xfrm>
              <a:off x="4929190" y="4500570"/>
              <a:ext cx="4286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159" name="Prostokąt 66"/>
            <p:cNvSpPr>
              <a:spLocks noChangeArrowheads="1"/>
            </p:cNvSpPr>
            <p:nvPr/>
          </p:nvSpPr>
          <p:spPr bwMode="auto">
            <a:xfrm>
              <a:off x="4929190" y="4835735"/>
              <a:ext cx="4286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X </a:t>
              </a:r>
            </a:p>
          </p:txBody>
        </p:sp>
        <p:sp>
          <p:nvSpPr>
            <p:cNvPr id="160" name="Prostokąt 67"/>
            <p:cNvSpPr>
              <a:spLocks noChangeArrowheads="1"/>
            </p:cNvSpPr>
            <p:nvPr/>
          </p:nvSpPr>
          <p:spPr bwMode="auto">
            <a:xfrm>
              <a:off x="5357818" y="2906909"/>
              <a:ext cx="11430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7</a:t>
              </a:r>
            </a:p>
          </p:txBody>
        </p:sp>
        <p:sp>
          <p:nvSpPr>
            <p:cNvPr id="161" name="Prostokąt 68"/>
            <p:cNvSpPr>
              <a:spLocks noChangeArrowheads="1"/>
            </p:cNvSpPr>
            <p:nvPr/>
          </p:nvSpPr>
          <p:spPr bwMode="auto">
            <a:xfrm>
              <a:off x="5357818" y="3214686"/>
              <a:ext cx="11430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6</a:t>
              </a:r>
            </a:p>
          </p:txBody>
        </p:sp>
        <p:sp>
          <p:nvSpPr>
            <p:cNvPr id="162" name="Prostokąt 69"/>
            <p:cNvSpPr>
              <a:spLocks noChangeArrowheads="1"/>
            </p:cNvSpPr>
            <p:nvPr/>
          </p:nvSpPr>
          <p:spPr bwMode="auto">
            <a:xfrm>
              <a:off x="5357818" y="3549851"/>
              <a:ext cx="11430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5</a:t>
              </a:r>
            </a:p>
          </p:txBody>
        </p:sp>
        <p:sp>
          <p:nvSpPr>
            <p:cNvPr id="163" name="Prostokąt 70"/>
            <p:cNvSpPr>
              <a:spLocks noChangeArrowheads="1"/>
            </p:cNvSpPr>
            <p:nvPr/>
          </p:nvSpPr>
          <p:spPr bwMode="auto">
            <a:xfrm>
              <a:off x="5357818" y="3857628"/>
              <a:ext cx="11430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4</a:t>
              </a:r>
            </a:p>
          </p:txBody>
        </p:sp>
        <p:sp>
          <p:nvSpPr>
            <p:cNvPr id="164" name="Prostokąt 71"/>
            <p:cNvSpPr>
              <a:spLocks noChangeArrowheads="1"/>
            </p:cNvSpPr>
            <p:nvPr/>
          </p:nvSpPr>
          <p:spPr bwMode="auto">
            <a:xfrm>
              <a:off x="5357818" y="4192793"/>
              <a:ext cx="11430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3</a:t>
              </a:r>
            </a:p>
          </p:txBody>
        </p:sp>
        <p:sp>
          <p:nvSpPr>
            <p:cNvPr id="165" name="Prostokąt 72"/>
            <p:cNvSpPr>
              <a:spLocks noChangeArrowheads="1"/>
            </p:cNvSpPr>
            <p:nvPr/>
          </p:nvSpPr>
          <p:spPr bwMode="auto">
            <a:xfrm>
              <a:off x="5357818" y="4500570"/>
              <a:ext cx="11430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2</a:t>
              </a:r>
            </a:p>
          </p:txBody>
        </p:sp>
        <p:sp>
          <p:nvSpPr>
            <p:cNvPr id="166" name="Prostokąt 73"/>
            <p:cNvSpPr>
              <a:spLocks noChangeArrowheads="1"/>
            </p:cNvSpPr>
            <p:nvPr/>
          </p:nvSpPr>
          <p:spPr bwMode="auto">
            <a:xfrm>
              <a:off x="5357818" y="4835735"/>
              <a:ext cx="11430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1</a:t>
              </a:r>
            </a:p>
          </p:txBody>
        </p:sp>
      </p:grpSp>
      <p:sp>
        <p:nvSpPr>
          <p:cNvPr id="167" name="Prostokąt 166"/>
          <p:cNvSpPr>
            <a:spLocks noChangeArrowheads="1"/>
          </p:cNvSpPr>
          <p:nvPr/>
        </p:nvSpPr>
        <p:spPr bwMode="auto">
          <a:xfrm>
            <a:off x="6329363" y="6383338"/>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b="1" smtClean="0">
                <a:solidFill>
                  <a:srgbClr val="000000"/>
                </a:solidFill>
                <a:latin typeface="Lucida Sans Unicode" panose="020B0602030504020204" pitchFamily="34" charset="0"/>
                <a:cs typeface="Times New Roman" panose="02020603050405020304" pitchFamily="18" charset="0"/>
              </a:rPr>
              <a:t>36</a:t>
            </a:r>
            <a:r>
              <a:rPr lang="pl-PL" altLang="pl-PL" sz="1400" smtClean="0">
                <a:solidFill>
                  <a:srgbClr val="000000"/>
                </a:solidFill>
                <a:latin typeface="Lucida Sans Unicode" panose="020B0602030504020204" pitchFamily="34" charset="0"/>
                <a:cs typeface="Times New Roman" panose="02020603050405020304" pitchFamily="18" charset="0"/>
              </a:rPr>
              <a:t> </a:t>
            </a:r>
          </a:p>
        </p:txBody>
      </p:sp>
      <p:sp>
        <p:nvSpPr>
          <p:cNvPr id="168" name="Prostokąt 167"/>
          <p:cNvSpPr>
            <a:spLocks noChangeArrowheads="1"/>
          </p:cNvSpPr>
          <p:nvPr/>
        </p:nvSpPr>
        <p:spPr bwMode="auto">
          <a:xfrm>
            <a:off x="7472363" y="3476625"/>
            <a:ext cx="1214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0,222</a:t>
            </a:r>
          </a:p>
        </p:txBody>
      </p:sp>
      <p:grpSp>
        <p:nvGrpSpPr>
          <p:cNvPr id="169" name="Grupa 86"/>
          <p:cNvGrpSpPr>
            <a:grpSpLocks/>
          </p:cNvGrpSpPr>
          <p:nvPr/>
        </p:nvGrpSpPr>
        <p:grpSpPr bwMode="auto">
          <a:xfrm>
            <a:off x="7472363" y="3811588"/>
            <a:ext cx="1214437" cy="2879725"/>
            <a:chOff x="6500826" y="2906909"/>
            <a:chExt cx="1214446" cy="2879545"/>
          </a:xfrm>
        </p:grpSpPr>
        <p:sp>
          <p:nvSpPr>
            <p:cNvPr id="170" name="Prostokąt 77"/>
            <p:cNvSpPr>
              <a:spLocks noChangeArrowheads="1"/>
            </p:cNvSpPr>
            <p:nvPr/>
          </p:nvSpPr>
          <p:spPr bwMode="auto">
            <a:xfrm>
              <a:off x="6500826" y="2906909"/>
              <a:ext cx="12144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0,194</a:t>
              </a:r>
            </a:p>
          </p:txBody>
        </p:sp>
        <p:sp>
          <p:nvSpPr>
            <p:cNvPr id="171" name="Prostokąt 78"/>
            <p:cNvSpPr>
              <a:spLocks noChangeArrowheads="1"/>
            </p:cNvSpPr>
            <p:nvPr/>
          </p:nvSpPr>
          <p:spPr bwMode="auto">
            <a:xfrm>
              <a:off x="6500826" y="3214686"/>
              <a:ext cx="12144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0,167</a:t>
              </a:r>
            </a:p>
          </p:txBody>
        </p:sp>
        <p:sp>
          <p:nvSpPr>
            <p:cNvPr id="172" name="Prostokąt 79"/>
            <p:cNvSpPr>
              <a:spLocks noChangeArrowheads="1"/>
            </p:cNvSpPr>
            <p:nvPr/>
          </p:nvSpPr>
          <p:spPr bwMode="auto">
            <a:xfrm>
              <a:off x="6500826" y="3549851"/>
              <a:ext cx="12144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0,139</a:t>
              </a:r>
            </a:p>
          </p:txBody>
        </p:sp>
        <p:sp>
          <p:nvSpPr>
            <p:cNvPr id="173" name="Prostokąt 80"/>
            <p:cNvSpPr>
              <a:spLocks noChangeArrowheads="1"/>
            </p:cNvSpPr>
            <p:nvPr/>
          </p:nvSpPr>
          <p:spPr bwMode="auto">
            <a:xfrm>
              <a:off x="6500826" y="3857628"/>
              <a:ext cx="12144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0,111</a:t>
              </a:r>
            </a:p>
          </p:txBody>
        </p:sp>
        <p:sp>
          <p:nvSpPr>
            <p:cNvPr id="174" name="Prostokąt 81"/>
            <p:cNvSpPr>
              <a:spLocks noChangeArrowheads="1"/>
            </p:cNvSpPr>
            <p:nvPr/>
          </p:nvSpPr>
          <p:spPr bwMode="auto">
            <a:xfrm>
              <a:off x="6500826" y="4192793"/>
              <a:ext cx="12144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0,083</a:t>
              </a:r>
            </a:p>
          </p:txBody>
        </p:sp>
        <p:sp>
          <p:nvSpPr>
            <p:cNvPr id="175" name="Prostokąt 82"/>
            <p:cNvSpPr>
              <a:spLocks noChangeArrowheads="1"/>
            </p:cNvSpPr>
            <p:nvPr/>
          </p:nvSpPr>
          <p:spPr bwMode="auto">
            <a:xfrm>
              <a:off x="6500826" y="4500570"/>
              <a:ext cx="12144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0,056</a:t>
              </a:r>
            </a:p>
          </p:txBody>
        </p:sp>
        <p:sp>
          <p:nvSpPr>
            <p:cNvPr id="176" name="Prostokąt 83"/>
            <p:cNvSpPr>
              <a:spLocks noChangeArrowheads="1"/>
            </p:cNvSpPr>
            <p:nvPr/>
          </p:nvSpPr>
          <p:spPr bwMode="auto">
            <a:xfrm>
              <a:off x="6500826" y="4835735"/>
              <a:ext cx="12144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0,028</a:t>
              </a:r>
            </a:p>
          </p:txBody>
        </p:sp>
        <p:sp>
          <p:nvSpPr>
            <p:cNvPr id="177" name="Prostokąt 84"/>
            <p:cNvSpPr>
              <a:spLocks noChangeArrowheads="1"/>
            </p:cNvSpPr>
            <p:nvPr/>
          </p:nvSpPr>
          <p:spPr bwMode="auto">
            <a:xfrm>
              <a:off x="6500826" y="5143512"/>
              <a:ext cx="12144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smtClean="0">
                  <a:solidFill>
                    <a:srgbClr val="000000"/>
                  </a:solidFill>
                  <a:latin typeface="Lucida Sans Unicode" panose="020B0602030504020204" pitchFamily="34" charset="0"/>
                  <a:cs typeface="Times New Roman" panose="02020603050405020304" pitchFamily="18" charset="0"/>
                </a:rPr>
                <a:t>0,00</a:t>
              </a:r>
            </a:p>
          </p:txBody>
        </p:sp>
        <p:sp>
          <p:nvSpPr>
            <p:cNvPr id="178" name="Prostokąt 85"/>
            <p:cNvSpPr>
              <a:spLocks noChangeArrowheads="1"/>
            </p:cNvSpPr>
            <p:nvPr/>
          </p:nvSpPr>
          <p:spPr bwMode="auto">
            <a:xfrm>
              <a:off x="6500826" y="5478677"/>
              <a:ext cx="12144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pl-PL" altLang="pl-PL" sz="1400" b="1" smtClean="0">
                  <a:solidFill>
                    <a:srgbClr val="000000"/>
                  </a:solidFill>
                  <a:latin typeface="Lucida Sans Unicode" panose="020B0602030504020204" pitchFamily="34" charset="0"/>
                  <a:cs typeface="Times New Roman" panose="02020603050405020304" pitchFamily="18" charset="0"/>
                </a:rPr>
                <a:t>1,00</a:t>
              </a:r>
            </a:p>
          </p:txBody>
        </p:sp>
      </p:grpSp>
    </p:spTree>
    <p:extLst>
      <p:ext uri="{BB962C8B-B14F-4D97-AF65-F5344CB8AC3E}">
        <p14:creationId xmlns:p14="http://schemas.microsoft.com/office/powerpoint/2010/main" val="388194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
                                        </p:tgtEl>
                                        <p:attrNameLst>
                                          <p:attrName>style.visibility</p:attrName>
                                        </p:attrNameLst>
                                      </p:cBhvr>
                                      <p:to>
                                        <p:strVal val="visible"/>
                                      </p:to>
                                    </p:set>
                                    <p:animEffect transition="in" filter="fade">
                                      <p:cBhvr>
                                        <p:cTn id="10" dur="500"/>
                                        <p:tgtEl>
                                          <p:spTgt spid="1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3"/>
                                        </p:tgtEl>
                                        <p:attrNameLst>
                                          <p:attrName>style.visibility</p:attrName>
                                        </p:attrNameLst>
                                      </p:cBhvr>
                                      <p:to>
                                        <p:strVal val="visible"/>
                                      </p:to>
                                    </p:set>
                                    <p:animEffect transition="in" filter="fade">
                                      <p:cBhvr>
                                        <p:cTn id="13" dur="500"/>
                                        <p:tgtEl>
                                          <p:spTgt spid="1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4"/>
                                        </p:tgtEl>
                                        <p:attrNameLst>
                                          <p:attrName>style.visibility</p:attrName>
                                        </p:attrNameLst>
                                      </p:cBhvr>
                                      <p:to>
                                        <p:strVal val="visible"/>
                                      </p:to>
                                    </p:set>
                                    <p:animEffect transition="in" filter="fade">
                                      <p:cBhvr>
                                        <p:cTn id="16" dur="500"/>
                                        <p:tgtEl>
                                          <p:spTgt spid="1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5"/>
                                        </p:tgtEl>
                                        <p:attrNameLst>
                                          <p:attrName>style.visibility</p:attrName>
                                        </p:attrNameLst>
                                      </p:cBhvr>
                                      <p:to>
                                        <p:strVal val="visible"/>
                                      </p:to>
                                    </p:set>
                                    <p:animEffect transition="in" filter="fade">
                                      <p:cBhvr>
                                        <p:cTn id="19" dur="500"/>
                                        <p:tgtEl>
                                          <p:spTgt spid="1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6"/>
                                        </p:tgtEl>
                                        <p:attrNameLst>
                                          <p:attrName>style.visibility</p:attrName>
                                        </p:attrNameLst>
                                      </p:cBhvr>
                                      <p:to>
                                        <p:strVal val="visible"/>
                                      </p:to>
                                    </p:set>
                                    <p:animEffect transition="in" filter="fade">
                                      <p:cBhvr>
                                        <p:cTn id="22" dur="500"/>
                                        <p:tgtEl>
                                          <p:spTgt spid="1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7"/>
                                        </p:tgtEl>
                                        <p:attrNameLst>
                                          <p:attrName>style.visibility</p:attrName>
                                        </p:attrNameLst>
                                      </p:cBhvr>
                                      <p:to>
                                        <p:strVal val="visible"/>
                                      </p:to>
                                    </p:set>
                                    <p:animEffect transition="in" filter="fade">
                                      <p:cBhvr>
                                        <p:cTn id="25" dur="500"/>
                                        <p:tgtEl>
                                          <p:spTgt spid="1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8"/>
                                        </p:tgtEl>
                                        <p:attrNameLst>
                                          <p:attrName>style.visibility</p:attrName>
                                        </p:attrNameLst>
                                      </p:cBhvr>
                                      <p:to>
                                        <p:strVal val="visible"/>
                                      </p:to>
                                    </p:set>
                                    <p:animEffect transition="in" filter="fade">
                                      <p:cBhvr>
                                        <p:cTn id="28" dur="500"/>
                                        <p:tgtEl>
                                          <p:spTgt spid="1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9"/>
                                        </p:tgtEl>
                                        <p:attrNameLst>
                                          <p:attrName>style.visibility</p:attrName>
                                        </p:attrNameLst>
                                      </p:cBhvr>
                                      <p:to>
                                        <p:strVal val="visible"/>
                                      </p:to>
                                    </p:set>
                                    <p:animEffect transition="in" filter="fade">
                                      <p:cBhvr>
                                        <p:cTn id="31" dur="500"/>
                                        <p:tgtEl>
                                          <p:spTgt spid="1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0"/>
                                        </p:tgtEl>
                                        <p:attrNameLst>
                                          <p:attrName>style.visibility</p:attrName>
                                        </p:attrNameLst>
                                      </p:cBhvr>
                                      <p:to>
                                        <p:strVal val="visible"/>
                                      </p:to>
                                    </p:set>
                                    <p:animEffect transition="in" filter="fade">
                                      <p:cBhvr>
                                        <p:cTn id="34" dur="500"/>
                                        <p:tgtEl>
                                          <p:spTgt spid="130"/>
                                        </p:tgtEl>
                                      </p:cBhvr>
                                    </p:animEffect>
                                  </p:childTnLst>
                                </p:cTn>
                              </p:par>
                              <p:par>
                                <p:cTn id="35" presetID="10" presetClass="entr" presetSubtype="0" fill="hold" nodeType="withEffect">
                                  <p:stCondLst>
                                    <p:cond delay="0"/>
                                  </p:stCondLst>
                                  <p:childTnLst>
                                    <p:set>
                                      <p:cBhvr>
                                        <p:cTn id="36" dur="1" fill="hold">
                                          <p:stCondLst>
                                            <p:cond delay="0"/>
                                          </p:stCondLst>
                                        </p:cTn>
                                        <p:tgtEl>
                                          <p:spTgt spid="131"/>
                                        </p:tgtEl>
                                        <p:attrNameLst>
                                          <p:attrName>style.visibility</p:attrName>
                                        </p:attrNameLst>
                                      </p:cBhvr>
                                      <p:to>
                                        <p:strVal val="visible"/>
                                      </p:to>
                                    </p:set>
                                    <p:animEffect transition="in" filter="fade">
                                      <p:cBhvr>
                                        <p:cTn id="37" dur="500"/>
                                        <p:tgtEl>
                                          <p:spTgt spid="1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7"/>
                                        </p:tgtEl>
                                        <p:attrNameLst>
                                          <p:attrName>style.visibility</p:attrName>
                                        </p:attrNameLst>
                                      </p:cBhvr>
                                      <p:to>
                                        <p:strVal val="visible"/>
                                      </p:to>
                                    </p:set>
                                    <p:animEffect transition="in" filter="fade">
                                      <p:cBhvr>
                                        <p:cTn id="40" dur="500"/>
                                        <p:tgtEl>
                                          <p:spTgt spid="16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8"/>
                                        </p:tgtEl>
                                        <p:attrNameLst>
                                          <p:attrName>style.visibility</p:attrName>
                                        </p:attrNameLst>
                                      </p:cBhvr>
                                      <p:to>
                                        <p:strVal val="visible"/>
                                      </p:to>
                                    </p:set>
                                    <p:animEffect transition="in" filter="fade">
                                      <p:cBhvr>
                                        <p:cTn id="43" dur="500"/>
                                        <p:tgtEl>
                                          <p:spTgt spid="168"/>
                                        </p:tgtEl>
                                      </p:cBhvr>
                                    </p:animEffect>
                                  </p:childTnLst>
                                </p:cTn>
                              </p:par>
                              <p:par>
                                <p:cTn id="44" presetID="10" presetClass="entr" presetSubtype="0" fill="hold" nodeType="withEffect">
                                  <p:stCondLst>
                                    <p:cond delay="0"/>
                                  </p:stCondLst>
                                  <p:childTnLst>
                                    <p:set>
                                      <p:cBhvr>
                                        <p:cTn id="45" dur="1" fill="hold">
                                          <p:stCondLst>
                                            <p:cond delay="0"/>
                                          </p:stCondLst>
                                        </p:cTn>
                                        <p:tgtEl>
                                          <p:spTgt spid="169"/>
                                        </p:tgtEl>
                                        <p:attrNameLst>
                                          <p:attrName>style.visibility</p:attrName>
                                        </p:attrNameLst>
                                      </p:cBhvr>
                                      <p:to>
                                        <p:strVal val="visible"/>
                                      </p:to>
                                    </p:set>
                                    <p:animEffect transition="in" filter="fade">
                                      <p:cBhvr>
                                        <p:cTn id="46"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23" grpId="0"/>
      <p:bldP spid="124" grpId="0"/>
      <p:bldP spid="125" grpId="0"/>
      <p:bldP spid="126" grpId="0"/>
      <p:bldP spid="127" grpId="0"/>
      <p:bldP spid="128" grpId="0"/>
      <p:bldP spid="129" grpId="0"/>
      <p:bldP spid="130" grpId="0"/>
      <p:bldP spid="167" grpId="0"/>
      <p:bldP spid="1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zawartości 2"/>
          <p:cNvSpPr>
            <a:spLocks noGrp="1"/>
          </p:cNvSpPr>
          <p:nvPr>
            <p:ph idx="4294967295"/>
          </p:nvPr>
        </p:nvSpPr>
        <p:spPr bwMode="auto">
          <a:xfrm>
            <a:off x="0" y="1143000"/>
            <a:ext cx="8829675"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173038" indent="-173038" algn="just" eaLnBrk="1" hangingPunct="1">
              <a:buFontTx/>
              <a:buNone/>
            </a:pPr>
            <a:r>
              <a:rPr lang="pl-PL" altLang="pl-PL" sz="2000" smtClean="0"/>
              <a:t>	Etapem bezpośrednio poprzedzającym proces wstępnej selekcji ofert i oferentów, jest określenie podstawowych zasad ich oceny: </a:t>
            </a:r>
          </a:p>
        </p:txBody>
      </p:sp>
      <p:sp>
        <p:nvSpPr>
          <p:cNvPr id="8196"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a:t>WSTĘPNA SELEKCJA OFERT I OFERENTÓW</a:t>
            </a:r>
          </a:p>
        </p:txBody>
      </p:sp>
      <p:sp>
        <p:nvSpPr>
          <p:cNvPr id="7" name="Symbol zastępczy zawartości 2"/>
          <p:cNvSpPr txBox="1">
            <a:spLocks/>
          </p:cNvSpPr>
          <p:nvPr/>
        </p:nvSpPr>
        <p:spPr bwMode="auto">
          <a:xfrm>
            <a:off x="0" y="1828800"/>
            <a:ext cx="8763000" cy="685800"/>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sz="2000" dirty="0">
                <a:latin typeface="Arial" charset="0"/>
                <a:cs typeface="Arial" charset="0"/>
              </a:rPr>
              <a:t>należy wybrać ofertę najkorzystniejszą na podstawie kryteriów oceny ofert, określonych w specyfikacji istotnych warunków zamówienia,</a:t>
            </a:r>
            <a:endParaRPr lang="pl-PL" sz="2000" kern="0" dirty="0">
              <a:latin typeface="+mn-lt"/>
              <a:cs typeface="Arial" charset="0"/>
            </a:endParaRPr>
          </a:p>
        </p:txBody>
      </p:sp>
      <p:sp>
        <p:nvSpPr>
          <p:cNvPr id="8" name="Symbol zastępczy zawartości 2"/>
          <p:cNvSpPr txBox="1">
            <a:spLocks/>
          </p:cNvSpPr>
          <p:nvPr/>
        </p:nvSpPr>
        <p:spPr bwMode="auto">
          <a:xfrm>
            <a:off x="0" y="2590800"/>
            <a:ext cx="8763000" cy="1295400"/>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sz="2000" dirty="0">
                <a:latin typeface="Arial" charset="0"/>
                <a:cs typeface="Arial" charset="0"/>
              </a:rPr>
              <a:t>podstawowymi kryteriami oceny są cena, jakość, funkcjonalność, parametry techniczne, zastosowanie najlepszych dostępnych technologii w zakresie ekologicznym, koszty eksploatacji, serwis oraz termin wykonania zamówienia,</a:t>
            </a:r>
            <a:endParaRPr lang="pl-PL" sz="2000" kern="0" dirty="0">
              <a:latin typeface="+mn-lt"/>
              <a:cs typeface="Arial" charset="0"/>
            </a:endParaRPr>
          </a:p>
        </p:txBody>
      </p:sp>
      <p:sp>
        <p:nvSpPr>
          <p:cNvPr id="9" name="Symbol zastępczy zawartości 2"/>
          <p:cNvSpPr txBox="1">
            <a:spLocks/>
          </p:cNvSpPr>
          <p:nvPr/>
        </p:nvSpPr>
        <p:spPr bwMode="auto">
          <a:xfrm>
            <a:off x="0" y="3962400"/>
            <a:ext cx="8763000" cy="990600"/>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sz="2000" dirty="0">
                <a:latin typeface="Arial" charset="0"/>
                <a:cs typeface="Arial" charset="0"/>
              </a:rPr>
              <a:t>należy pamiętać, że kryteria oceny ofert nie mogą dotyczyć właściwości dostawcy, a w szczególności jego wiarygodności ekonomicznej, technicznej lub finansowej.</a:t>
            </a:r>
            <a:endParaRPr lang="pl-PL" sz="2000" kern="0" dirty="0">
              <a:latin typeface="+mn-lt"/>
              <a:cs typeface="Arial" charset="0"/>
            </a:endParaRPr>
          </a:p>
        </p:txBody>
      </p:sp>
    </p:spTree>
    <p:extLst>
      <p:ext uri="{BB962C8B-B14F-4D97-AF65-F5344CB8AC3E}">
        <p14:creationId xmlns:p14="http://schemas.microsoft.com/office/powerpoint/2010/main" val="1670690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zawartości 2"/>
          <p:cNvSpPr>
            <a:spLocks noGrp="1"/>
          </p:cNvSpPr>
          <p:nvPr>
            <p:ph idx="4294967295"/>
          </p:nvPr>
        </p:nvSpPr>
        <p:spPr bwMode="auto">
          <a:xfrm>
            <a:off x="0" y="1143000"/>
            <a:ext cx="8829675"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173038" indent="-173038" algn="just" eaLnBrk="1" hangingPunct="1">
              <a:buFontTx/>
              <a:buNone/>
            </a:pPr>
            <a:r>
              <a:rPr lang="pl-PL" altLang="pl-PL" sz="2000" smtClean="0"/>
              <a:t>	Wybór odpowiedniego dostawcy jest gwarantem niezawodności realizowanych dostaw materiałów. W metodzie punktowej wyróżnia się takie etapy postępowania jak: </a:t>
            </a:r>
          </a:p>
        </p:txBody>
      </p:sp>
      <p:sp>
        <p:nvSpPr>
          <p:cNvPr id="10244"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a:t>METODY KWALIFIKACJI DOSTAWCÓW</a:t>
            </a:r>
          </a:p>
        </p:txBody>
      </p:sp>
      <p:sp>
        <p:nvSpPr>
          <p:cNvPr id="7" name="Symbol zastępczy zawartości 2"/>
          <p:cNvSpPr txBox="1">
            <a:spLocks/>
          </p:cNvSpPr>
          <p:nvPr/>
        </p:nvSpPr>
        <p:spPr bwMode="auto">
          <a:xfrm>
            <a:off x="0" y="2133600"/>
            <a:ext cx="8763000" cy="685800"/>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sz="2000" dirty="0">
                <a:latin typeface="Arial" charset="0"/>
                <a:cs typeface="Arial" charset="0"/>
              </a:rPr>
              <a:t>ustalenie podstawowych kryteriów wyboru i cech mierzalnych (parametrów), które stanowią podstawę ich kwantyfikowania,</a:t>
            </a:r>
            <a:endParaRPr lang="pl-PL" sz="2000" kern="0" dirty="0">
              <a:latin typeface="+mn-lt"/>
              <a:cs typeface="Arial" charset="0"/>
            </a:endParaRPr>
          </a:p>
        </p:txBody>
      </p:sp>
      <p:sp>
        <p:nvSpPr>
          <p:cNvPr id="8" name="Symbol zastępczy zawartości 2"/>
          <p:cNvSpPr txBox="1">
            <a:spLocks/>
          </p:cNvSpPr>
          <p:nvPr/>
        </p:nvSpPr>
        <p:spPr bwMode="auto">
          <a:xfrm>
            <a:off x="0" y="2895600"/>
            <a:ext cx="8763000" cy="762000"/>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sz="2000" dirty="0">
                <a:latin typeface="Arial" charset="0"/>
                <a:cs typeface="Arial" charset="0"/>
              </a:rPr>
              <a:t>dokonanie ustaleń dotyczących zasad punktacji dla poszczególnych kryteriów, jak również ich cech mierzalnych,</a:t>
            </a:r>
            <a:endParaRPr lang="pl-PL" sz="2000" kern="0" dirty="0">
              <a:latin typeface="+mn-lt"/>
              <a:cs typeface="Arial" charset="0"/>
            </a:endParaRPr>
          </a:p>
        </p:txBody>
      </p:sp>
      <p:sp>
        <p:nvSpPr>
          <p:cNvPr id="9" name="Symbol zastępczy zawartości 2"/>
          <p:cNvSpPr txBox="1">
            <a:spLocks/>
          </p:cNvSpPr>
          <p:nvPr/>
        </p:nvSpPr>
        <p:spPr bwMode="auto">
          <a:xfrm>
            <a:off x="0" y="4419600"/>
            <a:ext cx="8763000" cy="685800"/>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sz="2000" dirty="0">
                <a:latin typeface="Arial" charset="0"/>
                <a:cs typeface="Arial" charset="0"/>
              </a:rPr>
              <a:t>obliczenie liczby punktów, które zostały uzyskane przez poszczególne przedsiębiorstwa,</a:t>
            </a:r>
            <a:endParaRPr lang="pl-PL" sz="2000" kern="0" dirty="0">
              <a:latin typeface="+mn-lt"/>
              <a:cs typeface="Arial" charset="0"/>
            </a:endParaRPr>
          </a:p>
        </p:txBody>
      </p:sp>
      <p:sp>
        <p:nvSpPr>
          <p:cNvPr id="10" name="Symbol zastępczy zawartości 2"/>
          <p:cNvSpPr txBox="1">
            <a:spLocks/>
          </p:cNvSpPr>
          <p:nvPr/>
        </p:nvSpPr>
        <p:spPr bwMode="auto">
          <a:xfrm>
            <a:off x="0" y="3657600"/>
            <a:ext cx="8763000" cy="762000"/>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sz="2000" dirty="0">
                <a:latin typeface="Arial" charset="0"/>
                <a:cs typeface="Arial" charset="0"/>
              </a:rPr>
              <a:t>ewentualne wprowadzenie wag dla kryteriów i parametrów, w celu zidentyfikowania ich ważności dla danego przedsiębiorstwa,</a:t>
            </a:r>
            <a:endParaRPr lang="pl-PL" sz="2000" kern="0" dirty="0">
              <a:latin typeface="+mn-lt"/>
              <a:cs typeface="Arial" charset="0"/>
            </a:endParaRPr>
          </a:p>
        </p:txBody>
      </p:sp>
      <p:sp>
        <p:nvSpPr>
          <p:cNvPr id="11" name="Symbol zastępczy zawartości 2"/>
          <p:cNvSpPr txBox="1">
            <a:spLocks/>
          </p:cNvSpPr>
          <p:nvPr/>
        </p:nvSpPr>
        <p:spPr bwMode="auto">
          <a:xfrm>
            <a:off x="0" y="5181600"/>
            <a:ext cx="8763000" cy="457200"/>
          </a:xfrm>
          <a:prstGeom prst="rect">
            <a:avLst/>
          </a:prstGeom>
          <a:noFill/>
          <a:ln>
            <a:miter lim="800000"/>
            <a:headEnd/>
            <a:tailEnd/>
          </a:ln>
        </p:spPr>
        <p:txBody>
          <a:bodyPr/>
          <a:lstStyle/>
          <a:p>
            <a:pPr marL="725488" lvl="1" indent="-498475" eaLnBrk="0" hangingPunct="0">
              <a:spcBef>
                <a:spcPct val="20000"/>
              </a:spcBef>
              <a:buFont typeface="Wingdings" pitchFamily="2" charset="2"/>
              <a:buChar char="§"/>
              <a:defRPr/>
            </a:pPr>
            <a:r>
              <a:rPr lang="pl-PL" sz="2000" dirty="0">
                <a:latin typeface="Arial" charset="0"/>
                <a:cs typeface="Arial" charset="0"/>
              </a:rPr>
              <a:t>dokonanie wyboru dostawcy.</a:t>
            </a:r>
            <a:endParaRPr lang="pl-PL" sz="2000" kern="0" dirty="0">
              <a:latin typeface="+mn-lt"/>
              <a:cs typeface="Arial" charset="0"/>
            </a:endParaRPr>
          </a:p>
        </p:txBody>
      </p:sp>
      <p:sp>
        <p:nvSpPr>
          <p:cNvPr id="12" name="Rectangle 3"/>
          <p:cNvSpPr>
            <a:spLocks noChangeArrowheads="1"/>
          </p:cNvSpPr>
          <p:nvPr/>
        </p:nvSpPr>
        <p:spPr bwMode="auto">
          <a:xfrm>
            <a:off x="533400" y="3214688"/>
            <a:ext cx="8001000" cy="1928812"/>
          </a:xfrm>
          <a:prstGeom prst="rect">
            <a:avLst/>
          </a:prstGeom>
          <a:solidFill>
            <a:schemeClr val="bg1"/>
          </a:solidFill>
          <a:ln w="9525">
            <a:solidFill>
              <a:schemeClr val="accent1"/>
            </a:solidFill>
            <a:miter lim="800000"/>
            <a:headEnd/>
            <a:tailEnd/>
          </a:ln>
          <a:effectLst>
            <a:outerShdw blurRad="50800" dist="38100" dir="5400000" algn="t" rotWithShape="0">
              <a:prstClr val="black">
                <a:alpha val="40000"/>
              </a:prstClr>
            </a:outerShdw>
          </a:effectLst>
        </p:spPr>
        <p:txBody>
          <a:bodyPr lIns="0" tIns="0" rIns="0" bIns="0" anchor="ctr"/>
          <a:lstStyle/>
          <a:p>
            <a:pPr marL="95250" algn="ctr" fontAlgn="auto">
              <a:spcBef>
                <a:spcPts val="0"/>
              </a:spcBef>
              <a:spcAft>
                <a:spcPts val="0"/>
              </a:spcAft>
              <a:defRPr/>
            </a:pPr>
            <a:r>
              <a:rPr lang="pl-PL" sz="2400" i="1" dirty="0">
                <a:solidFill>
                  <a:schemeClr val="tx2"/>
                </a:solidFill>
                <a:latin typeface="+mj-lt"/>
              </a:rPr>
              <a:t>Metoda punktowa jest najczęściej stosowaną metodą </a:t>
            </a:r>
          </a:p>
          <a:p>
            <a:pPr marL="95250" algn="ctr" fontAlgn="auto">
              <a:spcBef>
                <a:spcPts val="0"/>
              </a:spcBef>
              <a:spcAft>
                <a:spcPts val="0"/>
              </a:spcAft>
              <a:defRPr/>
            </a:pPr>
            <a:r>
              <a:rPr lang="pl-PL" sz="2400" i="1" dirty="0">
                <a:solidFill>
                  <a:schemeClr val="tx2"/>
                </a:solidFill>
                <a:latin typeface="+mj-lt"/>
              </a:rPr>
              <a:t>w doborze dostawców. Ocena dostawców i ich wybór może zostać ujęta w formie tabelarycznej lub graficznej</a:t>
            </a:r>
            <a:endParaRPr lang="pl-PL" sz="1600" dirty="0">
              <a:solidFill>
                <a:schemeClr val="tx2"/>
              </a:solidFill>
              <a:latin typeface="Arial" charset="0"/>
            </a:endParaRPr>
          </a:p>
        </p:txBody>
      </p:sp>
    </p:spTree>
    <p:extLst>
      <p:ext uri="{BB962C8B-B14F-4D97-AF65-F5344CB8AC3E}">
        <p14:creationId xmlns:p14="http://schemas.microsoft.com/office/powerpoint/2010/main" val="1878924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zawartości 2"/>
          <p:cNvSpPr>
            <a:spLocks noGrp="1"/>
          </p:cNvSpPr>
          <p:nvPr>
            <p:ph idx="4294967295"/>
          </p:nvPr>
        </p:nvSpPr>
        <p:spPr bwMode="auto">
          <a:xfrm>
            <a:off x="0" y="1143000"/>
            <a:ext cx="8829675" cy="1295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173038" indent="-173038" algn="just" eaLnBrk="1" hangingPunct="1">
              <a:buFontTx/>
              <a:buNone/>
            </a:pPr>
            <a:r>
              <a:rPr lang="pl-PL" altLang="pl-PL" sz="2000" smtClean="0"/>
              <a:t>	Metoda graficzna polega na przedstawieniu stopnia konkurencyjności ocenianych dostawców, na płaszczyźnie która jest diagramem (nazywany również wykresem radarowym). Na płaszczyznę nanoszone są poszczególne kryteria i parametry oceny. </a:t>
            </a:r>
          </a:p>
        </p:txBody>
      </p:sp>
      <p:sp>
        <p:nvSpPr>
          <p:cNvPr id="11268" name="Text Box 6"/>
          <p:cNvSpPr txBox="1">
            <a:spLocks noChangeArrowheads="1"/>
          </p:cNvSpPr>
          <p:nvPr/>
        </p:nvSpPr>
        <p:spPr bwMode="auto">
          <a:xfrm>
            <a:off x="152400" y="533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l-PL" altLang="pl-PL"/>
              <a:t>METODY KWALIFIKACJI DOSTAWCÓW</a:t>
            </a:r>
          </a:p>
        </p:txBody>
      </p:sp>
      <p:pic>
        <p:nvPicPr>
          <p:cNvPr id="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2357438"/>
            <a:ext cx="3763962"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Łącznik prosty 6"/>
          <p:cNvCxnSpPr/>
          <p:nvPr/>
        </p:nvCxnSpPr>
        <p:spPr>
          <a:xfrm rot="5400000">
            <a:off x="4892675" y="4179888"/>
            <a:ext cx="4073525" cy="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Łącznik prosty 10"/>
          <p:cNvCxnSpPr/>
          <p:nvPr/>
        </p:nvCxnSpPr>
        <p:spPr>
          <a:xfrm flipV="1">
            <a:off x="4929188" y="4143375"/>
            <a:ext cx="3906837" cy="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Prostokąt 15"/>
          <p:cNvSpPr>
            <a:spLocks noChangeArrowheads="1"/>
          </p:cNvSpPr>
          <p:nvPr/>
        </p:nvSpPr>
        <p:spPr bwMode="auto">
          <a:xfrm>
            <a:off x="7500938" y="3071813"/>
            <a:ext cx="1393825" cy="5476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15000"/>
              </a:lnSpc>
            </a:pPr>
            <a:r>
              <a:rPr lang="pl-PL" altLang="pl-PL" sz="2800">
                <a:latin typeface="Times New Roman" panose="02020603050405020304" pitchFamily="18" charset="0"/>
                <a:ea typeface="Calibri" panose="020F0502020204030204" pitchFamily="34" charset="0"/>
                <a:cs typeface="Times New Roman" panose="02020603050405020304" pitchFamily="18" charset="0"/>
              </a:rPr>
              <a:t>Jakość</a:t>
            </a:r>
          </a:p>
        </p:txBody>
      </p:sp>
      <p:sp>
        <p:nvSpPr>
          <p:cNvPr id="17" name="Prostokąt 16"/>
          <p:cNvSpPr>
            <a:spLocks noChangeArrowheads="1"/>
          </p:cNvSpPr>
          <p:nvPr/>
        </p:nvSpPr>
        <p:spPr bwMode="auto">
          <a:xfrm>
            <a:off x="7643813" y="4643438"/>
            <a:ext cx="1125537" cy="5476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15000"/>
              </a:lnSpc>
            </a:pPr>
            <a:r>
              <a:rPr lang="pl-PL" altLang="pl-PL" sz="2800">
                <a:latin typeface="Times New Roman" panose="02020603050405020304" pitchFamily="18" charset="0"/>
                <a:ea typeface="Calibri" panose="020F0502020204030204" pitchFamily="34" charset="0"/>
                <a:cs typeface="Times New Roman" panose="02020603050405020304" pitchFamily="18" charset="0"/>
              </a:rPr>
              <a:t>Cena</a:t>
            </a:r>
          </a:p>
        </p:txBody>
      </p:sp>
      <p:sp>
        <p:nvSpPr>
          <p:cNvPr id="18" name="Prostokąt 17"/>
          <p:cNvSpPr>
            <a:spLocks noChangeArrowheads="1"/>
          </p:cNvSpPr>
          <p:nvPr/>
        </p:nvSpPr>
        <p:spPr bwMode="auto">
          <a:xfrm>
            <a:off x="4857750" y="4429125"/>
            <a:ext cx="1658938" cy="10826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15000"/>
              </a:lnSpc>
            </a:pPr>
            <a:r>
              <a:rPr lang="pl-PL" altLang="pl-PL" sz="2800">
                <a:latin typeface="Times New Roman" panose="02020603050405020304" pitchFamily="18" charset="0"/>
                <a:ea typeface="Calibri" panose="020F0502020204030204" pitchFamily="34" charset="0"/>
                <a:cs typeface="Times New Roman" panose="02020603050405020304" pitchFamily="18" charset="0"/>
              </a:rPr>
              <a:t>Terminy dostaw</a:t>
            </a:r>
          </a:p>
        </p:txBody>
      </p:sp>
      <p:sp>
        <p:nvSpPr>
          <p:cNvPr id="19" name="Prostokąt 18"/>
          <p:cNvSpPr>
            <a:spLocks noChangeArrowheads="1"/>
          </p:cNvSpPr>
          <p:nvPr/>
        </p:nvSpPr>
        <p:spPr bwMode="auto">
          <a:xfrm>
            <a:off x="4786313" y="2928938"/>
            <a:ext cx="1857375" cy="10826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15000"/>
              </a:lnSpc>
            </a:pPr>
            <a:r>
              <a:rPr lang="pl-PL" altLang="pl-PL" sz="2800">
                <a:latin typeface="Times New Roman" panose="02020603050405020304" pitchFamily="18" charset="0"/>
                <a:ea typeface="Calibri" panose="020F0502020204030204" pitchFamily="34" charset="0"/>
                <a:cs typeface="Times New Roman" panose="02020603050405020304" pitchFamily="18" charset="0"/>
              </a:rPr>
              <a:t>Dodatkowe usługi</a:t>
            </a:r>
          </a:p>
        </p:txBody>
      </p:sp>
      <p:sp>
        <p:nvSpPr>
          <p:cNvPr id="20" name="Symbol zastępczy zawartości 2"/>
          <p:cNvSpPr>
            <a:spLocks noGrp="1"/>
          </p:cNvSpPr>
          <p:nvPr>
            <p:ph idx="4294967295"/>
          </p:nvPr>
        </p:nvSpPr>
        <p:spPr bwMode="auto">
          <a:xfrm>
            <a:off x="0" y="1143000"/>
            <a:ext cx="8829675" cy="167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173038" indent="-173038" algn="just" eaLnBrk="1" hangingPunct="1">
              <a:buFontTx/>
              <a:buNone/>
            </a:pPr>
            <a:r>
              <a:rPr lang="pl-PL" altLang="pl-PL" sz="2000" dirty="0" smtClean="0"/>
              <a:t>	Najniższa (najgorsza) ocena znajduje się najbliżej środka okręgu, a im dalej środka tym wyższe oceny są ulokowane. Biorąc pod uwagę 4 kryteria, oceny dostawcy dokonuje się w następujący sposób: każda ćwiartka reprezentuje jedno kryterium, rozwinięte o parametry, którym zostały przypisane wagi. </a:t>
            </a:r>
          </a:p>
        </p:txBody>
      </p:sp>
      <p:graphicFrame>
        <p:nvGraphicFramePr>
          <p:cNvPr id="21" name="Tabela 20"/>
          <p:cNvGraphicFramePr>
            <a:graphicFrameLocks noGrp="1"/>
          </p:cNvGraphicFramePr>
          <p:nvPr/>
        </p:nvGraphicFramePr>
        <p:xfrm>
          <a:off x="504825" y="2892425"/>
          <a:ext cx="3000375" cy="3341994"/>
        </p:xfrm>
        <a:graphic>
          <a:graphicData uri="http://schemas.openxmlformats.org/drawingml/2006/table">
            <a:tbl>
              <a:tblPr/>
              <a:tblGrid>
                <a:gridCol w="1339563">
                  <a:extLst>
                    <a:ext uri="{9D8B030D-6E8A-4147-A177-3AD203B41FA5}">
                      <a16:colId xmlns:a16="http://schemas.microsoft.com/office/drawing/2014/main" val="20000"/>
                    </a:ext>
                  </a:extLst>
                </a:gridCol>
                <a:gridCol w="1660812">
                  <a:extLst>
                    <a:ext uri="{9D8B030D-6E8A-4147-A177-3AD203B41FA5}">
                      <a16:colId xmlns:a16="http://schemas.microsoft.com/office/drawing/2014/main" val="20001"/>
                    </a:ext>
                  </a:extLst>
                </a:gridCol>
              </a:tblGrid>
              <a:tr h="350357">
                <a:tc>
                  <a:txBody>
                    <a:bodyPr/>
                    <a:lstStyle/>
                    <a:p>
                      <a:pPr algn="ctr">
                        <a:lnSpc>
                          <a:spcPct val="115000"/>
                        </a:lnSpc>
                        <a:spcAft>
                          <a:spcPts val="0"/>
                        </a:spcAft>
                      </a:pPr>
                      <a:r>
                        <a:rPr lang="pl-PL" sz="1400" b="1" dirty="0">
                          <a:latin typeface="+mj-lt"/>
                          <a:ea typeface="Calibri"/>
                          <a:cs typeface="Times New Roman" pitchFamily="18" charset="0"/>
                        </a:rPr>
                        <a:t>Kryterium</a:t>
                      </a:r>
                      <a:endParaRPr lang="pl-PL" sz="1400" dirty="0">
                        <a:latin typeface="+mj-lt"/>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400" b="1">
                          <a:latin typeface="+mj-lt"/>
                          <a:ea typeface="Calibri"/>
                          <a:cs typeface="Times New Roman" pitchFamily="18" charset="0"/>
                        </a:rPr>
                        <a:t>Parametr</a:t>
                      </a:r>
                      <a:endParaRPr lang="pl-PL" sz="1400">
                        <a:latin typeface="+mj-lt"/>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35990">
                <a:tc>
                  <a:txBody>
                    <a:bodyPr/>
                    <a:lstStyle/>
                    <a:p>
                      <a:pPr>
                        <a:lnSpc>
                          <a:spcPct val="115000"/>
                        </a:lnSpc>
                        <a:spcAft>
                          <a:spcPts val="0"/>
                        </a:spcAft>
                      </a:pPr>
                      <a:r>
                        <a:rPr lang="pl-PL" sz="1400" dirty="0">
                          <a:latin typeface="+mj-lt"/>
                          <a:ea typeface="Calibri"/>
                          <a:cs typeface="Times New Roman" pitchFamily="18" charset="0"/>
                        </a:rPr>
                        <a:t>Jakość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400" dirty="0" smtClean="0">
                          <a:latin typeface="+mj-lt"/>
                          <a:ea typeface="Calibri"/>
                          <a:cs typeface="Times New Roman" pitchFamily="18" charset="0"/>
                        </a:rPr>
                        <a:t>Parametr 1</a:t>
                      </a:r>
                    </a:p>
                    <a:p>
                      <a:pPr>
                        <a:lnSpc>
                          <a:spcPct val="115000"/>
                        </a:lnSpc>
                        <a:spcAft>
                          <a:spcPts val="0"/>
                        </a:spcAft>
                      </a:pPr>
                      <a:r>
                        <a:rPr lang="pl-PL" sz="1400" dirty="0" smtClean="0">
                          <a:latin typeface="+mj-lt"/>
                          <a:ea typeface="Calibri"/>
                          <a:cs typeface="Times New Roman" pitchFamily="18" charset="0"/>
                        </a:rPr>
                        <a:t>Parametr </a:t>
                      </a:r>
                      <a:r>
                        <a:rPr lang="pl-PL" sz="1400" dirty="0">
                          <a:latin typeface="+mj-lt"/>
                          <a:ea typeface="Calibri"/>
                          <a:cs typeface="Times New Roman" pitchFamily="18" charset="0"/>
                        </a:rPr>
                        <a:t>2</a:t>
                      </a:r>
                    </a:p>
                    <a:p>
                      <a:pPr>
                        <a:lnSpc>
                          <a:spcPct val="115000"/>
                        </a:lnSpc>
                        <a:spcAft>
                          <a:spcPts val="0"/>
                        </a:spcAft>
                      </a:pPr>
                      <a:r>
                        <a:rPr lang="pl-PL" sz="1400" dirty="0">
                          <a:latin typeface="+mj-lt"/>
                          <a:ea typeface="Calibri"/>
                          <a:cs typeface="Times New Roman" pitchFamily="18" charset="0"/>
                        </a:rPr>
                        <a:t>Parametr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35990">
                <a:tc>
                  <a:txBody>
                    <a:bodyPr/>
                    <a:lstStyle/>
                    <a:p>
                      <a:pPr>
                        <a:lnSpc>
                          <a:spcPct val="115000"/>
                        </a:lnSpc>
                        <a:spcAft>
                          <a:spcPts val="0"/>
                        </a:spcAft>
                      </a:pPr>
                      <a:r>
                        <a:rPr lang="pl-PL" sz="1400">
                          <a:latin typeface="+mj-lt"/>
                          <a:ea typeface="Calibri"/>
                          <a:cs typeface="Times New Roman" pitchFamily="18" charset="0"/>
                        </a:rPr>
                        <a:t>Cena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400" dirty="0">
                          <a:latin typeface="+mj-lt"/>
                          <a:ea typeface="Calibri"/>
                          <a:cs typeface="Times New Roman" pitchFamily="18" charset="0"/>
                        </a:rPr>
                        <a:t>Parametr 4</a:t>
                      </a:r>
                    </a:p>
                    <a:p>
                      <a:pPr>
                        <a:lnSpc>
                          <a:spcPct val="115000"/>
                        </a:lnSpc>
                        <a:spcAft>
                          <a:spcPts val="0"/>
                        </a:spcAft>
                      </a:pPr>
                      <a:r>
                        <a:rPr lang="pl-PL" sz="1400" dirty="0">
                          <a:latin typeface="+mj-lt"/>
                          <a:ea typeface="Calibri"/>
                          <a:cs typeface="Times New Roman" pitchFamily="18" charset="0"/>
                        </a:rPr>
                        <a:t>Parametr 5</a:t>
                      </a:r>
                    </a:p>
                    <a:p>
                      <a:pPr>
                        <a:lnSpc>
                          <a:spcPct val="115000"/>
                        </a:lnSpc>
                        <a:spcAft>
                          <a:spcPts val="0"/>
                        </a:spcAft>
                      </a:pPr>
                      <a:r>
                        <a:rPr lang="pl-PL" sz="1400" dirty="0">
                          <a:latin typeface="+mj-lt"/>
                          <a:ea typeface="Calibri"/>
                          <a:cs typeface="Times New Roman" pitchFamily="18" charset="0"/>
                        </a:rPr>
                        <a:t>Parametr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35990">
                <a:tc>
                  <a:txBody>
                    <a:bodyPr/>
                    <a:lstStyle/>
                    <a:p>
                      <a:pPr>
                        <a:lnSpc>
                          <a:spcPct val="115000"/>
                        </a:lnSpc>
                        <a:spcAft>
                          <a:spcPts val="0"/>
                        </a:spcAft>
                      </a:pPr>
                      <a:r>
                        <a:rPr lang="pl-PL" sz="1400">
                          <a:latin typeface="+mj-lt"/>
                          <a:ea typeface="Calibri"/>
                          <a:cs typeface="Times New Roman" pitchFamily="18" charset="0"/>
                        </a:rPr>
                        <a:t>Terminy dostaw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400" dirty="0">
                          <a:latin typeface="+mj-lt"/>
                          <a:ea typeface="Calibri"/>
                          <a:cs typeface="Times New Roman" pitchFamily="18" charset="0"/>
                        </a:rPr>
                        <a:t>Parametr 7</a:t>
                      </a:r>
                    </a:p>
                    <a:p>
                      <a:pPr>
                        <a:lnSpc>
                          <a:spcPct val="115000"/>
                        </a:lnSpc>
                        <a:spcAft>
                          <a:spcPts val="0"/>
                        </a:spcAft>
                      </a:pPr>
                      <a:r>
                        <a:rPr lang="pl-PL" sz="1400" dirty="0">
                          <a:latin typeface="+mj-lt"/>
                          <a:ea typeface="Calibri"/>
                          <a:cs typeface="Times New Roman" pitchFamily="18" charset="0"/>
                        </a:rPr>
                        <a:t>Parametr 8</a:t>
                      </a:r>
                    </a:p>
                    <a:p>
                      <a:pPr>
                        <a:lnSpc>
                          <a:spcPct val="115000"/>
                        </a:lnSpc>
                        <a:spcAft>
                          <a:spcPts val="0"/>
                        </a:spcAft>
                      </a:pPr>
                      <a:r>
                        <a:rPr lang="pl-PL" sz="1400" dirty="0">
                          <a:latin typeface="+mj-lt"/>
                          <a:ea typeface="Calibri"/>
                          <a:cs typeface="Times New Roman" pitchFamily="18" charset="0"/>
                        </a:rPr>
                        <a:t>Parametr 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83361">
                <a:tc>
                  <a:txBody>
                    <a:bodyPr/>
                    <a:lstStyle/>
                    <a:p>
                      <a:pPr>
                        <a:lnSpc>
                          <a:spcPct val="115000"/>
                        </a:lnSpc>
                        <a:spcAft>
                          <a:spcPts val="0"/>
                        </a:spcAft>
                      </a:pPr>
                      <a:r>
                        <a:rPr lang="pl-PL" sz="1400" dirty="0">
                          <a:latin typeface="+mj-lt"/>
                          <a:ea typeface="Calibri"/>
                          <a:cs typeface="Times New Roman" pitchFamily="18" charset="0"/>
                        </a:rPr>
                        <a:t>Dodatkowe usługi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400" dirty="0" smtClean="0">
                          <a:latin typeface="+mj-lt"/>
                          <a:ea typeface="Calibri"/>
                          <a:cs typeface="Times New Roman" pitchFamily="18" charset="0"/>
                        </a:rPr>
                        <a:t>Parametr 10</a:t>
                      </a:r>
                    </a:p>
                    <a:p>
                      <a:pPr>
                        <a:lnSpc>
                          <a:spcPct val="115000"/>
                        </a:lnSpc>
                        <a:spcAft>
                          <a:spcPts val="0"/>
                        </a:spcAft>
                      </a:pPr>
                      <a:r>
                        <a:rPr lang="pl-PL" sz="1400" dirty="0" smtClean="0">
                          <a:latin typeface="+mj-lt"/>
                          <a:ea typeface="Calibri"/>
                          <a:cs typeface="Times New Roman" pitchFamily="18" charset="0"/>
                        </a:rPr>
                        <a:t>Parametr 11</a:t>
                      </a:r>
                    </a:p>
                    <a:p>
                      <a:pPr>
                        <a:lnSpc>
                          <a:spcPct val="115000"/>
                        </a:lnSpc>
                        <a:spcAft>
                          <a:spcPts val="0"/>
                        </a:spcAft>
                      </a:pPr>
                      <a:r>
                        <a:rPr lang="pl-PL" sz="1400" dirty="0" smtClean="0">
                          <a:latin typeface="+mj-lt"/>
                          <a:ea typeface="Calibri"/>
                          <a:cs typeface="Times New Roman" pitchFamily="18" charset="0"/>
                        </a:rPr>
                        <a:t>Parametr 12</a:t>
                      </a:r>
                      <a:endParaRPr lang="pl-PL" sz="1400" dirty="0">
                        <a:latin typeface="+mj-lt"/>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857500"/>
            <a:ext cx="5286375"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Elipsa 22"/>
          <p:cNvSpPr/>
          <p:nvPr/>
        </p:nvSpPr>
        <p:spPr>
          <a:xfrm>
            <a:off x="6310313" y="3857625"/>
            <a:ext cx="214312" cy="21431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4" name="Elipsa 23"/>
          <p:cNvSpPr/>
          <p:nvPr/>
        </p:nvSpPr>
        <p:spPr>
          <a:xfrm>
            <a:off x="6810375" y="3714750"/>
            <a:ext cx="214313" cy="21431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5" name="Elipsa 24"/>
          <p:cNvSpPr/>
          <p:nvPr/>
        </p:nvSpPr>
        <p:spPr>
          <a:xfrm>
            <a:off x="7453313" y="3929063"/>
            <a:ext cx="214312" cy="2143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6" name="Symbol zastępczy zawartości 2"/>
          <p:cNvSpPr>
            <a:spLocks noGrp="1"/>
          </p:cNvSpPr>
          <p:nvPr>
            <p:ph idx="4294967295"/>
          </p:nvPr>
        </p:nvSpPr>
        <p:spPr bwMode="auto">
          <a:xfrm>
            <a:off x="0" y="1143000"/>
            <a:ext cx="8829675"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173038" indent="-173038" algn="just" eaLnBrk="1" hangingPunct="1">
              <a:buFontTx/>
              <a:buNone/>
            </a:pPr>
            <a:r>
              <a:rPr lang="pl-PL" altLang="pl-PL" sz="2000" smtClean="0"/>
              <a:t>	Punktację nanosi się na diagram, a im większa zostaje zakreskowana powierzchnia, tym większa jest konkurencyjność ocenianego dostawcy. </a:t>
            </a:r>
          </a:p>
        </p:txBody>
      </p:sp>
      <p:pic>
        <p:nvPicPr>
          <p:cNvPr id="2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057400"/>
            <a:ext cx="4724400"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3"/>
          <p:cNvSpPr>
            <a:spLocks noChangeArrowheads="1"/>
          </p:cNvSpPr>
          <p:nvPr/>
        </p:nvSpPr>
        <p:spPr bwMode="auto">
          <a:xfrm>
            <a:off x="542925" y="3048000"/>
            <a:ext cx="8001000" cy="1928813"/>
          </a:xfrm>
          <a:prstGeom prst="rect">
            <a:avLst/>
          </a:prstGeom>
          <a:solidFill>
            <a:schemeClr val="bg1"/>
          </a:solidFill>
          <a:ln w="9525">
            <a:solidFill>
              <a:schemeClr val="accent1"/>
            </a:solidFill>
            <a:miter lim="800000"/>
            <a:headEnd/>
            <a:tailEnd/>
          </a:ln>
          <a:effectLst>
            <a:outerShdw blurRad="50800" dist="38100" dir="5400000" algn="t" rotWithShape="0">
              <a:prstClr val="black">
                <a:alpha val="40000"/>
              </a:prstClr>
            </a:outerShdw>
          </a:effectLst>
        </p:spPr>
        <p:txBody>
          <a:bodyPr lIns="0" tIns="0" rIns="0" bIns="0" anchor="ctr"/>
          <a:lstStyle/>
          <a:p>
            <a:pPr marL="95250" algn="ctr" fontAlgn="auto">
              <a:spcBef>
                <a:spcPts val="0"/>
              </a:spcBef>
              <a:spcAft>
                <a:spcPts val="0"/>
              </a:spcAft>
              <a:defRPr/>
            </a:pPr>
            <a:r>
              <a:rPr lang="pl-PL" sz="2400" i="1" dirty="0">
                <a:solidFill>
                  <a:schemeClr val="tx2"/>
                </a:solidFill>
                <a:latin typeface="+mj-lt"/>
              </a:rPr>
              <a:t>Porównując dostawców pod kątem wybranej z cech (tej najważniejszej z punktu widzenia odbiorcy) można analizować diagram odnośnie tego kryterium (odpowiedniej ćwiartki).</a:t>
            </a:r>
          </a:p>
        </p:txBody>
      </p:sp>
    </p:spTree>
    <p:extLst>
      <p:ext uri="{BB962C8B-B14F-4D97-AF65-F5344CB8AC3E}">
        <p14:creationId xmlns:p14="http://schemas.microsoft.com/office/powerpoint/2010/main" val="3658542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xit" presetSubtype="0" fill="hold" nodeType="clickEffect">
                                  <p:stCondLst>
                                    <p:cond delay="0"/>
                                  </p:stCondLst>
                                  <p:childTnLst>
                                    <p:animEffect transition="out" filter="fad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6"/>
                                        </p:tgtEl>
                                      </p:cBhvr>
                                    </p:animEffect>
                                    <p:set>
                                      <p:cBhvr>
                                        <p:cTn id="49" dur="1" fill="hold">
                                          <p:stCondLst>
                                            <p:cond delay="499"/>
                                          </p:stCondLst>
                                        </p:cTn>
                                        <p:tgtEl>
                                          <p:spTgt spid="16"/>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8"/>
                                        </p:tgtEl>
                                      </p:cBhvr>
                                    </p:animEffect>
                                    <p:set>
                                      <p:cBhvr>
                                        <p:cTn id="55" dur="1" fill="hold">
                                          <p:stCondLst>
                                            <p:cond delay="499"/>
                                          </p:stCondLst>
                                        </p:cTn>
                                        <p:tgtEl>
                                          <p:spTgt spid="18"/>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9"/>
                                        </p:tgtEl>
                                      </p:cBhvr>
                                    </p:animEffect>
                                    <p:set>
                                      <p:cBhvr>
                                        <p:cTn id="58" dur="1" fill="hold">
                                          <p:stCondLst>
                                            <p:cond delay="499"/>
                                          </p:stCondLst>
                                        </p:cTn>
                                        <p:tgtEl>
                                          <p:spTgt spid="19"/>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6146">
                                            <p:txEl>
                                              <p:pRg st="0" end="0"/>
                                            </p:txEl>
                                          </p:spTgt>
                                        </p:tgtEl>
                                      </p:cBhvr>
                                    </p:animEffect>
                                    <p:set>
                                      <p:cBhvr>
                                        <p:cTn id="61" dur="1" fill="hold">
                                          <p:stCondLst>
                                            <p:cond delay="499"/>
                                          </p:stCondLst>
                                        </p:cTn>
                                        <p:tgtEl>
                                          <p:spTgt spid="6146">
                                            <p:txEl>
                                              <p:pRg st="0" end="0"/>
                                            </p:txEl>
                                          </p:spTgt>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0">
                                            <p:txEl>
                                              <p:pRg st="0" end="0"/>
                                            </p:txEl>
                                          </p:spTgt>
                                        </p:tgtEl>
                                        <p:attrNameLst>
                                          <p:attrName>style.visibility</p:attrName>
                                        </p:attrNameLst>
                                      </p:cBhvr>
                                      <p:to>
                                        <p:strVal val="visible"/>
                                      </p:to>
                                    </p:set>
                                    <p:animEffect transition="in" filter="fade">
                                      <p:cBhvr>
                                        <p:cTn id="66" dur="500"/>
                                        <p:tgtEl>
                                          <p:spTgt spid="20">
                                            <p:txEl>
                                              <p:pRg st="0" end="0"/>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childTnLst>
                                </p:cTn>
                              </p:par>
                              <p:par>
                                <p:cTn id="72" presetID="10" presetClass="entr" presetSubtype="0" fill="hold"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500"/>
                                        <p:tgtEl>
                                          <p:spTgt spid="2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500"/>
                                        <p:tgtEl>
                                          <p:spTgt spid="25"/>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xit" presetSubtype="0" fill="hold" grpId="1" nodeType="clickEffect">
                                  <p:stCondLst>
                                    <p:cond delay="0"/>
                                  </p:stCondLst>
                                  <p:childTnLst>
                                    <p:animEffect transition="out" filter="fade">
                                      <p:cBhvr>
                                        <p:cTn id="93" dur="500"/>
                                        <p:tgtEl>
                                          <p:spTgt spid="20">
                                            <p:txEl>
                                              <p:pRg st="0" end="0"/>
                                            </p:txEl>
                                          </p:spTgt>
                                        </p:tgtEl>
                                      </p:cBhvr>
                                    </p:animEffect>
                                    <p:set>
                                      <p:cBhvr>
                                        <p:cTn id="94" dur="1" fill="hold">
                                          <p:stCondLst>
                                            <p:cond delay="499"/>
                                          </p:stCondLst>
                                        </p:cTn>
                                        <p:tgtEl>
                                          <p:spTgt spid="20">
                                            <p:txEl>
                                              <p:pRg st="0" end="0"/>
                                            </p:txEl>
                                          </p:spTgt>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21"/>
                                        </p:tgtEl>
                                      </p:cBhvr>
                                    </p:animEffect>
                                    <p:set>
                                      <p:cBhvr>
                                        <p:cTn id="97" dur="1" fill="hold">
                                          <p:stCondLst>
                                            <p:cond delay="499"/>
                                          </p:stCondLst>
                                        </p:cTn>
                                        <p:tgtEl>
                                          <p:spTgt spid="21"/>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22"/>
                                        </p:tgtEl>
                                      </p:cBhvr>
                                    </p:animEffect>
                                    <p:set>
                                      <p:cBhvr>
                                        <p:cTn id="100" dur="1" fill="hold">
                                          <p:stCondLst>
                                            <p:cond delay="499"/>
                                          </p:stCondLst>
                                        </p:cTn>
                                        <p:tgtEl>
                                          <p:spTgt spid="22"/>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23"/>
                                        </p:tgtEl>
                                      </p:cBhvr>
                                    </p:animEffect>
                                    <p:set>
                                      <p:cBhvr>
                                        <p:cTn id="103" dur="1" fill="hold">
                                          <p:stCondLst>
                                            <p:cond delay="499"/>
                                          </p:stCondLst>
                                        </p:cTn>
                                        <p:tgtEl>
                                          <p:spTgt spid="23"/>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24"/>
                                        </p:tgtEl>
                                      </p:cBhvr>
                                    </p:animEffect>
                                    <p:set>
                                      <p:cBhvr>
                                        <p:cTn id="106" dur="1" fill="hold">
                                          <p:stCondLst>
                                            <p:cond delay="499"/>
                                          </p:stCondLst>
                                        </p:cTn>
                                        <p:tgtEl>
                                          <p:spTgt spid="24"/>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25"/>
                                        </p:tgtEl>
                                      </p:cBhvr>
                                    </p:animEffect>
                                    <p:set>
                                      <p:cBhvr>
                                        <p:cTn id="109" dur="1" fill="hold">
                                          <p:stCondLst>
                                            <p:cond delay="499"/>
                                          </p:stCondLst>
                                        </p:cTn>
                                        <p:tgtEl>
                                          <p:spTgt spid="25"/>
                                        </p:tgtEl>
                                        <p:attrNameLst>
                                          <p:attrName>style.visibility</p:attrName>
                                        </p:attrNameLst>
                                      </p:cBhvr>
                                      <p:to>
                                        <p:strVal val="hidden"/>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6">
                                            <p:txEl>
                                              <p:pRg st="0" end="0"/>
                                            </p:txEl>
                                          </p:spTgt>
                                        </p:tgtEl>
                                        <p:attrNameLst>
                                          <p:attrName>style.visibility</p:attrName>
                                        </p:attrNameLst>
                                      </p:cBhvr>
                                      <p:to>
                                        <p:strVal val="visible"/>
                                      </p:to>
                                    </p:set>
                                    <p:animEffect transition="in" filter="fade">
                                      <p:cBhvr>
                                        <p:cTn id="114" dur="500"/>
                                        <p:tgtEl>
                                          <p:spTgt spid="26">
                                            <p:txEl>
                                              <p:pRg st="0" end="0"/>
                                            </p:txEl>
                                          </p:spTgt>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ntr" presetSubtype="0" fill="hold" nodeType="clickEffect">
                                  <p:stCondLst>
                                    <p:cond delay="0"/>
                                  </p:stCondLst>
                                  <p:childTnLst>
                                    <p:set>
                                      <p:cBhvr>
                                        <p:cTn id="118" dur="1" fill="hold">
                                          <p:stCondLst>
                                            <p:cond delay="0"/>
                                          </p:stCondLst>
                                        </p:cTn>
                                        <p:tgtEl>
                                          <p:spTgt spid="27"/>
                                        </p:tgtEl>
                                        <p:attrNameLst>
                                          <p:attrName>style.visibility</p:attrName>
                                        </p:attrNameLst>
                                      </p:cBhvr>
                                      <p:to>
                                        <p:strVal val="visible"/>
                                      </p:to>
                                    </p:set>
                                    <p:animEffect transition="in" filter="fade">
                                      <p:cBhvr>
                                        <p:cTn id="119" dur="500"/>
                                        <p:tgtEl>
                                          <p:spTgt spid="27"/>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3" presetClass="entr" presetSubtype="16" fill="hold" grpId="0" nodeType="clickEffect">
                                  <p:stCondLst>
                                    <p:cond delay="0"/>
                                  </p:stCondLst>
                                  <p:childTnLst>
                                    <p:set>
                                      <p:cBhvr>
                                        <p:cTn id="123" dur="1" fill="hold">
                                          <p:stCondLst>
                                            <p:cond delay="0"/>
                                          </p:stCondLst>
                                        </p:cTn>
                                        <p:tgtEl>
                                          <p:spTgt spid="28"/>
                                        </p:tgtEl>
                                        <p:attrNameLst>
                                          <p:attrName>style.visibility</p:attrName>
                                        </p:attrNameLst>
                                      </p:cBhvr>
                                      <p:to>
                                        <p:strVal val="visible"/>
                                      </p:to>
                                    </p:set>
                                    <p:anim calcmode="lin" valueType="num">
                                      <p:cBhvr>
                                        <p:cTn id="124" dur="500" fill="hold"/>
                                        <p:tgtEl>
                                          <p:spTgt spid="28"/>
                                        </p:tgtEl>
                                        <p:attrNameLst>
                                          <p:attrName>ppt_w</p:attrName>
                                        </p:attrNameLst>
                                      </p:cBhvr>
                                      <p:tavLst>
                                        <p:tav tm="0">
                                          <p:val>
                                            <p:fltVal val="0"/>
                                          </p:val>
                                        </p:tav>
                                        <p:tav tm="100000">
                                          <p:val>
                                            <p:strVal val="#ppt_w"/>
                                          </p:val>
                                        </p:tav>
                                      </p:tavLst>
                                    </p:anim>
                                    <p:anim calcmode="lin" valueType="num">
                                      <p:cBhvr>
                                        <p:cTn id="125"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P spid="16" grpId="0" animBg="1"/>
      <p:bldP spid="16" grpId="1" animBg="1"/>
      <p:bldP spid="17" grpId="0" animBg="1"/>
      <p:bldP spid="17" grpId="1" animBg="1"/>
      <p:bldP spid="18" grpId="0" animBg="1"/>
      <p:bldP spid="18" grpId="1" animBg="1"/>
      <p:bldP spid="19" grpId="0" animBg="1"/>
      <p:bldP spid="19" grpId="1" animBg="1"/>
      <p:bldP spid="20" grpId="0" build="p"/>
      <p:bldP spid="20" grpId="1" build="p"/>
      <p:bldP spid="23" grpId="0" animBg="1"/>
      <p:bldP spid="23" grpId="1" animBg="1"/>
      <p:bldP spid="24" grpId="0" animBg="1"/>
      <p:bldP spid="24" grpId="1" animBg="1"/>
      <p:bldP spid="25" grpId="0" animBg="1"/>
      <p:bldP spid="25" grpId="1" animBg="1"/>
      <p:bldP spid="26" grpId="0" build="p"/>
      <p:bldP spid="28" grpId="0" animBg="1"/>
    </p:bldLst>
  </p:timing>
</p:sld>
</file>

<file path=ppt/theme/theme1.xml><?xml version="1.0" encoding="utf-8"?>
<a:theme xmlns:a="http://schemas.openxmlformats.org/drawingml/2006/main" name="5_WSL_prezentacja_szablon (4)">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WSL_prezentacja_szablon (4)">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784</TotalTime>
  <Words>1424</Words>
  <Application>Microsoft Office PowerPoint</Application>
  <PresentationFormat>Pokaz na ekranie (4:3)</PresentationFormat>
  <Paragraphs>758</Paragraphs>
  <Slides>16</Slides>
  <Notes>14</Notes>
  <HiddenSlides>0</HiddenSlides>
  <MMClips>0</MMClips>
  <ScaleCrop>false</ScaleCrop>
  <HeadingPairs>
    <vt:vector size="6" baseType="variant">
      <vt:variant>
        <vt:lpstr>Używane czcionki</vt:lpstr>
      </vt:variant>
      <vt:variant>
        <vt:i4>7</vt:i4>
      </vt:variant>
      <vt:variant>
        <vt:lpstr>Motyw</vt:lpstr>
      </vt:variant>
      <vt:variant>
        <vt:i4>2</vt:i4>
      </vt:variant>
      <vt:variant>
        <vt:lpstr>Tytuły slajdów</vt:lpstr>
      </vt:variant>
      <vt:variant>
        <vt:i4>16</vt:i4>
      </vt:variant>
    </vt:vector>
  </HeadingPairs>
  <TitlesOfParts>
    <vt:vector size="25" baseType="lpstr">
      <vt:lpstr>Arial</vt:lpstr>
      <vt:lpstr>Arial</vt:lpstr>
      <vt:lpstr>Calibri</vt:lpstr>
      <vt:lpstr>Lucida Sans Unicode</vt:lpstr>
      <vt:lpstr>Times New Roman</vt:lpstr>
      <vt:lpstr>Wingdings</vt:lpstr>
      <vt:lpstr>Wingdings 3</vt:lpstr>
      <vt:lpstr>5_WSL_prezentacja_szablon (4)</vt:lpstr>
      <vt:lpstr>6_WSL_prezentacja_szablon (4)</vt:lpstr>
      <vt:lpstr>Projekt: „LOGISTYKA STAWIA NA TECHNIKA – podnoszenie kwalifikacji zawodowych uczniów zawodu technik logistyk poprawiające ich zdolności  do zdobycia zatrudnienia”   NUMER PROJEKTU: RPWP.08.03.01-30-0052/16</vt:lpstr>
      <vt:lpstr>KLASYFIKACJA DOSTAWCÓW</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dc:creator>
  <cp:lastModifiedBy>Adam Koliński</cp:lastModifiedBy>
  <cp:revision>25</cp:revision>
  <dcterms:created xsi:type="dcterms:W3CDTF">2017-03-23T20:52:47Z</dcterms:created>
  <dcterms:modified xsi:type="dcterms:W3CDTF">2018-11-28T10:41:49Z</dcterms:modified>
  <cp:contentStatus>Wersja ostateczna</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