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68" r:id="rId2"/>
  </p:sldMasterIdLst>
  <p:notesMasterIdLst>
    <p:notesMasterId r:id="rId22"/>
  </p:notesMasterIdLst>
  <p:sldIdLst>
    <p:sldId id="263" r:id="rId3"/>
    <p:sldId id="264" r:id="rId4"/>
    <p:sldId id="282" r:id="rId5"/>
    <p:sldId id="283" r:id="rId6"/>
    <p:sldId id="297" r:id="rId7"/>
    <p:sldId id="296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81" r:id="rId20"/>
    <p:sldId id="26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Koliński" initials="AK" lastIdx="1" clrIdx="0">
    <p:extLst>
      <p:ext uri="{19B8F6BF-5375-455C-9EA6-DF929625EA0E}">
        <p15:presenceInfo xmlns:p15="http://schemas.microsoft.com/office/powerpoint/2012/main" userId="S-1-5-21-1177238915-725345543-839522115-8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/>
              <a:t>Jak często zdarzają się nieporozumienia pomiędzy pracownikami przedsiębiorstwa?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3201-490C-B98C-EAE4B4992CD8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201-490C-B98C-EAE4B4992CD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3201-490C-B98C-EAE4B4992CD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3201-490C-B98C-EAE4B4992CD8}"/>
              </c:ext>
            </c:extLst>
          </c:dPt>
          <c:dLbls>
            <c:dLbl>
              <c:idx val="0"/>
              <c:layout>
                <c:manualLayout>
                  <c:x val="-0.1227169379901137"/>
                  <c:y val="0.1217890823583960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01-490C-B98C-EAE4B4992CD8}"/>
                </c:ext>
              </c:extLst>
            </c:dLbl>
            <c:dLbl>
              <c:idx val="1"/>
              <c:layout>
                <c:manualLayout>
                  <c:x val="-6.6953609326441621E-2"/>
                  <c:y val="-0.1527512688674182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01-490C-B98C-EAE4B4992CD8}"/>
                </c:ext>
              </c:extLst>
            </c:dLbl>
            <c:dLbl>
              <c:idx val="2"/>
              <c:layout>
                <c:manualLayout>
                  <c:x val="0.1339284736647183"/>
                  <c:y val="3.59883090323488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01-490C-B98C-EAE4B4992CD8}"/>
                </c:ext>
              </c:extLst>
            </c:dLbl>
            <c:dLbl>
              <c:idx val="3"/>
              <c:layout>
                <c:manualLayout>
                  <c:x val="8.445819272590931E-3"/>
                  <c:y val="1.22117735104461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01-490C-B98C-EAE4B4992C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analiza!$A$52:$A$55</c:f>
              <c:strCache>
                <c:ptCount val="4"/>
                <c:pt idx="0">
                  <c:v>Bardzo często (praktycznie codziennie)</c:v>
                </c:pt>
                <c:pt idx="1">
                  <c:v>Często (raz na tydzień/kilka razy w miesiącu)</c:v>
                </c:pt>
                <c:pt idx="2">
                  <c:v>Sporadycznie</c:v>
                </c:pt>
                <c:pt idx="3">
                  <c:v>Nigdy</c:v>
                </c:pt>
              </c:strCache>
            </c:strRef>
          </c:cat>
          <c:val>
            <c:numRef>
              <c:f>analiza!$C$52:$C$55</c:f>
              <c:numCache>
                <c:formatCode>0%</c:formatCode>
                <c:ptCount val="4"/>
                <c:pt idx="0">
                  <c:v>0.28181818181818308</c:v>
                </c:pt>
                <c:pt idx="1">
                  <c:v>0.33636363636363792</c:v>
                </c:pt>
                <c:pt idx="2">
                  <c:v>0.34545454545454674</c:v>
                </c:pt>
                <c:pt idx="3">
                  <c:v>3.6363636363636362E-2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01-490C-B98C-EAE4B4992C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247981122550316"/>
          <c:y val="0.30142622051563461"/>
          <c:w val="0.30176692865592442"/>
          <c:h val="0.6980619810607858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24T11:42:14.528" idx="1">
    <p:pos x="3084" y="1542"/>
    <p:text>Prezentacja opracowana w ramach LSNT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362EC-A68B-4398-BFCD-44A79805F291}" type="datetimeFigureOut">
              <a:rPr lang="pl-PL" smtClean="0"/>
              <a:t>2018-08-24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CDC0-B9DA-4FAE-A762-02A7EE7282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4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8B3DB-1853-4F64-B9E3-94379BE9D4C0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04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20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9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4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9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97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8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78415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6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6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5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2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11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3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- Wzó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WSL_prezentacja_SZABLON_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4371975" cy="16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4" name="Obraz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5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az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7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7594-302D-40BE-9E3B-10548735BB4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4B1E-CED2-4991-A881-423181A9BDDB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8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1800" b="0" baseline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4453334" cy="58531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D06E-48A2-4F4D-967B-640C795A412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F7A2-8D69-4730-BEB1-BF82A03BD0EA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1200" y="1988840"/>
            <a:ext cx="8424936" cy="388843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1200" y="1602000"/>
            <a:ext cx="5486400" cy="38684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7ED7-64E6-45D9-8860-50ACB358525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BEF3-A0C1-4E11-AE93-5DF34313842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3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7CCC-0007-41DC-A92B-1A0E3527DAC1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BC64-A6BB-454C-AE1F-A691CD754B3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8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1200" y="1602000"/>
            <a:ext cx="8229600" cy="4150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1934-3CC8-497D-ABE1-CB610967FC15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3CD9-19C7-4E68-A966-5FEDAEA37DE6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6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SL_prezentacja_SZABLON_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53200" y="2548160"/>
            <a:ext cx="2209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61-755 POZNAŃ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UL. E. ESTKOWSKIEGO 6 </a:t>
            </a: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Rektorat tel. 61 850 47 81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Dziekanat tel. 61 850 47 64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Księgowość tel. 61 850 47 79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Kadry tel. 61 850 47 71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fax</a:t>
            </a:r>
            <a:r>
              <a:rPr lang="pl-PL" sz="1200" dirty="0">
                <a:solidFill>
                  <a:prstClr val="black"/>
                </a:solidFill>
                <a:cs typeface="Arial" charset="0"/>
              </a:rPr>
              <a:t> 61 850 47 89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rektorat@wsl.com.pl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www.wsl.com.pl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2400" dirty="0">
                <a:solidFill>
                  <a:prstClr val="black"/>
                </a:solidFill>
                <a:cs typeface="Arial" charset="0"/>
              </a:rPr>
              <a:t>DZIĘKUJĘ </a:t>
            </a:r>
            <a:br>
              <a:rPr lang="pl-PL" sz="2400" dirty="0">
                <a:solidFill>
                  <a:prstClr val="black"/>
                </a:solidFill>
                <a:cs typeface="Arial" charset="0"/>
              </a:rPr>
            </a:br>
            <a:r>
              <a:rPr lang="pl-PL" sz="2400" dirty="0">
                <a:solidFill>
                  <a:prstClr val="black"/>
                </a:solidFill>
                <a:cs typeface="Arial" charset="0"/>
              </a:rPr>
              <a:t>ZA UWAGĘ</a:t>
            </a:r>
          </a:p>
        </p:txBody>
      </p:sp>
      <p:sp>
        <p:nvSpPr>
          <p:cNvPr id="4" name="Symbol zastępczy daty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2268-7ED3-4F3A-B3A3-DD5CEE890B2E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a 6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  <p:pic>
        <p:nvPicPr>
          <p:cNvPr id="29698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" y="2595784"/>
            <a:ext cx="3876675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755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- Wzó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WSL_prezentacja_SZABLON_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4371975" cy="16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4" name="Obraz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5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az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86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3225-C131-42BF-91EA-0DAC1C33EE7D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9048-BAE1-482F-9659-B499D65C7024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3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- Wzó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SL_prezentacja_SZABLON_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13176"/>
            <a:ext cx="36724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7" name="Obraz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8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329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 - Numer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AutoNum type="arabicPeriod"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6CAE-9F88-422A-BDFB-12DD2E281DA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0D6E-3790-455C-8992-BC41814A0F4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8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3225-C131-42BF-91EA-0DAC1C33EE7D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9048-BAE1-482F-9659-B499D65C7024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25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 - 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None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1DBB-5089-4A4F-BD9C-8972A71746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63F66-C03F-46A7-94F1-C169C5E1F7D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45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 cap="all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602000"/>
            <a:ext cx="8229600" cy="4150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DA61-6038-4E93-A4D7-1E67318EDB42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F7BE-6192-4660-B9B1-C447363AEAC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50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1200" y="1600200"/>
            <a:ext cx="4276784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276808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5D6C-BE84-4AEF-B1CD-1099F9D47C1A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DEF4-7D18-48FF-9747-C90C36B1F3E0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09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1200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4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9AA3-F033-470B-86E4-40606B5917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A8D1-E4BC-4E09-9DBB-AA60B2AC196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2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AF37-AF52-4FE7-97EB-F20D095F7678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DFCE-8F5B-4413-9AE8-3939F930EF0C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36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7594-302D-40BE-9E3B-10548735BB4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4B1E-CED2-4991-A881-423181A9BDDB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95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1800" b="0" baseline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4453334" cy="58531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D06E-48A2-4F4D-967B-640C795A412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F7A2-8D69-4730-BEB1-BF82A03BD0EA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43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1200" y="1988840"/>
            <a:ext cx="8424936" cy="388843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1200" y="1602000"/>
            <a:ext cx="5486400" cy="38684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7ED7-64E6-45D9-8860-50ACB358525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BEF3-A0C1-4E11-AE93-5DF34313842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5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7CCC-0007-41DC-A92B-1A0E3527DAC1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BC64-A6BB-454C-AE1F-A691CD754B3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9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1200" y="1602000"/>
            <a:ext cx="8229600" cy="4150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1934-3CC8-497D-ABE1-CB610967FC15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3CD9-19C7-4E68-A966-5FEDAEA37DE6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- Wzó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SL_prezentacja_SZABLON_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13176"/>
            <a:ext cx="36724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7" name="Obraz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8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618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SL_prezentacja_SZABLON_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53200" y="2548160"/>
            <a:ext cx="2209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61-755 POZNAŃ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UL. E. ESTKOWSKIEGO 6 </a:t>
            </a: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Rektorat tel. 61 850 47 81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Dziekanat tel. 61 850 47 64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Księgowość tel. 61 850 47 79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Kadry tel. 61 850 47 71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fax</a:t>
            </a:r>
            <a:r>
              <a:rPr lang="pl-PL" sz="1200" dirty="0">
                <a:solidFill>
                  <a:prstClr val="black"/>
                </a:solidFill>
                <a:cs typeface="Arial" charset="0"/>
              </a:rPr>
              <a:t> 61 850 47 89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rektorat@wsl.com.pl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www.wsl.com.pl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2400" dirty="0">
                <a:solidFill>
                  <a:prstClr val="black"/>
                </a:solidFill>
                <a:cs typeface="Arial" charset="0"/>
              </a:rPr>
              <a:t>DZIĘKUJĘ </a:t>
            </a:r>
            <a:br>
              <a:rPr lang="pl-PL" sz="2400" dirty="0">
                <a:solidFill>
                  <a:prstClr val="black"/>
                </a:solidFill>
                <a:cs typeface="Arial" charset="0"/>
              </a:rPr>
            </a:br>
            <a:r>
              <a:rPr lang="pl-PL" sz="2400" dirty="0">
                <a:solidFill>
                  <a:prstClr val="black"/>
                </a:solidFill>
                <a:cs typeface="Arial" charset="0"/>
              </a:rPr>
              <a:t>ZA UWAGĘ</a:t>
            </a:r>
          </a:p>
        </p:txBody>
      </p:sp>
      <p:sp>
        <p:nvSpPr>
          <p:cNvPr id="4" name="Symbol zastępczy daty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2268-7ED3-4F3A-B3A3-DD5CEE890B2E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a 6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  <p:pic>
        <p:nvPicPr>
          <p:cNvPr id="29698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" y="2595784"/>
            <a:ext cx="3876675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2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 - Numer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AutoNum type="arabicPeriod"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6CAE-9F88-422A-BDFB-12DD2E281DA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0D6E-3790-455C-8992-BC41814A0F4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5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 - 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None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1DBB-5089-4A4F-BD9C-8972A71746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63F66-C03F-46A7-94F1-C169C5E1F7D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6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 cap="all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602000"/>
            <a:ext cx="8229600" cy="4150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DA61-6038-4E93-A4D7-1E67318EDB42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F7BE-6192-4660-B9B1-C447363AEAC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6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1200" y="1600200"/>
            <a:ext cx="4276784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276808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5D6C-BE84-4AEF-B1CD-1099F9D47C1A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DEF4-7D18-48FF-9747-C90C36B1F3E0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6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1200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4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9AA3-F033-470B-86E4-40606B5917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A8D1-E4BC-4E09-9DBB-AA60B2AC196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7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AF37-AF52-4FE7-97EB-F20D095F7678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DFCE-8F5B-4413-9AE8-3939F930EF0C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 hidden="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846F8B-9047-4E7E-94BE-4A12289374A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10" descr="WSL_prezentacja_SZABLONowe-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0813" y="533400"/>
            <a:ext cx="7427912" cy="663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03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50813" y="1601788"/>
            <a:ext cx="82296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00800" y="209550"/>
            <a:ext cx="2135188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F996B9-476A-4E16-989B-AD33045C9FD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5" name="Obraz 1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45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 hidden="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846F8B-9047-4E7E-94BE-4A12289374A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2018-08-24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10" descr="WSL_prezentacja_SZABLONowe-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0813" y="533400"/>
            <a:ext cx="7427912" cy="663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03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50813" y="1601788"/>
            <a:ext cx="82296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00800" y="209550"/>
            <a:ext cx="2135188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F996B9-476A-4E16-989B-AD33045C9FD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5" name="Obraz 1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73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9" y="3808413"/>
            <a:ext cx="8363272" cy="156480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/>
              <a:t>Projekt: </a:t>
            </a:r>
            <a:r>
              <a:rPr lang="pl-PL" sz="1400" b="1" dirty="0"/>
              <a:t>„LOGISTYKA STAWIA NA TECHNIKA – podnoszenie kwalifikacji zawodowych uczniów zawodu technik logistyk poprawiające ich zdolności </a:t>
            </a:r>
            <a:br>
              <a:rPr lang="pl-PL" sz="1400" b="1" dirty="0"/>
            </a:br>
            <a:r>
              <a:rPr lang="pl-PL" sz="1400" b="1" dirty="0"/>
              <a:t>do zdobycia zatrudnienia”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NUMER PROJEKTU: </a:t>
            </a:r>
            <a:r>
              <a:rPr lang="pl-PL" sz="1400" b="1" dirty="0"/>
              <a:t>RPWP.08.03.01-30-0052/16</a:t>
            </a:r>
          </a:p>
        </p:txBody>
      </p:sp>
    </p:spTree>
    <p:extLst>
      <p:ext uri="{BB962C8B-B14F-4D97-AF65-F5344CB8AC3E}">
        <p14:creationId xmlns:p14="http://schemas.microsoft.com/office/powerpoint/2010/main" val="14821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hillsborococ.org/storage/post-images/what-can-i-do.jpg?__SQUARESPACE_CACHEVERSION=1404264319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378" y="3124200"/>
            <a:ext cx="3059622" cy="3056863"/>
          </a:xfrm>
          <a:prstGeom prst="rect">
            <a:avLst/>
          </a:prstGeom>
          <a:noFill/>
        </p:spPr>
      </p:pic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0" y="1143000"/>
            <a:ext cx="8829675" cy="281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173038" indent="-173038" algn="just">
              <a:buFontTx/>
              <a:buNone/>
            </a:pPr>
            <a:r>
              <a:rPr lang="pl-PL" altLang="pl-PL" sz="1800" dirty="0" smtClean="0"/>
              <a:t>	</a:t>
            </a:r>
            <a:r>
              <a:rPr lang="pl-PL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Nabywanie informacji bardzo często opiera się na paradoksie poznawczym. Przed nabyciem danej informacji nie można zapoznać się z jej cechami, w tym nie można wyrobić sobie przeświadczenia, czy dana informacja zaspokoi potrzeby nabywcy. Wynika to z tego, że zapoznanie się z informacją spowodowałoby, że nabywca nie musiałby jej kupować. Z drugiej strony, aby trafnie ocenić jej wartość, nabywca musi się z nią zapoznać. Paradoks poznawczy bardzo często jest określany również syndromem kota w worku.</a:t>
            </a:r>
            <a:endParaRPr lang="pl-PL" altLang="pl-PL" sz="1800" dirty="0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 - CIEKAWOSTKA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158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PROCES PODEJMOWANIA DECYZJI NA PODSTAWIE DANYCH I INFORMACJI</a:t>
            </a:r>
            <a:endParaRPr lang="pl-PL" altLang="pl-PL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513844"/>
              </p:ext>
            </p:extLst>
          </p:nvPr>
        </p:nvGraphicFramePr>
        <p:xfrm>
          <a:off x="457200" y="1152525"/>
          <a:ext cx="8077200" cy="4714875"/>
        </p:xfrm>
        <a:graphic>
          <a:graphicData uri="http://schemas.openxmlformats.org/drawingml/2006/table">
            <a:tbl>
              <a:tblPr firstRow="1" firstCol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L.p.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Problem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Udział 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Problemy przepływu aktualnych informacji pomiędzy działami w przedsiębiorstwie oraz w łańcuchu dostaw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27%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Problemy związane z realizacją strategią obranej przez przedsiębiorstwo lub łańcuch dostaw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3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Problemy z rzetelnym określeniem rzeczywistej potrzeb i wydajności procesów logistycznych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13%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4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Trudności w zebraniu odpowiednich danych do przeprowadzenia analizy efektywności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5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Brak narzędzi informatycznych wspomagających analizę i ocenę efektywności procesów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7%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6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Trudności we właściwej interpretacji wdrażanych narzędzi zarządzania (mylenie pojęć)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8%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7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Problemy z przełożeniem celów strategicznych na plany operacyjne i plany bieżące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8%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8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Problemy związane z rozplanowaniem równomiernego obciążania zasobów wykorzystywanych w procesie logistycznym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12%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Brak osoby odpowiedzialnej/działu odpowiedzialnego za dokonywanie takich analiz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9%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Suma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100%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Elipsa 2"/>
          <p:cNvSpPr/>
          <p:nvPr/>
        </p:nvSpPr>
        <p:spPr>
          <a:xfrm>
            <a:off x="7696200" y="1600200"/>
            <a:ext cx="762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Elipsa 5"/>
          <p:cNvSpPr/>
          <p:nvPr/>
        </p:nvSpPr>
        <p:spPr>
          <a:xfrm>
            <a:off x="7696200" y="2895600"/>
            <a:ext cx="838200" cy="1981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Elipsa 7"/>
          <p:cNvSpPr/>
          <p:nvPr/>
        </p:nvSpPr>
        <p:spPr>
          <a:xfrm>
            <a:off x="7696200" y="5181600"/>
            <a:ext cx="838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873044" y="5857085"/>
            <a:ext cx="7270955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68% problemów skutecznego podejmowania decyzji jest spowodowane niewłaściwymi procesami pozyskiwania </a:t>
            </a:r>
            <a:b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Arial" charset="0"/>
              </a:rPr>
              <a:t>i przetwarzania danych i informacji!</a:t>
            </a:r>
          </a:p>
        </p:txBody>
      </p:sp>
    </p:spTree>
    <p:extLst>
      <p:ext uri="{BB962C8B-B14F-4D97-AF65-F5344CB8AC3E}">
        <p14:creationId xmlns:p14="http://schemas.microsoft.com/office/powerpoint/2010/main" val="28998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SKUTECZNOŚĆ DANYCH I INFORMACJI</a:t>
            </a:r>
            <a:endParaRPr lang="pl-PL" alt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4074154777"/>
              </p:ext>
            </p:extLst>
          </p:nvPr>
        </p:nvGraphicFramePr>
        <p:xfrm>
          <a:off x="304800" y="1143000"/>
          <a:ext cx="8534400" cy="473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25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PRZEŁOŻENIE CELÓW STRATEGICZNYCH NA POZIOM OPERACYJNY</a:t>
            </a:r>
            <a:endParaRPr lang="pl-PL" altLang="pl-PL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4480"/>
            <a:ext cx="5715009" cy="211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894" y="978464"/>
            <a:ext cx="6215106" cy="265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5336182"/>
            <a:ext cx="6357950" cy="15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30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PRZEŁOŻENIE CELÓW STRATEGICZNYCH NA POZIOM OPERACYJNY</a:t>
            </a:r>
            <a:endParaRPr lang="pl-PL" altLang="pl-PL" dirty="0"/>
          </a:p>
        </p:txBody>
      </p:sp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43050"/>
            <a:ext cx="90106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9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KONCEPCJA PROCESU PODEJMOWANIA DECYZJI NA PODSTAWIE DANYCH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152400" y="1219200"/>
          <a:ext cx="892788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Visio" r:id="rId4" imgW="8422972" imgH="4166955" progId="Visio.Drawing.11">
                  <p:embed/>
                </p:oleObj>
              </mc:Choice>
              <mc:Fallback>
                <p:oleObj name="Visio" r:id="rId4" imgW="8422972" imgH="4166955" progId="Visio.Drawing.11">
                  <p:embed/>
                  <p:pic>
                    <p:nvPicPr>
                      <p:cNvPr id="3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927888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08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NARZĘDZIA PRZETWARZAJĄCE DANE W INFORMACJE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878"/>
              </p:ext>
            </p:extLst>
          </p:nvPr>
        </p:nvGraphicFramePr>
        <p:xfrm>
          <a:off x="1447800" y="1524000"/>
          <a:ext cx="6248400" cy="3133775"/>
        </p:xfrm>
        <a:graphic>
          <a:graphicData uri="http://schemas.openxmlformats.org/drawingml/2006/table">
            <a:tbl>
              <a:tblPr firstRow="1" firstCol="1" bandRow="1"/>
              <a:tblGrid>
                <a:gridCol w="323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3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Narzędzie informatyczne</a:t>
                      </a:r>
                      <a:endParaRPr lang="pl-PL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Procent wykorzystania*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Arkusze kalkulacyjne (np. MS Excel)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82,05%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Systemy informatyczne klasy ERP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52,99%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Systemy dedykowane (np. MES, CIM)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17,09%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6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Symulacje komputerowe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15,38%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22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* Badane przedsiębiorstwa miały możliwość wyboru więcej niż jednej odpowiedzi.</a:t>
                      </a:r>
                      <a:endParaRPr lang="pl-PL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6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 smtClean="0"/>
              <a:t>TRUDNOŚCI W WYKORZYSTANIU NARZĘDZI INFORMATYCZNYCH 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87106"/>
              </p:ext>
            </p:extLst>
          </p:nvPr>
        </p:nvGraphicFramePr>
        <p:xfrm>
          <a:off x="1068388" y="1524000"/>
          <a:ext cx="6704012" cy="3691385"/>
        </p:xfrm>
        <a:graphic>
          <a:graphicData uri="http://schemas.openxmlformats.org/drawingml/2006/table">
            <a:tbl>
              <a:tblPr firstRow="1" firstCol="1" bandRow="1"/>
              <a:tblGrid>
                <a:gridCol w="4467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Zidentyfikowane trudności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Procent wskazań*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Arkusze kalkulacyjne są niewystarczające do prowadzonych analiz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44,07%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Przeprowadzenie symulacji komputerowych jest skomplikowane i niejasne dla pracowników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44,07%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System informatyczny klasy ERP nie gwarantuje uzyskania wszystkich niezbędnych danych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32,20%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Systemy dedykowane nie obejmują funkcjonalnością analizy efektywności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28,81%</a:t>
                      </a:r>
                      <a:endParaRPr lang="pl-PL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87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* Badane przedsiębiorstwa miały możliwość wyboru więcej niż jednej odpowiedzi.</a:t>
                      </a:r>
                      <a:endParaRPr lang="pl-PL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8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Symbol zastępczy zawartości 46"/>
          <p:cNvSpPr txBox="1">
            <a:spLocks/>
          </p:cNvSpPr>
          <p:nvPr/>
        </p:nvSpPr>
        <p:spPr bwMode="auto">
          <a:xfrm>
            <a:off x="152400" y="1210383"/>
            <a:ext cx="86582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Pod poniższymi linkami można znaleźć inne prezentacje, opracowane przez Wyższą Szkołę Logistyki, o podobnej tematyce: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pl-PL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	Przepływ informacji w łańcuchu dostaw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dirty="0" smtClean="0"/>
              <a:t>TEMATY POKREWNE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863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83858" y="3808413"/>
            <a:ext cx="5464609" cy="113275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Dane i informacje w </a:t>
            </a:r>
            <a:r>
              <a:rPr lang="pl-PL" dirty="0" smtClean="0"/>
              <a:t>procesach logistycznych</a:t>
            </a:r>
            <a:endParaRPr lang="pl-PL" alt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013" y="5085184"/>
            <a:ext cx="3733800" cy="5508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Autor: Adam Koliński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28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0" y="1143000"/>
            <a:ext cx="8829675" cy="182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173038" indent="-173038" algn="just">
              <a:buFontTx/>
              <a:buNone/>
            </a:pPr>
            <a:r>
              <a:rPr lang="pl-PL" altLang="pl-PL" sz="1800" dirty="0" smtClean="0"/>
              <a:t>	</a:t>
            </a:r>
            <a:r>
              <a:rPr lang="pl-PL" sz="1800" dirty="0"/>
              <a:t>Planowanie przepływów </a:t>
            </a:r>
            <a:r>
              <a:rPr lang="pl-PL" sz="1800" dirty="0" smtClean="0"/>
              <a:t>jest </a:t>
            </a:r>
            <a:r>
              <a:rPr lang="pl-PL" sz="1800" dirty="0"/>
              <a:t>ciągłym procesem podejmowania decyzji, które decydują o efektywnym zarządzaniu </a:t>
            </a:r>
            <a:r>
              <a:rPr lang="pl-PL" sz="1800" dirty="0" smtClean="0"/>
              <a:t>logistyką. </a:t>
            </a:r>
            <a:r>
              <a:rPr lang="pl-PL" sz="1800" dirty="0"/>
              <a:t>W warunkach globalizacji i ciągle zmieniających się potrzeb, planowanie i podejmowanie decyzji na różnych szczeblach zarządzania </a:t>
            </a:r>
            <a:r>
              <a:rPr lang="pl-PL" sz="1800" dirty="0" smtClean="0"/>
              <a:t>przedsiębiorstwem, </a:t>
            </a:r>
            <a:r>
              <a:rPr lang="pl-PL" sz="1800" dirty="0"/>
              <a:t>wymaga aktualnych danych i informacji. Przetwarzanie danych i późniejsza analiza uzyskanych informacji jest podstawowym procesem podejmowania decyzji</a:t>
            </a:r>
            <a:r>
              <a:rPr lang="pl-PL" sz="1800" dirty="0" smtClean="0"/>
              <a:t>.</a:t>
            </a:r>
            <a:r>
              <a:rPr lang="pl-PL" altLang="pl-PL" sz="1800" dirty="0" smtClean="0"/>
              <a:t>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152399" y="3505200"/>
          <a:ext cx="865813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Visio" r:id="rId4" imgW="11259330" imgH="1884251" progId="Visio.Drawing.11">
                  <p:embed/>
                </p:oleObj>
              </mc:Choice>
              <mc:Fallback>
                <p:oleObj name="Visio" r:id="rId4" imgW="11259330" imgH="1884251" progId="Visio.Drawing.11">
                  <p:embed/>
                  <p:pic>
                    <p:nvPicPr>
                      <p:cNvPr id="3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3505200"/>
                        <a:ext cx="8658131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5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152400" y="1143000"/>
            <a:ext cx="8677275" cy="350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0" indent="0">
              <a:buNone/>
            </a:pPr>
            <a:r>
              <a:rPr lang="pl-PL" sz="1800" b="1" dirty="0" smtClean="0"/>
              <a:t>Dane</a:t>
            </a:r>
            <a:r>
              <a:rPr lang="pl-PL" sz="1800" dirty="0" smtClean="0"/>
              <a:t> </a:t>
            </a:r>
            <a:r>
              <a:rPr lang="pl-PL" sz="1800" dirty="0"/>
              <a:t>to liczby, teksty, obrazy, znaki, sygnały lub ich zbiory, występujące w różnych formach. Dane mogą być:</a:t>
            </a:r>
          </a:p>
          <a:p>
            <a:pPr lvl="0"/>
            <a:r>
              <a:rPr lang="pl-PL" sz="1800" dirty="0"/>
              <a:t>wygenerowane w postaci tekstowej lub numerycznej,</a:t>
            </a:r>
          </a:p>
          <a:p>
            <a:pPr lvl="0"/>
            <a:r>
              <a:rPr lang="pl-PL" sz="1800" dirty="0"/>
              <a:t>wejściowe lub wyjściowe w zależności od etapu procesu podejmowania decyzji,</a:t>
            </a:r>
          </a:p>
          <a:p>
            <a:pPr lvl="0"/>
            <a:r>
              <a:rPr lang="pl-PL" sz="1800" dirty="0"/>
              <a:t>tajne lub jawne,</a:t>
            </a:r>
          </a:p>
          <a:p>
            <a:pPr lvl="0"/>
            <a:r>
              <a:rPr lang="pl-PL" sz="1800" dirty="0"/>
              <a:t>rzeczywiste lub prognozowane</a:t>
            </a:r>
            <a:r>
              <a:rPr lang="pl-PL" sz="1800" dirty="0" smtClean="0"/>
              <a:t>.</a:t>
            </a:r>
          </a:p>
          <a:p>
            <a:pPr marL="0" lvl="0" indent="0">
              <a:buNone/>
            </a:pPr>
            <a:r>
              <a:rPr lang="pl-PL" sz="1800" dirty="0"/>
              <a:t>Dane są przechowywane w bazach danych w sposób nieuporządkowany. Powoduje to, że dana nie niesie ze sobą żadnych informacji. Dopiero </a:t>
            </a:r>
            <a:r>
              <a:rPr lang="pl-PL" sz="1800" b="1" dirty="0"/>
              <a:t>w wyniku przetworzenia danych powstają informacje</a:t>
            </a:r>
            <a:r>
              <a:rPr lang="pl-PL" sz="1800" dirty="0"/>
              <a:t>.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093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Symbol zastępczy numeru slajdu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9B37ADB-2FBC-495B-98C6-0C03C7D59332}" type="slidenum">
              <a:rPr lang="pl-PL" altLang="pl-PL" smtClean="0">
                <a:latin typeface="Arial" charset="0"/>
                <a:cs typeface="Arial" charset="0"/>
              </a:rPr>
              <a:pPr/>
              <a:t>5</a:t>
            </a:fld>
            <a:endParaRPr lang="pl-PL" altLang="pl-PL" smtClean="0">
              <a:latin typeface="Arial" charset="0"/>
              <a:cs typeface="Arial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PRZYKŁAD DANYCH I INFORMACJI WYKORZYSTYWANYCH PODCZAS ANALIZY 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-76200" y="1828800"/>
          <a:ext cx="92202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Visio" r:id="rId4" imgW="8345043" imgH="2764917" progId="Visio.Drawing.11">
                  <p:embed/>
                </p:oleObj>
              </mc:Choice>
              <mc:Fallback>
                <p:oleObj name="Visio" r:id="rId4" imgW="8345043" imgH="2764917" progId="Visio.Drawing.11">
                  <p:embed/>
                  <p:pic>
                    <p:nvPicPr>
                      <p:cNvPr id="3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828800"/>
                        <a:ext cx="9220200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6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PRZYKŁAD DANYCH I INFORMACJI WYKORZYSTYWANYCH PODCZAS ANALIZY </a:t>
            </a:r>
            <a:endParaRPr lang="pl-PL" altLang="pl-PL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-76200" y="1828800"/>
          <a:ext cx="92202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Visio" r:id="rId4" imgW="8344827" imgH="2764965" progId="Visio.Drawing.11">
                  <p:embed/>
                </p:oleObj>
              </mc:Choice>
              <mc:Fallback>
                <p:oleObj name="Visio" r:id="rId4" imgW="8344827" imgH="2764965" progId="Visio.Drawing.11">
                  <p:embed/>
                  <p:pic>
                    <p:nvPicPr>
                      <p:cNvPr id="3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828800"/>
                        <a:ext cx="9220200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 descr="C:\Documents and Settings\akolinski\Ustawienia lokalne\Temporary Internet Files\Content.IE5\4L170FRJ\children-with-question-mark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82601"/>
            <a:ext cx="1522412" cy="2065399"/>
          </a:xfrm>
          <a:prstGeom prst="rect">
            <a:avLst/>
          </a:prstGeom>
          <a:noFill/>
        </p:spPr>
      </p:pic>
      <p:pic>
        <p:nvPicPr>
          <p:cNvPr id="7" name="Picture 7" descr="C:\Documents and Settings\akolinski\Ustawienia lokalne\Temporary Internet Files\Content.IE5\4L170FRJ\children-with-question-mark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3886200"/>
            <a:ext cx="1522412" cy="2065399"/>
          </a:xfrm>
          <a:prstGeom prst="rect">
            <a:avLst/>
          </a:prstGeom>
          <a:noFill/>
        </p:spPr>
      </p:pic>
      <p:pic>
        <p:nvPicPr>
          <p:cNvPr id="8" name="Picture 7" descr="C:\Documents and Settings\akolinski\Ustawienia lokalne\Temporary Internet Files\Content.IE5\4L170FRJ\children-with-question-mark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990600"/>
            <a:ext cx="1522412" cy="2065399"/>
          </a:xfrm>
          <a:prstGeom prst="rect">
            <a:avLst/>
          </a:prstGeom>
          <a:noFill/>
        </p:spPr>
      </p:pic>
      <p:pic>
        <p:nvPicPr>
          <p:cNvPr id="9" name="Picture 7" descr="C:\Documents and Settings\akolinski\Ustawienia lokalne\Temporary Internet Files\Content.IE5\4L170FRJ\children-with-question-mark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886200"/>
            <a:ext cx="1522412" cy="2065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2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hillsborococ.org/storage/post-images/what-can-i-do.jpg?__SQUARESPACE_CACHEVERSION=1404264319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0796" y="3810000"/>
            <a:ext cx="2373203" cy="2371063"/>
          </a:xfrm>
          <a:prstGeom prst="rect">
            <a:avLst/>
          </a:prstGeom>
          <a:noFill/>
        </p:spPr>
      </p:pic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152400" y="1143000"/>
            <a:ext cx="8677275" cy="327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0" indent="0" algn="just">
              <a:buNone/>
            </a:pPr>
            <a:r>
              <a:rPr lang="pl-PL" sz="1800" b="1" dirty="0"/>
              <a:t>Różne dane mogą dostarczać podobną lub tę samą informację</a:t>
            </a:r>
            <a:r>
              <a:rPr lang="pl-PL" sz="1800" dirty="0"/>
              <a:t> – np. „zlecenie </a:t>
            </a:r>
            <a:r>
              <a:rPr lang="pl-PL" sz="1800" dirty="0" err="1" smtClean="0"/>
              <a:t>klienta</a:t>
            </a:r>
            <a:r>
              <a:rPr lang="pl-PL" sz="1800" dirty="0" smtClean="0"/>
              <a:t> </a:t>
            </a:r>
            <a:r>
              <a:rPr lang="pl-PL" sz="1800" dirty="0"/>
              <a:t>będzie realizowane przez 3 dni” i „zlecenie </a:t>
            </a:r>
            <a:r>
              <a:rPr lang="pl-PL" sz="1800" dirty="0" err="1" smtClean="0"/>
              <a:t>klienta</a:t>
            </a:r>
            <a:r>
              <a:rPr lang="pl-PL" sz="1800" dirty="0" smtClean="0"/>
              <a:t> </a:t>
            </a:r>
            <a:r>
              <a:rPr lang="pl-PL" sz="1800" dirty="0"/>
              <a:t>będzie realizowane od poniedziałku do środy”.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b="1" dirty="0" smtClean="0"/>
              <a:t>Natomiast </a:t>
            </a:r>
            <a:r>
              <a:rPr lang="pl-PL" sz="1800" b="1" dirty="0"/>
              <a:t>te same dane mogą dostarczać różnych informacji</a:t>
            </a:r>
            <a:r>
              <a:rPr lang="pl-PL" sz="1800" dirty="0"/>
              <a:t> – np. zapas </a:t>
            </a:r>
            <a:r>
              <a:rPr lang="pl-PL" sz="1800" dirty="0" smtClean="0"/>
              <a:t>produktów </a:t>
            </a:r>
            <a:r>
              <a:rPr lang="pl-PL" sz="1800" dirty="0"/>
              <a:t>wynosi 50 szt. oznacza, że przy </a:t>
            </a:r>
            <a:r>
              <a:rPr lang="pl-PL" sz="1800" dirty="0" smtClean="0"/>
              <a:t>wydaniu </a:t>
            </a:r>
            <a:r>
              <a:rPr lang="pl-PL" sz="1800" dirty="0"/>
              <a:t>25 szt. dziennie, zapas pokryje dwudniowe potrzeby </a:t>
            </a:r>
            <a:r>
              <a:rPr lang="pl-PL" sz="1800" dirty="0" smtClean="0"/>
              <a:t>sprzedażowe, </a:t>
            </a:r>
            <a:r>
              <a:rPr lang="pl-PL" sz="1800" dirty="0"/>
              <a:t>a w odniesieniu do normy wynoszącej 80 szt. w zapasie – brakuje nam 30 szt. zapasu.</a:t>
            </a:r>
          </a:p>
          <a:p>
            <a:pPr marL="0" indent="0" algn="just">
              <a:buNone/>
            </a:pPr>
            <a:r>
              <a:rPr lang="pl-PL" sz="1800" b="1" dirty="0"/>
              <a:t>Wszystkie informacje są jednocześnie danymi, </a:t>
            </a:r>
            <a:r>
              <a:rPr lang="pl-PL" sz="1800" b="1" dirty="0" smtClean="0"/>
              <a:t>ale </a:t>
            </a:r>
            <a:r>
              <a:rPr lang="pl-PL" sz="1800" b="1" dirty="0"/>
              <a:t>nie wszystkie dane są informacjami</a:t>
            </a:r>
            <a:r>
              <a:rPr lang="pl-PL" sz="1800" dirty="0"/>
              <a:t> (np. 300m kabla – jest daną, ale 300m kabla wynosi dzienna </a:t>
            </a:r>
            <a:r>
              <a:rPr lang="pl-PL" sz="1800" dirty="0" smtClean="0"/>
              <a:t>dostawa do </a:t>
            </a:r>
            <a:r>
              <a:rPr lang="pl-PL" sz="1800" dirty="0" err="1" smtClean="0"/>
              <a:t>klienta</a:t>
            </a:r>
            <a:r>
              <a:rPr lang="pl-PL" sz="1800" dirty="0" smtClean="0"/>
              <a:t> </a:t>
            </a:r>
            <a:r>
              <a:rPr lang="pl-PL" sz="1800" dirty="0"/>
              <a:t>– jest informacją).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676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0" y="990600"/>
            <a:ext cx="8829675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173038" indent="-173038" algn="just">
              <a:buFontTx/>
              <a:buNone/>
            </a:pPr>
            <a:r>
              <a:rPr lang="pl-PL" altLang="pl-PL" sz="1800" dirty="0" smtClean="0"/>
              <a:t>	</a:t>
            </a:r>
            <a:r>
              <a:rPr lang="pl-PL" sz="1800" dirty="0" smtClean="0"/>
              <a:t>Należy zidentyfikować następujące ograniczenia skutecznego przepływu informacji z punktu widzenia podejmowanych decyzji:</a:t>
            </a:r>
            <a:endParaRPr lang="pl-PL" altLang="pl-PL" sz="1800" dirty="0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</a:t>
            </a:r>
            <a:endParaRPr lang="pl-PL" alt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0" y="1676400"/>
            <a:ext cx="9144000" cy="426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725488" lvl="1" indent="-498475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kern="0" dirty="0" smtClean="0">
                <a:latin typeface="+mn-lt"/>
              </a:rPr>
              <a:t>pieniądze, które są istotne, gdyż nabycie informacji generuje koszty, przy czym koszt informacji nie jest jednoznaczny z ceną informacji:</a:t>
            </a:r>
          </a:p>
          <a:p>
            <a:pPr marL="1182688" lvl="2" indent="-498475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l-PL" dirty="0" smtClean="0"/>
              <a:t>nabywca ponosi koszt nabycia informacji (C) określony wzorem (1), płacąc za nią cenę P, opisaną wzorem (2):</a:t>
            </a:r>
          </a:p>
          <a:p>
            <a:pPr lvl="2">
              <a:buNone/>
            </a:pPr>
            <a:endParaRPr lang="pl-PL" dirty="0" smtClean="0"/>
          </a:p>
          <a:p>
            <a:pPr lvl="2">
              <a:buNone/>
            </a:pPr>
            <a:endParaRPr lang="pl-PL" dirty="0" smtClean="0"/>
          </a:p>
          <a:p>
            <a:pPr lvl="2">
              <a:buNone/>
            </a:pPr>
            <a:r>
              <a:rPr lang="pl-PL" dirty="0" smtClean="0"/>
              <a:t>	</a:t>
            </a:r>
            <a:r>
              <a:rPr lang="pl-PL" sz="1600" dirty="0" smtClean="0"/>
              <a:t>gdzie:</a:t>
            </a:r>
          </a:p>
          <a:p>
            <a:pPr lvl="2">
              <a:buNone/>
            </a:pPr>
            <a:r>
              <a:rPr lang="pl-PL" sz="1600" dirty="0" smtClean="0"/>
              <a:t>	C – całkowity koszt informacji,</a:t>
            </a:r>
          </a:p>
          <a:p>
            <a:pPr lvl="2">
              <a:buNone/>
            </a:pPr>
            <a:r>
              <a:rPr lang="pl-PL" sz="1600" dirty="0" smtClean="0"/>
              <a:t>	P – cena informacji,</a:t>
            </a:r>
          </a:p>
          <a:p>
            <a:pPr lvl="2">
              <a:buNone/>
            </a:pPr>
            <a:r>
              <a:rPr lang="pl-PL" sz="1600" dirty="0" smtClean="0"/>
              <a:t>	M – marża dostawcy informacji,</a:t>
            </a:r>
          </a:p>
          <a:p>
            <a:pPr lvl="2">
              <a:buNone/>
            </a:pPr>
            <a:r>
              <a:rPr lang="pl-PL" sz="1600" dirty="0" smtClean="0"/>
              <a:t>	C</a:t>
            </a:r>
            <a:r>
              <a:rPr lang="pl-PL" sz="1600" baseline="-25000" dirty="0" smtClean="0"/>
              <a:t>P</a:t>
            </a:r>
            <a:r>
              <a:rPr lang="pl-PL" sz="1600" dirty="0" smtClean="0"/>
              <a:t> – koszt wytworzenia informacji,</a:t>
            </a:r>
          </a:p>
          <a:p>
            <a:pPr lvl="2">
              <a:buNone/>
            </a:pPr>
            <a:r>
              <a:rPr lang="pl-PL" sz="1600" dirty="0" smtClean="0"/>
              <a:t>	C</a:t>
            </a:r>
            <a:r>
              <a:rPr lang="pl-PL" sz="1600" baseline="-25000" dirty="0" smtClean="0"/>
              <a:t>S</a:t>
            </a:r>
            <a:r>
              <a:rPr lang="pl-PL" sz="1600" dirty="0" smtClean="0"/>
              <a:t> – koszt informacji po stronie dostawcy,</a:t>
            </a:r>
          </a:p>
          <a:p>
            <a:pPr lvl="2">
              <a:buNone/>
            </a:pPr>
            <a:r>
              <a:rPr lang="pl-PL" sz="1600" dirty="0" smtClean="0"/>
              <a:t>	C</a:t>
            </a:r>
            <a:r>
              <a:rPr lang="pl-PL" sz="1600" baseline="-25000" dirty="0" smtClean="0"/>
              <a:t>A</a:t>
            </a:r>
            <a:r>
              <a:rPr lang="pl-PL" sz="1600" dirty="0" smtClean="0"/>
              <a:t> – koszt informacji po stronie nabywcy,</a:t>
            </a:r>
          </a:p>
          <a:p>
            <a:pPr marL="1182688" lvl="2" indent="-498475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l-PL" dirty="0" smtClean="0"/>
              <a:t>różnica między ceną a kosztem całkowitym dotyczy kosztu nabywcy (CA) dotarcia do informacji, który nie jest włączany do jej ceny.</a:t>
            </a:r>
          </a:p>
          <a:p>
            <a:pPr marL="1182688" lvl="2" indent="-498475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pl-PL" kern="0" dirty="0">
              <a:latin typeface="+mn-lt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65213" y="2933700"/>
          <a:ext cx="33305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Równanie" r:id="rId4" imgW="1651000" imgH="266700" progId="Equation.3">
                  <p:embed/>
                </p:oleObj>
              </mc:Choice>
              <mc:Fallback>
                <p:oleObj name="Równanie" r:id="rId4" imgW="1651000" imgH="26670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933700"/>
                        <a:ext cx="33305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779963" y="2938463"/>
          <a:ext cx="253206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Równanie" r:id="rId6" imgW="1358310" imgH="266584" progId="Equation.3">
                  <p:embed/>
                </p:oleObj>
              </mc:Choice>
              <mc:Fallback>
                <p:oleObj name="Równanie" r:id="rId6" imgW="1358310" imgH="266584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963" y="2938463"/>
                        <a:ext cx="2532062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8"/>
          <p:cNvSpPr>
            <a:spLocks noChangeArrowheads="1"/>
          </p:cNvSpPr>
          <p:nvPr/>
        </p:nvSpPr>
        <p:spPr bwMode="auto">
          <a:xfrm>
            <a:off x="3962400" y="488407"/>
            <a:ext cx="4183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000" dirty="0" smtClean="0"/>
              <a:t>Żmigrodzki M., Przepływ informacji i decyzji w przedsiębiorstwie, </a:t>
            </a:r>
            <a:br>
              <a:rPr lang="pl-PL" altLang="pl-PL" sz="1000" dirty="0" smtClean="0"/>
            </a:br>
            <a:r>
              <a:rPr lang="pl-PL" altLang="pl-PL" sz="1000" dirty="0" smtClean="0"/>
              <a:t>e-Mentor, Nr 2/2007, s. 31-34</a:t>
            </a:r>
            <a:endParaRPr lang="pl-PL" altLang="pl-PL" sz="1000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4035425" y="450307"/>
            <a:ext cx="747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4294967295"/>
          </p:nvPr>
        </p:nvSpPr>
        <p:spPr bwMode="auto">
          <a:xfrm>
            <a:off x="0" y="990600"/>
            <a:ext cx="8829675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173038" indent="-173038" algn="just">
              <a:buFontTx/>
              <a:buNone/>
            </a:pPr>
            <a:r>
              <a:rPr lang="pl-PL" altLang="pl-PL" sz="1800" dirty="0" smtClean="0"/>
              <a:t>	</a:t>
            </a:r>
            <a:r>
              <a:rPr lang="pl-PL" sz="1800" dirty="0" smtClean="0"/>
              <a:t>Należy zidentyfikować następujące ograniczenia skutecznego przepływu informacji z punktu widzenia podejmowanych decyzji:</a:t>
            </a:r>
            <a:endParaRPr lang="pl-PL" altLang="pl-PL" sz="1800" dirty="0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DANE I INFORMACJE</a:t>
            </a:r>
            <a:endParaRPr lang="pl-PL" alt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0" y="1676400"/>
            <a:ext cx="8763000" cy="335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725488" lvl="1" indent="-498475" algn="just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kern="0" dirty="0" smtClean="0">
                <a:latin typeface="+mn-lt"/>
              </a:rPr>
              <a:t>czas, który jest istotny, gdyż szybkość uzyskania informacji i podjęcia na ich podstawie decyzji, może stanowić przewagę konkurencyjną na rynku, przy czym czas w porównaniu np. z kosztem nie jest odnawialny :</a:t>
            </a:r>
          </a:p>
          <a:p>
            <a:pPr marL="1182688" lvl="2" indent="-498475" algn="just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pl-PL" dirty="0" smtClean="0"/>
              <a:t>dokonując analizy czasu potrzebnego na pozyskanie informacji należy wykorzystać poniższą zależność :</a:t>
            </a:r>
          </a:p>
          <a:p>
            <a:pPr lvl="2" algn="just">
              <a:buNone/>
            </a:pPr>
            <a:endParaRPr lang="pl-PL" dirty="0" smtClean="0"/>
          </a:p>
          <a:p>
            <a:pPr lvl="2" algn="just">
              <a:buNone/>
            </a:pPr>
            <a:endParaRPr lang="pl-PL" dirty="0" smtClean="0"/>
          </a:p>
          <a:p>
            <a:pPr lvl="2" algn="just">
              <a:buNone/>
            </a:pPr>
            <a:r>
              <a:rPr lang="pl-PL" dirty="0" smtClean="0"/>
              <a:t>	</a:t>
            </a:r>
            <a:r>
              <a:rPr lang="pl-PL" sz="1600" dirty="0" smtClean="0"/>
              <a:t>gdzie:</a:t>
            </a:r>
          </a:p>
          <a:p>
            <a:pPr lvl="2" algn="just">
              <a:buNone/>
            </a:pPr>
            <a:r>
              <a:rPr lang="pl-PL" sz="1600" dirty="0" smtClean="0"/>
              <a:t>	T – całkowity czas nabycia informacji,</a:t>
            </a:r>
          </a:p>
          <a:p>
            <a:pPr lvl="2" algn="just">
              <a:buNone/>
            </a:pPr>
            <a:r>
              <a:rPr lang="pl-PL" sz="1600" dirty="0" smtClean="0"/>
              <a:t>	T</a:t>
            </a:r>
            <a:r>
              <a:rPr lang="pl-PL" sz="1600" baseline="-25000" dirty="0" smtClean="0"/>
              <a:t>P</a:t>
            </a:r>
            <a:r>
              <a:rPr lang="pl-PL" sz="1600" dirty="0" smtClean="0"/>
              <a:t> – czas wytworzenia informacji,</a:t>
            </a:r>
          </a:p>
          <a:p>
            <a:pPr lvl="2" algn="just">
              <a:buNone/>
            </a:pPr>
            <a:r>
              <a:rPr lang="pl-PL" sz="1600" dirty="0" smtClean="0"/>
              <a:t>	T</a:t>
            </a:r>
            <a:r>
              <a:rPr lang="pl-PL" sz="1600" baseline="-25000" dirty="0" smtClean="0"/>
              <a:t>S</a:t>
            </a:r>
            <a:r>
              <a:rPr lang="pl-PL" sz="1600" dirty="0" smtClean="0"/>
              <a:t> – czas potrzebny do dostarczenia informacji po stronie dostawcy,</a:t>
            </a:r>
          </a:p>
          <a:p>
            <a:pPr lvl="2" algn="just">
              <a:buNone/>
            </a:pPr>
            <a:r>
              <a:rPr lang="pl-PL" sz="1600" dirty="0" smtClean="0"/>
              <a:t>	T</a:t>
            </a:r>
            <a:r>
              <a:rPr lang="pl-PL" sz="1600" baseline="-25000" dirty="0" smtClean="0"/>
              <a:t>A</a:t>
            </a:r>
            <a:r>
              <a:rPr lang="pl-PL" sz="1600" dirty="0" smtClean="0"/>
              <a:t> – czas potrzebny do dostarczenia informacji po stronie nabywcy,</a:t>
            </a:r>
            <a:endParaRPr lang="pl-PL" sz="1600" kern="0" dirty="0">
              <a:latin typeface="+mn-lt"/>
            </a:endParaRPr>
          </a:p>
          <a:p>
            <a:pPr lvl="2" algn="just">
              <a:buNone/>
            </a:pPr>
            <a:endParaRPr lang="pl-PL" dirty="0" smtClean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524000" y="3200400"/>
          <a:ext cx="2222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Równanie" r:id="rId4" imgW="1040948" imgH="228501" progId="Equation.3">
                  <p:embed/>
                </p:oleObj>
              </mc:Choice>
              <mc:Fallback>
                <p:oleObj name="Równanie" r:id="rId4" imgW="1040948" imgH="228501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200400"/>
                        <a:ext cx="22225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stokąt 8"/>
          <p:cNvSpPr/>
          <p:nvPr/>
        </p:nvSpPr>
        <p:spPr>
          <a:xfrm>
            <a:off x="0" y="49530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5488" lvl="1" indent="-498475" algn="just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/>
              </a:rPr>
              <a:t>ludzie, którzy są istotni, gdyż to właśnie od nich zależy proces podejmowania decyzji na podstawie pozyskanych informacji. Przewaga konkurencyjna polega na dysponowaniu ludźmi, którzy potrafią podjąć decyzję szybciej i taniej od konkurencji </a:t>
            </a:r>
          </a:p>
        </p:txBody>
      </p:sp>
      <p:sp>
        <p:nvSpPr>
          <p:cNvPr id="10" name="Prostokąt 8"/>
          <p:cNvSpPr>
            <a:spLocks noChangeArrowheads="1"/>
          </p:cNvSpPr>
          <p:nvPr/>
        </p:nvSpPr>
        <p:spPr bwMode="auto">
          <a:xfrm>
            <a:off x="3962400" y="488407"/>
            <a:ext cx="4183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000" dirty="0" smtClean="0"/>
              <a:t>Żmigrodzki M., Przepływ informacji i decyzji w przedsiębiorstwie, </a:t>
            </a:r>
            <a:br>
              <a:rPr lang="pl-PL" altLang="pl-PL" sz="1000" dirty="0" smtClean="0"/>
            </a:br>
            <a:r>
              <a:rPr lang="pl-PL" altLang="pl-PL" sz="1000" dirty="0" smtClean="0"/>
              <a:t>e-Mentor, Nr 2/2007, s. 31-34</a:t>
            </a:r>
            <a:endParaRPr lang="pl-PL" altLang="pl-PL" sz="1000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4035425" y="450307"/>
            <a:ext cx="747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6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5_WSL_prezentacja_szablon (4)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WSL_prezentacja_szablon (4)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910</TotalTime>
  <Words>707</Words>
  <Application>Microsoft Office PowerPoint</Application>
  <PresentationFormat>Pokaz na ekranie (4:3)</PresentationFormat>
  <Paragraphs>120</Paragraphs>
  <Slides>19</Slides>
  <Notes>17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Arial</vt:lpstr>
      <vt:lpstr>Arial</vt:lpstr>
      <vt:lpstr>Calibri</vt:lpstr>
      <vt:lpstr>Times New Roman</vt:lpstr>
      <vt:lpstr>Wingdings</vt:lpstr>
      <vt:lpstr>Wingdings 3</vt:lpstr>
      <vt:lpstr>5_WSL_prezentacja_szablon (4)</vt:lpstr>
      <vt:lpstr>6_WSL_prezentacja_szablon (4)</vt:lpstr>
      <vt:lpstr>Visio</vt:lpstr>
      <vt:lpstr>Równanie</vt:lpstr>
      <vt:lpstr>Projekt: „LOGISTYKA STAWIA NA TECHNIKA – podnoszenie kwalifikacji zawodowych uczniów zawodu technik logistyk poprawiające ich zdolności  do zdobycia zatrudnienia”   NUMER PROJEKTU: RPWP.08.03.01-30-0052/16</vt:lpstr>
      <vt:lpstr>Dane i informacje w procesach logistycznych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Adamczak</dc:creator>
  <cp:lastModifiedBy>Adam Koliński</cp:lastModifiedBy>
  <cp:revision>33</cp:revision>
  <dcterms:created xsi:type="dcterms:W3CDTF">2017-03-23T20:52:47Z</dcterms:created>
  <dcterms:modified xsi:type="dcterms:W3CDTF">2018-08-24T10:07:56Z</dcterms:modified>
</cp:coreProperties>
</file>