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18"/>
  </p:notesMasterIdLst>
  <p:sldIdLst>
    <p:sldId id="263" r:id="rId3"/>
    <p:sldId id="264" r:id="rId4"/>
    <p:sldId id="313" r:id="rId5"/>
    <p:sldId id="324" r:id="rId6"/>
    <p:sldId id="314" r:id="rId7"/>
    <p:sldId id="315" r:id="rId8"/>
    <p:sldId id="316" r:id="rId9"/>
    <p:sldId id="317" r:id="rId10"/>
    <p:sldId id="318" r:id="rId11"/>
    <p:sldId id="319" r:id="rId12"/>
    <p:sldId id="320" r:id="rId13"/>
    <p:sldId id="321" r:id="rId14"/>
    <p:sldId id="322" r:id="rId15"/>
    <p:sldId id="323" r:id="rId16"/>
    <p:sldId id="265"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54" d="100"/>
          <a:sy n="54" d="100"/>
        </p:scale>
        <p:origin x="12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2018-11-20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2018-11-20</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2018-11-20</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2018-11-20</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2018-11-20</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2018-11-20</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2018-11-20</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2018-11-20</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2018-11-20</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50813" y="1207172"/>
            <a:ext cx="8820471" cy="4104456"/>
          </a:xfrm>
        </p:spPr>
        <p:txBody>
          <a:bodyPr>
            <a:normAutofit/>
          </a:bodyPr>
          <a:lstStyle/>
          <a:p>
            <a:pPr marL="457200" indent="-457200" algn="just">
              <a:buFont typeface="+mj-lt"/>
              <a:buAutoNum type="arabicPeriod"/>
            </a:pPr>
            <a:r>
              <a:rPr lang="pl-PL" b="1" dirty="0" smtClean="0"/>
              <a:t>Analiza rozważanego zagadnienia</a:t>
            </a:r>
          </a:p>
          <a:p>
            <a:pPr marL="457200" indent="-457200" algn="just">
              <a:buNone/>
            </a:pPr>
            <a:r>
              <a:rPr lang="pl-PL" dirty="0" smtClean="0"/>
              <a:t>	Przede wszystkim należy dokładnie i jasno zdefiniować problem, z jakim przedsiębiorstwo ma do czynienia, zebrać informacje i omówić wszystkie możliwe przyczyny rozważanego zjawiska oraz ustalić główne kategorie możliwych przyczyn. Zestaw kategorii przyczyn należy dostosować do analizowanego problemu. </a:t>
            </a:r>
          </a:p>
        </p:txBody>
      </p:sp>
      <p:sp>
        <p:nvSpPr>
          <p:cNvPr id="3" name="Tytuł 2"/>
          <p:cNvSpPr>
            <a:spLocks noGrp="1"/>
          </p:cNvSpPr>
          <p:nvPr>
            <p:ph type="title"/>
          </p:nvPr>
        </p:nvSpPr>
        <p:spPr/>
        <p:txBody>
          <a:bodyPr>
            <a:normAutofit/>
          </a:bodyPr>
          <a:lstStyle/>
          <a:p>
            <a:r>
              <a:rPr lang="pl-PL" dirty="0" smtClean="0"/>
              <a:t>Etapy tworzenia diagramu </a:t>
            </a:r>
            <a:r>
              <a:rPr lang="pl-PL" dirty="0" err="1" smtClean="0"/>
              <a:t>Ishikawy</a:t>
            </a:r>
            <a:endParaRPr lang="pl-PL" dirty="0"/>
          </a:p>
        </p:txBody>
      </p:sp>
      <p:sp>
        <p:nvSpPr>
          <p:cNvPr id="4" name="Symbol zastępczy zawartości 1"/>
          <p:cNvSpPr txBox="1">
            <a:spLocks/>
          </p:cNvSpPr>
          <p:nvPr/>
        </p:nvSpPr>
        <p:spPr bwMode="auto">
          <a:xfrm>
            <a:off x="107504" y="2636912"/>
            <a:ext cx="8820471"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pl-PL" b="1" smtClean="0"/>
              <a:t>Tworzenie diagramu</a:t>
            </a:r>
          </a:p>
          <a:p>
            <a:pPr marL="457200" indent="-457200" algn="just">
              <a:buFont typeface="Wingdings" pitchFamily="2" charset="2"/>
              <a:buNone/>
            </a:pPr>
            <a:r>
              <a:rPr lang="pl-PL" smtClean="0"/>
              <a:t>	Punktem wyjścia jest pozioma oś skierowana w prawą stronę, która jest określeniem wyraźnie sformułowanego problemu (skutku) i która łączy główne kategorie przyczyn w formie pochyłych strzałek prowadzących do badanego zjawiska. Kolejnym krokiem jest określenie przyczyn, które rozdziela się na podstawowe (główne) przyczyny i podprzyczyny.</a:t>
            </a:r>
            <a:endParaRPr lang="pl-PL" dirty="0" smtClean="0"/>
          </a:p>
        </p:txBody>
      </p:sp>
    </p:spTree>
    <p:extLst>
      <p:ext uri="{BB962C8B-B14F-4D97-AF65-F5344CB8AC3E}">
        <p14:creationId xmlns:p14="http://schemas.microsoft.com/office/powerpoint/2010/main" val="274599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dirty="0" smtClean="0"/>
              <a:t>Etapy tworzenia diagramu </a:t>
            </a:r>
            <a:r>
              <a:rPr lang="pl-PL" dirty="0" err="1" smtClean="0"/>
              <a:t>Ishikawy</a:t>
            </a:r>
            <a:endParaRPr lang="pl-PL" dirty="0"/>
          </a:p>
        </p:txBody>
      </p:sp>
      <p:pic>
        <p:nvPicPr>
          <p:cNvPr id="24578" name="Picture 2" descr="https://upload.wikimedia.org/wikipedia/commons/4/49/Diagram_przyczynowo-skutkowy.JPG"/>
          <p:cNvPicPr>
            <a:picLocks noChangeAspect="1" noChangeArrowheads="1"/>
          </p:cNvPicPr>
          <p:nvPr/>
        </p:nvPicPr>
        <p:blipFill rotWithShape="1">
          <a:blip r:embed="rId2" cstate="print"/>
          <a:srcRect t="8465" b="21408"/>
          <a:stretch/>
        </p:blipFill>
        <p:spPr bwMode="auto">
          <a:xfrm>
            <a:off x="150813" y="1124744"/>
            <a:ext cx="8748464" cy="4536504"/>
          </a:xfrm>
          <a:prstGeom prst="rect">
            <a:avLst/>
          </a:prstGeom>
          <a:noFill/>
        </p:spPr>
      </p:pic>
    </p:spTree>
    <p:extLst>
      <p:ext uri="{BB962C8B-B14F-4D97-AF65-F5344CB8AC3E}">
        <p14:creationId xmlns:p14="http://schemas.microsoft.com/office/powerpoint/2010/main" val="2378778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948" y="1052736"/>
            <a:ext cx="8820471" cy="1224136"/>
          </a:xfrm>
        </p:spPr>
        <p:txBody>
          <a:bodyPr>
            <a:normAutofit/>
          </a:bodyPr>
          <a:lstStyle/>
          <a:p>
            <a:pPr marL="457200" indent="-457200" algn="just">
              <a:buFont typeface="+mj-lt"/>
              <a:buAutoNum type="arabicPeriod" startAt="3"/>
            </a:pPr>
            <a:r>
              <a:rPr lang="pl-PL" b="1" dirty="0" smtClean="0"/>
              <a:t>Sprawdzenie kompletności wykresu</a:t>
            </a:r>
          </a:p>
          <a:p>
            <a:pPr marL="457200" indent="-457200" algn="just">
              <a:buNone/>
            </a:pPr>
            <a:r>
              <a:rPr lang="pl-PL" dirty="0" smtClean="0"/>
              <a:t>	Należy sprawdzić, czy wszystkie potencjalne przyczyny zostały zawarte w wykresie. Graficzna analiza badanego problemu umożliwia rozpoznanie i rozpatrzenie innych przyczyn, które wcześniej zostały pominięte lub nie były brane pod uwagę.</a:t>
            </a:r>
          </a:p>
        </p:txBody>
      </p:sp>
      <p:sp>
        <p:nvSpPr>
          <p:cNvPr id="3" name="Tytuł 2"/>
          <p:cNvSpPr>
            <a:spLocks noGrp="1"/>
          </p:cNvSpPr>
          <p:nvPr>
            <p:ph type="title"/>
          </p:nvPr>
        </p:nvSpPr>
        <p:spPr/>
        <p:txBody>
          <a:bodyPr>
            <a:normAutofit/>
          </a:bodyPr>
          <a:lstStyle/>
          <a:p>
            <a:r>
              <a:rPr lang="pl-PL" dirty="0" smtClean="0"/>
              <a:t>Etapy tworzenia diagramu </a:t>
            </a:r>
            <a:r>
              <a:rPr lang="pl-PL" dirty="0" err="1" smtClean="0"/>
              <a:t>Ishikawy</a:t>
            </a:r>
            <a:endParaRPr lang="pl-PL" dirty="0"/>
          </a:p>
        </p:txBody>
      </p:sp>
      <p:sp>
        <p:nvSpPr>
          <p:cNvPr id="4" name="Symbol zastępczy zawartości 1"/>
          <p:cNvSpPr txBox="1">
            <a:spLocks/>
          </p:cNvSpPr>
          <p:nvPr/>
        </p:nvSpPr>
        <p:spPr bwMode="auto">
          <a:xfrm>
            <a:off x="179948" y="2348880"/>
            <a:ext cx="882047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startAt="4"/>
            </a:pPr>
            <a:r>
              <a:rPr lang="pl-PL" b="1" smtClean="0"/>
              <a:t>Analiza diagramu</a:t>
            </a:r>
          </a:p>
          <a:p>
            <a:pPr marL="457200" indent="-457200" algn="just">
              <a:buFont typeface="Wingdings" pitchFamily="2" charset="2"/>
              <a:buNone/>
            </a:pPr>
            <a:r>
              <a:rPr lang="pl-PL" smtClean="0"/>
              <a:t>	Należy wybrać i zidentyfikować małą liczbę (2 do 4) przyczyn, które prawdopodobnie mają największy wpływ na skutek oraz przeanalizować, czy zidentyfikowana istotna przyczyna rzeczywiście stwierdza badany problem oraz określić sposób wyeliminowania najbardziej prawdopodobnego procesu powstawania badanej niezgodności. Wyniki przeprowadzonej analizy należy sformułować w postaci wniosków.</a:t>
            </a:r>
            <a:endParaRPr lang="pl-PL" dirty="0" smtClean="0"/>
          </a:p>
        </p:txBody>
      </p:sp>
    </p:spTree>
    <p:extLst>
      <p:ext uri="{BB962C8B-B14F-4D97-AF65-F5344CB8AC3E}">
        <p14:creationId xmlns:p14="http://schemas.microsoft.com/office/powerpoint/2010/main" val="11797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dirty="0" smtClean="0"/>
              <a:t>Przykład diagramu </a:t>
            </a:r>
            <a:r>
              <a:rPr lang="pl-PL" dirty="0" err="1" smtClean="0"/>
              <a:t>Ishikawy</a:t>
            </a:r>
            <a:endParaRPr lang="pl-PL" dirty="0"/>
          </a:p>
        </p:txBody>
      </p:sp>
      <p:pic>
        <p:nvPicPr>
          <p:cNvPr id="36866" name="Picture 2" descr="https://upload.wikimedia.org/wikipedia/commons/8/89/Przyklad_zastosowania_diagramu_Ishikawa.JPG"/>
          <p:cNvPicPr>
            <a:picLocks noChangeAspect="1" noChangeArrowheads="1"/>
          </p:cNvPicPr>
          <p:nvPr/>
        </p:nvPicPr>
        <p:blipFill rotWithShape="1">
          <a:blip r:embed="rId2" cstate="print"/>
          <a:srcRect t="5587" b="24704"/>
          <a:stretch/>
        </p:blipFill>
        <p:spPr bwMode="auto">
          <a:xfrm>
            <a:off x="516397" y="1052736"/>
            <a:ext cx="6696744" cy="3816424"/>
          </a:xfrm>
          <a:prstGeom prst="rect">
            <a:avLst/>
          </a:prstGeom>
          <a:noFill/>
        </p:spPr>
      </p:pic>
      <p:sp>
        <p:nvSpPr>
          <p:cNvPr id="2" name="pole tekstowe 1"/>
          <p:cNvSpPr txBox="1"/>
          <p:nvPr/>
        </p:nvSpPr>
        <p:spPr>
          <a:xfrm>
            <a:off x="4427984" y="4653136"/>
            <a:ext cx="4536504" cy="1169551"/>
          </a:xfrm>
          <a:prstGeom prst="rect">
            <a:avLst/>
          </a:prstGeom>
          <a:noFill/>
        </p:spPr>
        <p:txBody>
          <a:bodyPr wrap="square" rtlCol="0">
            <a:spAutoFit/>
          </a:bodyPr>
          <a:lstStyle/>
          <a:p>
            <a:r>
              <a:rPr lang="pl-PL" sz="1400" b="1" dirty="0" smtClean="0"/>
              <a:t>Analiza:</a:t>
            </a:r>
          </a:p>
          <a:p>
            <a:pPr marL="285750" indent="-285750">
              <a:buFont typeface="Arial" panose="020B0604020202020204" pitchFamily="34" charset="0"/>
              <a:buChar char="•"/>
            </a:pPr>
            <a:r>
              <a:rPr lang="pl-PL" sz="1400" dirty="0" smtClean="0"/>
              <a:t>wprowadzenie reklamy zewnętrznej przed salonem</a:t>
            </a:r>
          </a:p>
          <a:p>
            <a:pPr marL="285750" indent="-285750">
              <a:buFont typeface="Arial" panose="020B0604020202020204" pitchFamily="34" charset="0"/>
              <a:buChar char="•"/>
            </a:pPr>
            <a:r>
              <a:rPr lang="pl-PL" sz="1400" dirty="0" smtClean="0"/>
              <a:t>oznakowanie drogi dojazdowej wraz z miejscami parkingowymi</a:t>
            </a:r>
          </a:p>
          <a:p>
            <a:pPr marL="285750" indent="-285750">
              <a:buFont typeface="Arial" panose="020B0604020202020204" pitchFamily="34" charset="0"/>
              <a:buChar char="•"/>
            </a:pPr>
            <a:r>
              <a:rPr lang="pl-PL" sz="1400" dirty="0" smtClean="0"/>
              <a:t>zakup narzędzi wspomagających.</a:t>
            </a:r>
            <a:endParaRPr lang="pl-PL" sz="1400" dirty="0"/>
          </a:p>
        </p:txBody>
      </p:sp>
    </p:spTree>
    <p:extLst>
      <p:ext uri="{BB962C8B-B14F-4D97-AF65-F5344CB8AC3E}">
        <p14:creationId xmlns:p14="http://schemas.microsoft.com/office/powerpoint/2010/main" val="20115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a:t>ĆWICZENIE W </a:t>
            </a:r>
            <a:r>
              <a:rPr lang="pl-PL" dirty="0" smtClean="0"/>
              <a:t>GRUPACH</a:t>
            </a:r>
            <a:endParaRPr lang="pl-PL" dirty="0"/>
          </a:p>
        </p:txBody>
      </p:sp>
      <p:sp>
        <p:nvSpPr>
          <p:cNvPr id="3" name="Symbol zastępczy zawartości 2"/>
          <p:cNvSpPr>
            <a:spLocks noGrp="1"/>
          </p:cNvSpPr>
          <p:nvPr>
            <p:ph idx="1"/>
          </p:nvPr>
        </p:nvSpPr>
        <p:spPr/>
        <p:txBody>
          <a:bodyPr/>
          <a:lstStyle/>
          <a:p>
            <a:pPr marL="354013" indent="-354013">
              <a:spcBef>
                <a:spcPts val="0"/>
              </a:spcBef>
              <a:defRPr/>
            </a:pPr>
            <a:r>
              <a:rPr lang="pl-PL" dirty="0"/>
              <a:t>Celem</a:t>
            </a:r>
            <a:r>
              <a:rPr lang="pl-PL" dirty="0" smtClean="0"/>
              <a:t> ćwiczenia jest identyfikacja problemów związanych z ekologicznymi problemami w procesach logistycznych. </a:t>
            </a:r>
          </a:p>
          <a:p>
            <a:pPr marL="354013" indent="-354013">
              <a:spcBef>
                <a:spcPts val="0"/>
              </a:spcBef>
              <a:defRPr/>
            </a:pPr>
            <a:r>
              <a:rPr lang="pl-PL" dirty="0" smtClean="0"/>
              <a:t>Każda z grup wykonuje analizę jednego zakresu wskazanego przez Prowadzącego.</a:t>
            </a:r>
          </a:p>
          <a:p>
            <a:pPr>
              <a:buFont typeface="Wingdings" pitchFamily="2" charset="2"/>
              <a:buNone/>
              <a:defRPr/>
            </a:pPr>
            <a:endParaRPr lang="pl-PL" dirty="0" smtClean="0"/>
          </a:p>
          <a:p>
            <a:pPr>
              <a:buFont typeface="Wingdings" pitchFamily="2" charset="2"/>
              <a:buNone/>
              <a:defRPr/>
            </a:pPr>
            <a:r>
              <a:rPr lang="pl-PL" dirty="0" smtClean="0"/>
              <a:t>	Zakresy tematyczne identyfikacji problemów:</a:t>
            </a:r>
          </a:p>
          <a:p>
            <a:pPr lvl="1">
              <a:defRPr/>
            </a:pPr>
            <a:r>
              <a:rPr lang="pl-PL" dirty="0"/>
              <a:t>ekologia w procesie produkcyjnym,</a:t>
            </a:r>
          </a:p>
          <a:p>
            <a:pPr lvl="1">
              <a:defRPr/>
            </a:pPr>
            <a:r>
              <a:rPr lang="pl-PL" dirty="0"/>
              <a:t>ekologia w procesie transportowym,</a:t>
            </a:r>
          </a:p>
          <a:p>
            <a:pPr lvl="1">
              <a:defRPr/>
            </a:pPr>
            <a:r>
              <a:rPr lang="pl-PL" dirty="0"/>
              <a:t>ekologia w logistyce </a:t>
            </a:r>
            <a:r>
              <a:rPr lang="pl-PL" dirty="0" smtClean="0"/>
              <a:t>miejskiej</a:t>
            </a:r>
          </a:p>
          <a:p>
            <a:pPr marL="354013" lvl="0" indent="-354013">
              <a:spcBef>
                <a:spcPts val="0"/>
              </a:spcBef>
              <a:defRPr/>
            </a:pPr>
            <a:endParaRPr lang="pl-PL" dirty="0" smtClean="0">
              <a:solidFill>
                <a:prstClr val="black"/>
              </a:solidFill>
            </a:endParaRPr>
          </a:p>
          <a:p>
            <a:pPr marL="354013" lvl="0" indent="-354013">
              <a:spcBef>
                <a:spcPts val="0"/>
              </a:spcBef>
              <a:defRPr/>
            </a:pPr>
            <a:r>
              <a:rPr lang="pl-PL" dirty="0" smtClean="0">
                <a:solidFill>
                  <a:prstClr val="black"/>
                </a:solidFill>
              </a:rPr>
              <a:t>Każda </a:t>
            </a:r>
            <a:r>
              <a:rPr lang="pl-PL" dirty="0">
                <a:solidFill>
                  <a:prstClr val="black"/>
                </a:solidFill>
              </a:rPr>
              <a:t>z grup wykonuje </a:t>
            </a:r>
            <a:r>
              <a:rPr lang="pl-PL" dirty="0" smtClean="0">
                <a:solidFill>
                  <a:prstClr val="black"/>
                </a:solidFill>
              </a:rPr>
              <a:t>diagram </a:t>
            </a:r>
            <a:r>
              <a:rPr lang="pl-PL" dirty="0" err="1" smtClean="0">
                <a:solidFill>
                  <a:prstClr val="black"/>
                </a:solidFill>
              </a:rPr>
              <a:t>Ishikawy</a:t>
            </a:r>
            <a:r>
              <a:rPr lang="pl-PL" dirty="0" smtClean="0">
                <a:solidFill>
                  <a:prstClr val="black"/>
                </a:solidFill>
              </a:rPr>
              <a:t> dla wskazanego zakresu – </a:t>
            </a:r>
            <a:r>
              <a:rPr lang="pl-PL" b="1" dirty="0" smtClean="0">
                <a:solidFill>
                  <a:prstClr val="black"/>
                </a:solidFill>
              </a:rPr>
              <a:t>czas 30 min</a:t>
            </a:r>
            <a:r>
              <a:rPr lang="pl-PL" dirty="0" smtClean="0">
                <a:solidFill>
                  <a:prstClr val="black"/>
                </a:solidFill>
              </a:rPr>
              <a:t>.</a:t>
            </a:r>
          </a:p>
          <a:p>
            <a:pPr marL="354013" lvl="0" indent="-354013">
              <a:spcBef>
                <a:spcPts val="0"/>
              </a:spcBef>
              <a:defRPr/>
            </a:pPr>
            <a:r>
              <a:rPr lang="pl-PL" dirty="0" smtClean="0">
                <a:solidFill>
                  <a:prstClr val="black"/>
                </a:solidFill>
              </a:rPr>
              <a:t>Prezentacja wyników identyfikacji problemów – </a:t>
            </a:r>
            <a:r>
              <a:rPr lang="pl-PL" b="1" dirty="0" smtClean="0">
                <a:solidFill>
                  <a:prstClr val="black"/>
                </a:solidFill>
              </a:rPr>
              <a:t>czas 15 min</a:t>
            </a:r>
            <a:r>
              <a:rPr lang="pl-PL" dirty="0" smtClean="0">
                <a:solidFill>
                  <a:prstClr val="black"/>
                </a:solidFill>
              </a:rPr>
              <a:t>.</a:t>
            </a:r>
            <a:endParaRPr lang="pl-PL" dirty="0">
              <a:solidFill>
                <a:prstClr val="black"/>
              </a:solidFill>
            </a:endParaRPr>
          </a:p>
          <a:p>
            <a:pPr marL="0" lvl="1">
              <a:buFont typeface="Wingdings" pitchFamily="2" charset="2"/>
              <a:buNone/>
              <a:defRPr/>
            </a:pPr>
            <a:endParaRPr lang="pl-PL" dirty="0" smtClean="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14</a:t>
            </a:fld>
            <a:endParaRPr lang="pl-PL" altLang="pl-PL" smtClean="0"/>
          </a:p>
        </p:txBody>
      </p:sp>
    </p:spTree>
    <p:extLst>
      <p:ext uri="{BB962C8B-B14F-4D97-AF65-F5344CB8AC3E}">
        <p14:creationId xmlns:p14="http://schemas.microsoft.com/office/powerpoint/2010/main" val="3898125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83858" y="3808413"/>
            <a:ext cx="5464609" cy="1132755"/>
          </a:xfrm>
        </p:spPr>
        <p:txBody>
          <a:bodyPr>
            <a:normAutofit/>
          </a:bodyPr>
          <a:lstStyle/>
          <a:p>
            <a:pPr>
              <a:spcBef>
                <a:spcPct val="50000"/>
              </a:spcBef>
            </a:pPr>
            <a:r>
              <a:rPr lang="pl-PL" altLang="pl-PL" dirty="0" smtClean="0"/>
              <a:t>ANALIZA JAKOŚCI PROCESÓW LOGISTYCZNYCH</a:t>
            </a:r>
            <a:endParaRPr lang="pl-PL" alt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Adam Koliński</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JAKOŚĆ W LOGISTYCE</a:t>
            </a:r>
            <a:endParaRPr lang="pl-PL" dirty="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3</a:t>
            </a:fld>
            <a:endParaRPr lang="pl-PL" altLang="pl-PL" smtClean="0"/>
          </a:p>
        </p:txBody>
      </p:sp>
      <p:sp>
        <p:nvSpPr>
          <p:cNvPr id="9" name="Symbol zastępczy zawartości 1"/>
          <p:cNvSpPr txBox="1">
            <a:spLocks/>
          </p:cNvSpPr>
          <p:nvPr/>
        </p:nvSpPr>
        <p:spPr bwMode="auto">
          <a:xfrm>
            <a:off x="252537" y="1207172"/>
            <a:ext cx="856895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l-PL" dirty="0"/>
              <a:t>Skuteczne zarządzanie przedsiębiorstwem logistycznym wymusza nie tylko orientacji na jakość (zarówno realizowanych procesów, jak również oferowanych produktów i usług), ale również na ustawicznym monitorowaniu realizowanych procesów oraz doskonaleniu jakości. Liczność i różnorodność metod, technik i narzędzi doskonalenia jakości jest uzależniona od specyfiki realizowanych procesów logistycznych. Wśród instrumentów można wyodrębnić metody i techniki służące do nadzorowania i diagnozowania procesów, ale także do kontroli i projektowania wdrażanych zmian i inwestycji. </a:t>
            </a:r>
            <a:endParaRPr lang="pl-PL" dirty="0" smtClean="0"/>
          </a:p>
        </p:txBody>
      </p:sp>
    </p:spTree>
    <p:extLst>
      <p:ext uri="{BB962C8B-B14F-4D97-AF65-F5344CB8AC3E}">
        <p14:creationId xmlns:p14="http://schemas.microsoft.com/office/powerpoint/2010/main" val="90979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Identyfikacja problemów ekologicznych w logistyce</a:t>
            </a:r>
            <a:endParaRPr lang="pl-PL" dirty="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4</a:t>
            </a:fld>
            <a:endParaRPr lang="pl-PL" altLang="pl-PL" smtClean="0"/>
          </a:p>
        </p:txBody>
      </p:sp>
      <p:sp>
        <p:nvSpPr>
          <p:cNvPr id="7" name="Prostokąt 8"/>
          <p:cNvSpPr>
            <a:spLocks noChangeArrowheads="1"/>
          </p:cNvSpPr>
          <p:nvPr/>
        </p:nvSpPr>
        <p:spPr bwMode="auto">
          <a:xfrm>
            <a:off x="179511" y="5627340"/>
            <a:ext cx="8496945" cy="246221"/>
          </a:xfrm>
          <a:prstGeom prst="rect">
            <a:avLst/>
          </a:prstGeom>
          <a:noFill/>
          <a:ln w="9525">
            <a:noFill/>
            <a:miter lim="800000"/>
            <a:headEnd/>
            <a:tailEnd/>
          </a:ln>
        </p:spPr>
        <p:txBody>
          <a:bodyPr wrap="square">
            <a:spAutoFit/>
          </a:bodyPr>
          <a:lstStyle/>
          <a:p>
            <a:pPr algn="just"/>
            <a:r>
              <a:rPr lang="pl-PL" altLang="pl-PL" sz="1000" dirty="0"/>
              <a:t>Korzeń Z., </a:t>
            </a:r>
            <a:r>
              <a:rPr lang="pl-PL" altLang="pl-PL" sz="1000" dirty="0" err="1"/>
              <a:t>Ekologistyka</a:t>
            </a:r>
            <a:r>
              <a:rPr lang="pl-PL" altLang="pl-PL" sz="1000" dirty="0"/>
              <a:t>, Instytut Logistyki i Magazynowania, Poznań 2001, s. 17-18</a:t>
            </a:r>
          </a:p>
        </p:txBody>
      </p:sp>
      <p:cxnSp>
        <p:nvCxnSpPr>
          <p:cNvPr id="8" name="Łącznik prosty 7"/>
          <p:cNvCxnSpPr/>
          <p:nvPr/>
        </p:nvCxnSpPr>
        <p:spPr>
          <a:xfrm>
            <a:off x="252537" y="5589240"/>
            <a:ext cx="144159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ymbol zastępczy zawartości 1"/>
          <p:cNvSpPr txBox="1">
            <a:spLocks/>
          </p:cNvSpPr>
          <p:nvPr/>
        </p:nvSpPr>
        <p:spPr bwMode="auto">
          <a:xfrm>
            <a:off x="252537" y="1207172"/>
            <a:ext cx="856895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pl-PL" dirty="0" smtClean="0"/>
              <a:t>Jednym z podstawowych procesów ciągłego doskonalenia jest koło </a:t>
            </a:r>
            <a:r>
              <a:rPr lang="pl-PL" dirty="0" err="1" smtClean="0"/>
              <a:t>Deminga</a:t>
            </a:r>
            <a:r>
              <a:rPr lang="pl-PL" dirty="0" smtClean="0"/>
              <a:t> (cykl </a:t>
            </a:r>
            <a:r>
              <a:rPr lang="pl-PL" dirty="0" err="1" smtClean="0"/>
              <a:t>Deminga</a:t>
            </a:r>
            <a:r>
              <a:rPr lang="pl-PL" dirty="0" smtClean="0"/>
              <a:t>), które składa się z czterech elementów:</a:t>
            </a:r>
          </a:p>
          <a:p>
            <a:pPr algn="just"/>
            <a:r>
              <a:rPr lang="pl-PL" dirty="0" smtClean="0"/>
              <a:t>planowanie (ang. plan), obejmujące ustalenie celów i procesów niezbędnych do przekształcenia zasobów wejściowych w przewidywany efekt,</a:t>
            </a:r>
          </a:p>
          <a:p>
            <a:pPr algn="just"/>
            <a:r>
              <a:rPr lang="pl-PL" dirty="0" smtClean="0"/>
              <a:t>wykonywanie (ang. do), polegające na wdrożeniu planu, realizacji procesu lub testów, które posłużą do dalszej analizy i oceny uzyskanych wyników,</a:t>
            </a:r>
          </a:p>
          <a:p>
            <a:pPr algn="just"/>
            <a:r>
              <a:rPr lang="pl-PL" dirty="0" smtClean="0"/>
              <a:t>sprawdzenie (ang. </a:t>
            </a:r>
            <a:r>
              <a:rPr lang="pl-PL" dirty="0" err="1" smtClean="0"/>
              <a:t>check</a:t>
            </a:r>
            <a:r>
              <a:rPr lang="pl-PL" dirty="0" smtClean="0"/>
              <a:t>), sprowadzające się do zbadania rzeczywistych (mierzonych i zebranych w poprzednim etapie) wyników i ich porównanie z oczekiwaniami (zaplanowanymi celami) w celu identyfikacji różnic i odchyleń,</a:t>
            </a:r>
          </a:p>
          <a:p>
            <a:pPr algn="just"/>
            <a:r>
              <a:rPr lang="pl-PL" dirty="0" smtClean="0"/>
              <a:t>działanie (ang. </a:t>
            </a:r>
            <a:r>
              <a:rPr lang="pl-PL" dirty="0" err="1" smtClean="0"/>
              <a:t>act</a:t>
            </a:r>
            <a:r>
              <a:rPr lang="pl-PL" dirty="0" smtClean="0"/>
              <a:t>), polegające na wprowadzaniu usprawnień w celu minimalizacji różnic pomiędzy uzyskanym wynikiem, a planowanymi efektami.</a:t>
            </a:r>
            <a:endParaRPr lang="pl-PL" dirty="0"/>
          </a:p>
        </p:txBody>
      </p:sp>
    </p:spTree>
    <p:extLst>
      <p:ext uri="{BB962C8B-B14F-4D97-AF65-F5344CB8AC3E}">
        <p14:creationId xmlns:p14="http://schemas.microsoft.com/office/powerpoint/2010/main" val="2560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Ciągłe doskonalenie w logistyce</a:t>
            </a:r>
            <a:endParaRPr lang="pl-PL" dirty="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5</a:t>
            </a:fld>
            <a:endParaRPr lang="pl-PL" altLang="pl-PL" smtClean="0"/>
          </a:p>
        </p:txBody>
      </p:sp>
      <p:graphicFrame>
        <p:nvGraphicFramePr>
          <p:cNvPr id="10" name="Obiekt 9"/>
          <p:cNvGraphicFramePr>
            <a:graphicFrameLocks noChangeAspect="1"/>
          </p:cNvGraphicFramePr>
          <p:nvPr>
            <p:extLst/>
          </p:nvPr>
        </p:nvGraphicFramePr>
        <p:xfrm>
          <a:off x="827583" y="1041652"/>
          <a:ext cx="7200800" cy="4831909"/>
        </p:xfrm>
        <a:graphic>
          <a:graphicData uri="http://schemas.openxmlformats.org/presentationml/2006/ole">
            <mc:AlternateContent xmlns:mc="http://schemas.openxmlformats.org/markup-compatibility/2006">
              <mc:Choice xmlns:v="urn:schemas-microsoft-com:vml" Requires="v">
                <p:oleObj spid="_x0000_s1027" name="Visio" r:id="rId3" imgW="4373092" imgH="2933395" progId="Visio.Drawing.11">
                  <p:embed/>
                </p:oleObj>
              </mc:Choice>
              <mc:Fallback>
                <p:oleObj name="Visio" r:id="rId3" imgW="4373092" imgH="2933395" progId="Visio.Drawing.11">
                  <p:embed/>
                  <p:pic>
                    <p:nvPicPr>
                      <p:cNvPr id="10" name="Obiek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1041652"/>
                        <a:ext cx="7200800" cy="4831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611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Ciągłe doskonalenie w logistyce</a:t>
            </a:r>
            <a:endParaRPr lang="pl-PL" dirty="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6</a:t>
            </a:fld>
            <a:endParaRPr lang="pl-PL" altLang="pl-PL" smtClean="0"/>
          </a:p>
        </p:txBody>
      </p:sp>
      <p:graphicFrame>
        <p:nvGraphicFramePr>
          <p:cNvPr id="5" name="Obiekt 4"/>
          <p:cNvGraphicFramePr>
            <a:graphicFrameLocks noChangeAspect="1"/>
          </p:cNvGraphicFramePr>
          <p:nvPr>
            <p:extLst/>
          </p:nvPr>
        </p:nvGraphicFramePr>
        <p:xfrm>
          <a:off x="1155435" y="1206816"/>
          <a:ext cx="7344816" cy="4592510"/>
        </p:xfrm>
        <a:graphic>
          <a:graphicData uri="http://schemas.openxmlformats.org/presentationml/2006/ole">
            <mc:AlternateContent xmlns:mc="http://schemas.openxmlformats.org/markup-compatibility/2006">
              <mc:Choice xmlns:v="urn:schemas-microsoft-com:vml" Requires="v">
                <p:oleObj spid="_x0000_s2051" name="Visio" r:id="rId3" imgW="5242596" imgH="3274924" progId="Visio.Drawing.11">
                  <p:embed/>
                </p:oleObj>
              </mc:Choice>
              <mc:Fallback>
                <p:oleObj name="Visio" r:id="rId3" imgW="5242596" imgH="3274924" progId="Visio.Drawing.11">
                  <p:embed/>
                  <p:pic>
                    <p:nvPicPr>
                      <p:cNvPr id="5" name="Obi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435" y="1206816"/>
                        <a:ext cx="7344816" cy="4592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30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Wybrane metody identyfikacji problemów </a:t>
            </a:r>
            <a:endParaRPr lang="pl-PL" dirty="0"/>
          </a:p>
        </p:txBody>
      </p:sp>
      <p:sp>
        <p:nvSpPr>
          <p:cNvPr id="8196"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E33FA70-FE80-4273-A934-1F8C5792F5D8}" type="slidenum">
              <a:rPr lang="pl-PL" altLang="pl-PL" smtClean="0"/>
              <a:pPr eaLnBrk="1" fontAlgn="base" hangingPunct="1">
                <a:spcBef>
                  <a:spcPct val="0"/>
                </a:spcBef>
                <a:spcAft>
                  <a:spcPct val="0"/>
                </a:spcAft>
              </a:pPr>
              <a:t>7</a:t>
            </a:fld>
            <a:endParaRPr lang="pl-PL" altLang="pl-PL" smtClean="0"/>
          </a:p>
        </p:txBody>
      </p:sp>
      <p:sp>
        <p:nvSpPr>
          <p:cNvPr id="7" name="Prostokąt 8"/>
          <p:cNvSpPr>
            <a:spLocks noChangeArrowheads="1"/>
          </p:cNvSpPr>
          <p:nvPr/>
        </p:nvSpPr>
        <p:spPr bwMode="auto">
          <a:xfrm>
            <a:off x="179511" y="5888803"/>
            <a:ext cx="8496945" cy="246221"/>
          </a:xfrm>
          <a:prstGeom prst="rect">
            <a:avLst/>
          </a:prstGeom>
          <a:noFill/>
          <a:ln w="9525">
            <a:noFill/>
            <a:miter lim="800000"/>
            <a:headEnd/>
            <a:tailEnd/>
          </a:ln>
        </p:spPr>
        <p:txBody>
          <a:bodyPr wrap="square">
            <a:spAutoFit/>
          </a:bodyPr>
          <a:lstStyle/>
          <a:p>
            <a:pPr algn="just"/>
            <a:r>
              <a:rPr lang="pl-PL" altLang="pl-PL" sz="1000" dirty="0"/>
              <a:t>Mazur A., </a:t>
            </a:r>
            <a:r>
              <a:rPr lang="pl-PL" altLang="pl-PL" sz="1000" dirty="0" err="1"/>
              <a:t>Gołaś</a:t>
            </a:r>
            <a:r>
              <a:rPr lang="pl-PL" altLang="pl-PL" sz="1000" dirty="0"/>
              <a:t> H., Zasady, metody i techniki wykorzystywane w zarządzaniu jakością, Wydawnictwo Politechniki Poznańskiej, Poznań 2010, s. 42</a:t>
            </a:r>
          </a:p>
        </p:txBody>
      </p:sp>
      <p:cxnSp>
        <p:nvCxnSpPr>
          <p:cNvPr id="8" name="Łącznik prosty 7"/>
          <p:cNvCxnSpPr/>
          <p:nvPr/>
        </p:nvCxnSpPr>
        <p:spPr>
          <a:xfrm>
            <a:off x="252537" y="5850703"/>
            <a:ext cx="14415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nvPr>
        </p:nvGraphicFramePr>
        <p:xfrm>
          <a:off x="323528" y="915911"/>
          <a:ext cx="7920880" cy="4918367"/>
        </p:xfrm>
        <a:graphic>
          <a:graphicData uri="http://schemas.openxmlformats.org/drawingml/2006/table">
            <a:tbl>
              <a:tblPr firstRow="1" firstCol="1" bandRow="1">
                <a:tableStyleId>{5C22544A-7EE6-4342-B048-85BDC9FD1C3A}</a:tableStyleId>
              </a:tblPr>
              <a:tblGrid>
                <a:gridCol w="2449757">
                  <a:extLst>
                    <a:ext uri="{9D8B030D-6E8A-4147-A177-3AD203B41FA5}">
                      <a16:colId xmlns:a16="http://schemas.microsoft.com/office/drawing/2014/main" xmlns="" val="3925731320"/>
                    </a:ext>
                  </a:extLst>
                </a:gridCol>
                <a:gridCol w="2402551">
                  <a:extLst>
                    <a:ext uri="{9D8B030D-6E8A-4147-A177-3AD203B41FA5}">
                      <a16:colId xmlns:a16="http://schemas.microsoft.com/office/drawing/2014/main" xmlns="" val="3882814060"/>
                    </a:ext>
                  </a:extLst>
                </a:gridCol>
                <a:gridCol w="3068572">
                  <a:extLst>
                    <a:ext uri="{9D8B030D-6E8A-4147-A177-3AD203B41FA5}">
                      <a16:colId xmlns:a16="http://schemas.microsoft.com/office/drawing/2014/main" xmlns="" val="4116785971"/>
                    </a:ext>
                  </a:extLst>
                </a:gridCol>
              </a:tblGrid>
              <a:tr h="387139">
                <a:tc rowSpan="2">
                  <a:txBody>
                    <a:bodyPr/>
                    <a:lstStyle/>
                    <a:p>
                      <a:pPr marL="453390" indent="-226695" algn="ctr">
                        <a:lnSpc>
                          <a:spcPct val="115000"/>
                        </a:lnSpc>
                        <a:spcBef>
                          <a:spcPts val="1200"/>
                        </a:spcBef>
                        <a:spcAft>
                          <a:spcPts val="0"/>
                        </a:spcAft>
                      </a:pPr>
                      <a:r>
                        <a:rPr lang="pl-PL" sz="1600" dirty="0">
                          <a:effectLst/>
                        </a:rPr>
                        <a:t>Etap cyklu </a:t>
                      </a:r>
                      <a:r>
                        <a:rPr lang="pl-PL" sz="1600" dirty="0" err="1">
                          <a:effectLst/>
                        </a:rPr>
                        <a:t>Deminga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gridSpan="2">
                  <a:txBody>
                    <a:bodyPr/>
                    <a:lstStyle/>
                    <a:p>
                      <a:pPr marL="453390" indent="-226695" algn="ctr">
                        <a:lnSpc>
                          <a:spcPct val="115000"/>
                        </a:lnSpc>
                        <a:spcBef>
                          <a:spcPts val="1200"/>
                        </a:spcBef>
                        <a:spcAft>
                          <a:spcPts val="0"/>
                        </a:spcAft>
                      </a:pPr>
                      <a:r>
                        <a:rPr lang="pl-PL" sz="1600">
                          <a:effectLst/>
                        </a:rPr>
                        <a:t>Instrumenty zarządzania jakością</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hMerge="1">
                  <a:txBody>
                    <a:bodyPr/>
                    <a:lstStyle/>
                    <a:p>
                      <a:endParaRPr lang="pl-PL"/>
                    </a:p>
                  </a:txBody>
                  <a:tcPr/>
                </a:tc>
                <a:extLst>
                  <a:ext uri="{0D108BD9-81ED-4DB2-BD59-A6C34878D82A}">
                    <a16:rowId xmlns:a16="http://schemas.microsoft.com/office/drawing/2014/main" xmlns="" val="1581559092"/>
                  </a:ext>
                </a:extLst>
              </a:tr>
              <a:tr h="360040">
                <a:tc vMerge="1">
                  <a:txBody>
                    <a:bodyPr/>
                    <a:lstStyle/>
                    <a:p>
                      <a:endParaRPr lang="pl-PL"/>
                    </a:p>
                  </a:txBody>
                  <a:tcPr/>
                </a:tc>
                <a:tc>
                  <a:txBody>
                    <a:bodyPr/>
                    <a:lstStyle/>
                    <a:p>
                      <a:pPr marL="453390" indent="-226695" algn="ctr">
                        <a:lnSpc>
                          <a:spcPct val="115000"/>
                        </a:lnSpc>
                        <a:spcBef>
                          <a:spcPts val="1200"/>
                        </a:spcBef>
                        <a:spcAft>
                          <a:spcPts val="0"/>
                        </a:spcAft>
                      </a:pPr>
                      <a:r>
                        <a:rPr lang="pl-PL" sz="1600">
                          <a:effectLst/>
                        </a:rPr>
                        <a:t>Metody</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a:txBody>
                    <a:bodyPr/>
                    <a:lstStyle/>
                    <a:p>
                      <a:pPr marL="453390" indent="-226695" algn="ctr">
                        <a:lnSpc>
                          <a:spcPct val="115000"/>
                        </a:lnSpc>
                        <a:spcBef>
                          <a:spcPts val="1200"/>
                        </a:spcBef>
                        <a:spcAft>
                          <a:spcPts val="0"/>
                        </a:spcAft>
                      </a:pPr>
                      <a:r>
                        <a:rPr lang="pl-PL" sz="1600">
                          <a:effectLst/>
                        </a:rPr>
                        <a:t>Narzędzia</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extLst>
                  <a:ext uri="{0D108BD9-81ED-4DB2-BD59-A6C34878D82A}">
                    <a16:rowId xmlns:a16="http://schemas.microsoft.com/office/drawing/2014/main" xmlns="" val="740623836"/>
                  </a:ext>
                </a:extLst>
              </a:tr>
              <a:tr h="115270">
                <a:tc rowSpan="5">
                  <a:txBody>
                    <a:bodyPr/>
                    <a:lstStyle/>
                    <a:p>
                      <a:pPr marL="453390" indent="-226695" algn="ctr">
                        <a:lnSpc>
                          <a:spcPct val="115000"/>
                        </a:lnSpc>
                        <a:spcBef>
                          <a:spcPts val="1200"/>
                        </a:spcBef>
                        <a:spcAft>
                          <a:spcPts val="0"/>
                        </a:spcAft>
                      </a:pPr>
                      <a:r>
                        <a:rPr lang="pl-PL" sz="1600" dirty="0">
                          <a:effectLst/>
                        </a:rPr>
                        <a:t>Planowanie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a:txBody>
                    <a:bodyPr/>
                    <a:lstStyle/>
                    <a:p>
                      <a:pPr marL="453390" indent="-226695" algn="ctr">
                        <a:lnSpc>
                          <a:spcPct val="115000"/>
                        </a:lnSpc>
                        <a:spcBef>
                          <a:spcPts val="1200"/>
                        </a:spcBef>
                        <a:spcAft>
                          <a:spcPts val="0"/>
                        </a:spcAft>
                      </a:pPr>
                      <a:r>
                        <a:rPr lang="pl-PL" sz="1400" dirty="0">
                          <a:effectLst/>
                        </a:rPr>
                        <a:t>FMEA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5 </a:t>
                      </a:r>
                      <a:r>
                        <a:rPr lang="pl-PL" sz="1400" dirty="0" err="1">
                          <a:effectLst/>
                        </a:rPr>
                        <a:t>Why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3466597283"/>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QFD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Ishikavy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756723309"/>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SPC</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Pareto</a:t>
                      </a:r>
                      <a:r>
                        <a:rPr lang="pl-PL" sz="1400" dirty="0">
                          <a:effectLst/>
                        </a:rPr>
                        <a:t>-Lorenza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4173196429"/>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DOE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przepływu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2992578785"/>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Raport 8D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Burza mózgów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1941342325"/>
                  </a:ext>
                </a:extLst>
              </a:tr>
              <a:tr h="115270">
                <a:tc rowSpan="6">
                  <a:txBody>
                    <a:bodyPr/>
                    <a:lstStyle/>
                    <a:p>
                      <a:pPr marL="453390" indent="-226695" algn="ctr">
                        <a:lnSpc>
                          <a:spcPct val="115000"/>
                        </a:lnSpc>
                        <a:spcBef>
                          <a:spcPts val="1200"/>
                        </a:spcBef>
                        <a:spcAft>
                          <a:spcPts val="0"/>
                        </a:spcAft>
                      </a:pPr>
                      <a:r>
                        <a:rPr lang="pl-PL" sz="1600" dirty="0">
                          <a:effectLst/>
                        </a:rPr>
                        <a:t>Wykonanie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a:txBody>
                    <a:bodyPr/>
                    <a:lstStyle/>
                    <a:p>
                      <a:pPr marL="453390" indent="-226695" algn="ctr">
                        <a:lnSpc>
                          <a:spcPct val="115000"/>
                        </a:lnSpc>
                        <a:spcBef>
                          <a:spcPts val="1200"/>
                        </a:spcBef>
                        <a:spcAft>
                          <a:spcPts val="0"/>
                        </a:spcAft>
                      </a:pPr>
                      <a:r>
                        <a:rPr lang="pl-PL" sz="1400">
                          <a:effectLst/>
                        </a:rPr>
                        <a:t>FMEA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err="1">
                          <a:effectLst/>
                        </a:rPr>
                        <a:t>Six</a:t>
                      </a:r>
                      <a:r>
                        <a:rPr lang="pl-PL" sz="1400" dirty="0">
                          <a:effectLst/>
                        </a:rPr>
                        <a:t> Sigma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403861930"/>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QFD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5 </a:t>
                      </a:r>
                      <a:r>
                        <a:rPr lang="pl-PL" sz="1400" dirty="0" err="1">
                          <a:effectLst/>
                        </a:rPr>
                        <a:t>Why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4259782307"/>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SPC</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Ishikavy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80355288"/>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DOE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Pareto</a:t>
                      </a:r>
                      <a:r>
                        <a:rPr lang="pl-PL" sz="1400" dirty="0">
                          <a:effectLst/>
                        </a:rPr>
                        <a:t>-Lorenza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3887737323"/>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Raport 8D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przepływu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2051552785"/>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5S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marR="0" lvl="0" indent="-226695" algn="ctr" defTabSz="914400" rtl="0" eaLnBrk="1" fontAlgn="auto" latinLnBrk="0" hangingPunct="1">
                        <a:lnSpc>
                          <a:spcPct val="115000"/>
                        </a:lnSpc>
                        <a:spcBef>
                          <a:spcPts val="1200"/>
                        </a:spcBef>
                        <a:spcAft>
                          <a:spcPts val="0"/>
                        </a:spcAft>
                        <a:buClrTx/>
                        <a:buSzTx/>
                        <a:buFontTx/>
                        <a:buNone/>
                        <a:tabLst/>
                        <a:defRPr/>
                      </a:pPr>
                      <a:r>
                        <a:rPr lang="pl-PL" sz="1400" dirty="0" smtClean="0">
                          <a:effectLst/>
                        </a:rPr>
                        <a:t>Histogram</a:t>
                      </a:r>
                      <a:endParaRPr lang="pl-PL"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3624801352"/>
                  </a:ext>
                </a:extLst>
              </a:tr>
              <a:tr h="115270">
                <a:tc rowSpan="4">
                  <a:txBody>
                    <a:bodyPr/>
                    <a:lstStyle/>
                    <a:p>
                      <a:pPr marL="453390" indent="-226695" algn="ctr">
                        <a:lnSpc>
                          <a:spcPct val="115000"/>
                        </a:lnSpc>
                        <a:spcBef>
                          <a:spcPts val="1200"/>
                        </a:spcBef>
                        <a:spcAft>
                          <a:spcPts val="0"/>
                        </a:spcAft>
                      </a:pPr>
                      <a:r>
                        <a:rPr lang="pl-PL" sz="1600" dirty="0">
                          <a:effectLst/>
                        </a:rPr>
                        <a:t>Sprawdzenie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a:txBody>
                    <a:bodyPr/>
                    <a:lstStyle/>
                    <a:p>
                      <a:pPr marL="453390" indent="-226695" algn="ctr">
                        <a:lnSpc>
                          <a:spcPct val="115000"/>
                        </a:lnSpc>
                        <a:spcBef>
                          <a:spcPts val="1200"/>
                        </a:spcBef>
                        <a:spcAft>
                          <a:spcPts val="0"/>
                        </a:spcAft>
                      </a:pPr>
                      <a:r>
                        <a:rPr lang="pl-PL" sz="1400">
                          <a:effectLst/>
                        </a:rPr>
                        <a:t>FMEA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err="1">
                          <a:effectLst/>
                        </a:rPr>
                        <a:t>Six</a:t>
                      </a:r>
                      <a:r>
                        <a:rPr lang="pl-PL" sz="1400" dirty="0">
                          <a:effectLst/>
                        </a:rPr>
                        <a:t> Sigma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1795437458"/>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QFD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5 </a:t>
                      </a:r>
                      <a:r>
                        <a:rPr lang="pl-PL" sz="1400" dirty="0" err="1">
                          <a:effectLst/>
                        </a:rPr>
                        <a:t>Why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2058200373"/>
                  </a:ext>
                </a:extLst>
              </a:tr>
              <a:tr h="11527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SPC</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Ishikavy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2603464989"/>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Raport 8D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a:t>
                      </a:r>
                      <a:r>
                        <a:rPr lang="pl-PL" sz="1400" dirty="0" err="1">
                          <a:effectLst/>
                        </a:rPr>
                        <a:t>Pareto</a:t>
                      </a:r>
                      <a:r>
                        <a:rPr lang="pl-PL" sz="1400" dirty="0">
                          <a:effectLst/>
                        </a:rPr>
                        <a:t>-Lorenza</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297708506"/>
                  </a:ext>
                </a:extLst>
              </a:tr>
              <a:tr h="115270">
                <a:tc rowSpan="2">
                  <a:txBody>
                    <a:bodyPr/>
                    <a:lstStyle/>
                    <a:p>
                      <a:pPr marL="453390" indent="-226695" algn="ctr">
                        <a:lnSpc>
                          <a:spcPct val="115000"/>
                        </a:lnSpc>
                        <a:spcBef>
                          <a:spcPts val="1200"/>
                        </a:spcBef>
                        <a:spcAft>
                          <a:spcPts val="0"/>
                        </a:spcAft>
                      </a:pPr>
                      <a:r>
                        <a:rPr lang="pl-PL" sz="1600" dirty="0">
                          <a:effectLst/>
                        </a:rPr>
                        <a:t>Działanie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ctr"/>
                </a:tc>
                <a:tc>
                  <a:txBody>
                    <a:bodyPr/>
                    <a:lstStyle/>
                    <a:p>
                      <a:pPr marL="453390" indent="-226695" algn="ctr">
                        <a:lnSpc>
                          <a:spcPct val="115000"/>
                        </a:lnSpc>
                        <a:spcBef>
                          <a:spcPts val="1200"/>
                        </a:spcBef>
                        <a:spcAft>
                          <a:spcPts val="0"/>
                        </a:spcAft>
                      </a:pPr>
                      <a:r>
                        <a:rPr lang="pl-PL" sz="1400">
                          <a:effectLst/>
                        </a:rPr>
                        <a:t>FMEA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5 </a:t>
                      </a:r>
                      <a:r>
                        <a:rPr lang="pl-PL" sz="1400" dirty="0" err="1">
                          <a:effectLst/>
                        </a:rPr>
                        <a:t>Why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3306969270"/>
                  </a:ext>
                </a:extLst>
              </a:tr>
              <a:tr h="230540">
                <a:tc vMerge="1">
                  <a:txBody>
                    <a:bodyPr/>
                    <a:lstStyle/>
                    <a:p>
                      <a:endParaRPr lang="pl-PL"/>
                    </a:p>
                  </a:txBody>
                  <a:tcPr/>
                </a:tc>
                <a:tc>
                  <a:txBody>
                    <a:bodyPr/>
                    <a:lstStyle/>
                    <a:p>
                      <a:pPr marL="453390" indent="-226695" algn="ctr">
                        <a:lnSpc>
                          <a:spcPct val="115000"/>
                        </a:lnSpc>
                        <a:spcBef>
                          <a:spcPts val="1200"/>
                        </a:spcBef>
                        <a:spcAft>
                          <a:spcPts val="0"/>
                        </a:spcAft>
                      </a:pPr>
                      <a:r>
                        <a:rPr lang="pl-PL" sz="1400">
                          <a:effectLst/>
                        </a:rPr>
                        <a:t>DOE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tc>
                  <a:txBody>
                    <a:bodyPr/>
                    <a:lstStyle/>
                    <a:p>
                      <a:pPr marL="453390" indent="-226695" algn="ctr">
                        <a:lnSpc>
                          <a:spcPct val="115000"/>
                        </a:lnSpc>
                        <a:spcBef>
                          <a:spcPts val="1200"/>
                        </a:spcBef>
                        <a:spcAft>
                          <a:spcPts val="0"/>
                        </a:spcAft>
                      </a:pPr>
                      <a:r>
                        <a:rPr lang="pl-PL" sz="1400" dirty="0">
                          <a:effectLst/>
                        </a:rPr>
                        <a:t>Diagram przepływu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577" marR="26577" marT="0" marB="0" anchor="b"/>
                </a:tc>
                <a:extLst>
                  <a:ext uri="{0D108BD9-81ED-4DB2-BD59-A6C34878D82A}">
                    <a16:rowId xmlns:a16="http://schemas.microsoft.com/office/drawing/2014/main" xmlns="" val="3215301408"/>
                  </a:ext>
                </a:extLst>
              </a:tr>
            </a:tbl>
          </a:graphicData>
        </a:graphic>
      </p:graphicFrame>
    </p:spTree>
    <p:extLst>
      <p:ext uri="{BB962C8B-B14F-4D97-AF65-F5344CB8AC3E}">
        <p14:creationId xmlns:p14="http://schemas.microsoft.com/office/powerpoint/2010/main" val="856892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50813" y="1412776"/>
            <a:ext cx="8820471" cy="4104456"/>
          </a:xfrm>
        </p:spPr>
        <p:txBody>
          <a:bodyPr>
            <a:normAutofit/>
          </a:bodyPr>
          <a:lstStyle/>
          <a:p>
            <a:pPr marL="0" indent="0" algn="just">
              <a:buNone/>
            </a:pPr>
            <a:r>
              <a:rPr lang="pl-PL" b="1" dirty="0" err="1" smtClean="0"/>
              <a:t>Ishikawa</a:t>
            </a:r>
            <a:r>
              <a:rPr lang="pl-PL" dirty="0" smtClean="0"/>
              <a:t> opracował diagram przyczynowo-skutkowy, w którym analiza rozpoczynana jest od stwierdzenia wystąpienia skutku (np. braku, awarii lub innego niepożądanego stanu) i prowadzona w kierunku identyfikacji wszystkich możliwych przyczyn, które go spowodowały. </a:t>
            </a:r>
          </a:p>
          <a:p>
            <a:pPr marL="0" indent="0" algn="just">
              <a:buNone/>
            </a:pPr>
            <a:endParaRPr lang="pl-PL" dirty="0" smtClean="0"/>
          </a:p>
          <a:p>
            <a:pPr marL="0" indent="0" algn="just">
              <a:buNone/>
            </a:pPr>
            <a:r>
              <a:rPr lang="pl-PL" dirty="0" smtClean="0"/>
              <a:t>Wśród przyczyn wymienił on 5 głównych składowych – określanych jako tzw. 5M: </a:t>
            </a:r>
            <a:r>
              <a:rPr lang="pl-PL" b="1" dirty="0" err="1" smtClean="0"/>
              <a:t>Manpower</a:t>
            </a:r>
            <a:r>
              <a:rPr lang="pl-PL" dirty="0" smtClean="0"/>
              <a:t> (ludzie), </a:t>
            </a:r>
            <a:r>
              <a:rPr lang="pl-PL" b="1" dirty="0" err="1" smtClean="0"/>
              <a:t>Methods</a:t>
            </a:r>
            <a:r>
              <a:rPr lang="pl-PL" dirty="0" smtClean="0"/>
              <a:t> (metody), </a:t>
            </a:r>
            <a:r>
              <a:rPr lang="pl-PL" b="1" dirty="0" err="1" smtClean="0"/>
              <a:t>Machinery</a:t>
            </a:r>
            <a:r>
              <a:rPr lang="pl-PL" dirty="0" smtClean="0"/>
              <a:t> (maszyny), </a:t>
            </a:r>
            <a:r>
              <a:rPr lang="pl-PL" b="1" dirty="0" smtClean="0"/>
              <a:t>Materials</a:t>
            </a:r>
            <a:r>
              <a:rPr lang="pl-PL" dirty="0" smtClean="0"/>
              <a:t> (materiały), </a:t>
            </a:r>
            <a:r>
              <a:rPr lang="pl-PL" b="1" dirty="0" smtClean="0"/>
              <a:t>Management</a:t>
            </a:r>
            <a:r>
              <a:rPr lang="pl-PL" dirty="0" smtClean="0"/>
              <a:t> (zarządzanie). Każda z tych składowych rozbija się na poszczególne przyczyny, które powinny być rozpatrywane indywidualnie jako problemy do rozwiązania.</a:t>
            </a:r>
            <a:endParaRPr lang="pl-PL" dirty="0"/>
          </a:p>
        </p:txBody>
      </p:sp>
      <p:sp>
        <p:nvSpPr>
          <p:cNvPr id="3" name="Tytuł 2"/>
          <p:cNvSpPr>
            <a:spLocks noGrp="1"/>
          </p:cNvSpPr>
          <p:nvPr>
            <p:ph type="title"/>
          </p:nvPr>
        </p:nvSpPr>
        <p:spPr/>
        <p:txBody>
          <a:bodyPr>
            <a:normAutofit/>
          </a:bodyPr>
          <a:lstStyle/>
          <a:p>
            <a:r>
              <a:rPr lang="pl-PL" dirty="0"/>
              <a:t>Identyfikacja problemów ekologicznych w logistyce z wykorzystaniem diagramu </a:t>
            </a:r>
            <a:r>
              <a:rPr lang="pl-PL" dirty="0" err="1" smtClean="0"/>
              <a:t>ishikaWy</a:t>
            </a:r>
            <a:endParaRPr lang="pl-PL" dirty="0"/>
          </a:p>
        </p:txBody>
      </p:sp>
    </p:spTree>
    <p:extLst>
      <p:ext uri="{BB962C8B-B14F-4D97-AF65-F5344CB8AC3E}">
        <p14:creationId xmlns:p14="http://schemas.microsoft.com/office/powerpoint/2010/main" val="17716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50813" y="1268760"/>
            <a:ext cx="8820471" cy="4104456"/>
          </a:xfrm>
        </p:spPr>
        <p:txBody>
          <a:bodyPr>
            <a:normAutofit/>
          </a:bodyPr>
          <a:lstStyle/>
          <a:p>
            <a:pPr marL="0" indent="0" algn="just">
              <a:buNone/>
            </a:pPr>
            <a:r>
              <a:rPr lang="pl-PL" dirty="0" smtClean="0"/>
              <a:t>Diagram </a:t>
            </a:r>
            <a:r>
              <a:rPr lang="pl-PL" dirty="0" err="1" smtClean="0"/>
              <a:t>Ishikawy</a:t>
            </a:r>
            <a:r>
              <a:rPr lang="pl-PL" dirty="0" smtClean="0"/>
              <a:t> przedstawiany jest jako wielostopniowy proces </a:t>
            </a:r>
            <a:r>
              <a:rPr lang="pl-PL" b="1" dirty="0" smtClean="0"/>
              <a:t>Top – Down („od ogółu do szczegółu”)</a:t>
            </a:r>
            <a:r>
              <a:rPr lang="pl-PL" dirty="0" smtClean="0"/>
              <a:t>, w którym przyczyny bezpośrednio wyznaczone na głównej osi traktowane są jako skutki innych przyczyn. Konsekwencją wykresu jest hierarchiczny podział przyczyn. Sposób postępowania przy tworzeniu wykresu przyczynowo – skutkowego składa się z kolejno następujących po sobie kroków:</a:t>
            </a:r>
            <a:endParaRPr lang="pl-PL" b="1" dirty="0"/>
          </a:p>
        </p:txBody>
      </p:sp>
      <p:sp>
        <p:nvSpPr>
          <p:cNvPr id="3" name="Tytuł 2"/>
          <p:cNvSpPr>
            <a:spLocks noGrp="1"/>
          </p:cNvSpPr>
          <p:nvPr>
            <p:ph type="title"/>
          </p:nvPr>
        </p:nvSpPr>
        <p:spPr/>
        <p:txBody>
          <a:bodyPr>
            <a:normAutofit/>
          </a:bodyPr>
          <a:lstStyle/>
          <a:p>
            <a:r>
              <a:rPr lang="pl-PL" dirty="0" smtClean="0"/>
              <a:t>Etapy tworzenia diagramu </a:t>
            </a:r>
            <a:r>
              <a:rPr lang="pl-PL" dirty="0" err="1" smtClean="0"/>
              <a:t>Ishikawy</a:t>
            </a:r>
            <a:endParaRPr lang="pl-PL" dirty="0"/>
          </a:p>
        </p:txBody>
      </p:sp>
    </p:spTree>
    <p:extLst>
      <p:ext uri="{BB962C8B-B14F-4D97-AF65-F5344CB8AC3E}">
        <p14:creationId xmlns:p14="http://schemas.microsoft.com/office/powerpoint/2010/main" val="155411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888</TotalTime>
  <Words>499</Words>
  <Application>Microsoft Office PowerPoint</Application>
  <PresentationFormat>Pokaz na ekranie (4:3)</PresentationFormat>
  <Paragraphs>98</Paragraphs>
  <Slides>15</Slides>
  <Notes>1</Notes>
  <HiddenSlides>0</HiddenSlides>
  <MMClips>0</MMClips>
  <ScaleCrop>false</ScaleCrop>
  <HeadingPairs>
    <vt:vector size="8" baseType="variant">
      <vt:variant>
        <vt:lpstr>Używane czcionki</vt:lpstr>
      </vt:variant>
      <vt:variant>
        <vt:i4>4</vt:i4>
      </vt:variant>
      <vt:variant>
        <vt:lpstr>Motyw</vt:lpstr>
      </vt:variant>
      <vt:variant>
        <vt:i4>2</vt:i4>
      </vt:variant>
      <vt:variant>
        <vt:lpstr>Osadzone serwery OLE</vt:lpstr>
      </vt:variant>
      <vt:variant>
        <vt:i4>1</vt:i4>
      </vt:variant>
      <vt:variant>
        <vt:lpstr>Tytuły slajdów</vt:lpstr>
      </vt:variant>
      <vt:variant>
        <vt:i4>15</vt:i4>
      </vt:variant>
    </vt:vector>
  </HeadingPairs>
  <TitlesOfParts>
    <vt:vector size="22" baseType="lpstr">
      <vt:lpstr>Arial</vt:lpstr>
      <vt:lpstr>Calibri</vt:lpstr>
      <vt:lpstr>Times New Roman</vt:lpstr>
      <vt:lpstr>Wingdings</vt:lpstr>
      <vt:lpstr>5_WSL_prezentacja_szablon (4)</vt:lpstr>
      <vt:lpstr>6_WSL_prezentacja_szablon (4)</vt:lpstr>
      <vt:lpstr>Visio</vt:lpstr>
      <vt:lpstr>Projekt: „LOGISTYKA STAWIA NA TECHNIKA – podnoszenie kwalifikacji zawodowych uczniów zawodu technik logistyk poprawiające ich zdolności  do zdobycia zatrudnienia”   NUMER PROJEKTU: RPWP.08.03.01-30-0052/16</vt:lpstr>
      <vt:lpstr>ANALIZA JAKOŚCI PROCESÓW LOGISTYCZNYCH</vt:lpstr>
      <vt:lpstr>JAKOŚĆ W LOGISTYCE</vt:lpstr>
      <vt:lpstr>Identyfikacja problemów ekologicznych w logistyce</vt:lpstr>
      <vt:lpstr>Ciągłe doskonalenie w logistyce</vt:lpstr>
      <vt:lpstr>Ciągłe doskonalenie w logistyce</vt:lpstr>
      <vt:lpstr>Wybrane metody identyfikacji problemów </vt:lpstr>
      <vt:lpstr>Identyfikacja problemów ekologicznych w logistyce z wykorzystaniem diagramu ishikaWy</vt:lpstr>
      <vt:lpstr>Etapy tworzenia diagramu Ishikawy</vt:lpstr>
      <vt:lpstr>Etapy tworzenia diagramu Ishikawy</vt:lpstr>
      <vt:lpstr>Etapy tworzenia diagramu Ishikawy</vt:lpstr>
      <vt:lpstr>Etapy tworzenia diagramu Ishikawy</vt:lpstr>
      <vt:lpstr>Przykład diagramu Ishikawy</vt:lpstr>
      <vt:lpstr>ĆWICZENIE W GRUPACH</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akolinskinb</cp:lastModifiedBy>
  <cp:revision>33</cp:revision>
  <dcterms:created xsi:type="dcterms:W3CDTF">2017-03-23T20:52:47Z</dcterms:created>
  <dcterms:modified xsi:type="dcterms:W3CDTF">2018-11-20T20:44:06Z</dcterms:modified>
</cp:coreProperties>
</file>